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97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70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637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915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168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4116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63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83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53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59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222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69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42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39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19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587F7-C557-4063-961E-C58EE17FF25C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F29374-81F6-464F-8BC7-AAC0A435D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317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fi/url?sa=i&amp;rct=j&amp;q=&amp;esrc=s&amp;frm=1&amp;source=images&amp;cd=&amp;cad=rja&amp;uact=8&amp;docid=4LW_RFEfkKafSM&amp;tbnid=yEx5ovm-A0RKFM:&amp;ved=0CAUQjRw&amp;url=http://sverigesradio.se/sida/artikel.aspx?programid%3D2512%26artikel%3D4878913&amp;ei=FE9qU7_xMMjhywOBkIHYCw&amp;bvm=bv.66111022,d.bGQ&amp;psig=AFQjCNHh88yGTo3y8rQejUUB9uO0ljSykA&amp;ust=1399562320957586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Vaalit ja äänestäminen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6632"/>
            <a:ext cx="4065240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9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Vaalitapa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fi-FI" b="1" u="sng" dirty="0" smtClean="0"/>
              <a:t>Enemmistövaalitapa</a:t>
            </a:r>
            <a:r>
              <a:rPr lang="fi-FI" dirty="0" smtClean="0"/>
              <a:t>:  valitaan yleensä yksi ehdokas. Ehdoton enemmistövaalitapa → yli 50% äänistä (Suomen presidentti), johtaa usein kaksipuoluejärjestelmään</a:t>
            </a:r>
          </a:p>
          <a:p>
            <a:pPr marL="514350" indent="-514350">
              <a:buAutoNum type="arabicParenR"/>
            </a:pPr>
            <a:r>
              <a:rPr lang="fi-FI" b="1" u="sng" dirty="0" smtClean="0"/>
              <a:t>Suhteellinen vaalitapa</a:t>
            </a:r>
            <a:r>
              <a:rPr lang="fi-FI" dirty="0" smtClean="0"/>
              <a:t>: takaa puolueelle sen kannatuksen mukaisen määrän parlamenttipaikkoja → useita muunnelmia, monipuoluejärjestelmä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16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Äänioikeus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on </a:t>
            </a:r>
            <a:r>
              <a:rPr lang="fi-FI" b="1" dirty="0" smtClean="0"/>
              <a:t>yleinen äänioikeus </a:t>
            </a:r>
            <a:r>
              <a:rPr lang="fi-FI" dirty="0" smtClean="0"/>
              <a:t>eli jokainen yli 18v. suomalainen saa äänestää (kunnallisvaaleissa  kunnan vakituiset asukkaat ja EP-vaaleissa EU-kansalaiset Suomessa)</a:t>
            </a:r>
          </a:p>
          <a:p>
            <a:r>
              <a:rPr lang="fi-FI" b="1" dirty="0" smtClean="0"/>
              <a:t>Yhtäläinen äänioikeus </a:t>
            </a:r>
            <a:r>
              <a:rPr lang="fi-FI" dirty="0" smtClean="0"/>
              <a:t>tarkoittaa, että jokaisella on yksi ääni käytössään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745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Erilaisia vaaleja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Kunnallisvaalit:</a:t>
            </a:r>
            <a:r>
              <a:rPr lang="fi-FI" dirty="0" smtClean="0"/>
              <a:t> joka neljäs vuosi – suhteellinen vaalitapa</a:t>
            </a:r>
          </a:p>
          <a:p>
            <a:r>
              <a:rPr lang="fi-FI" b="1" dirty="0" smtClean="0"/>
              <a:t>Eduskuntavaalit:</a:t>
            </a:r>
            <a:r>
              <a:rPr lang="fi-FI" dirty="0" smtClean="0"/>
              <a:t> joka neljäs vuosi – suhteellinen vaalitapa</a:t>
            </a:r>
          </a:p>
          <a:p>
            <a:r>
              <a:rPr lang="fi-FI" b="1" dirty="0" smtClean="0"/>
              <a:t>EP –vaalit</a:t>
            </a:r>
            <a:r>
              <a:rPr lang="fi-FI" dirty="0" smtClean="0"/>
              <a:t>: joka viides vuosi – suhteellinen vaalitapa</a:t>
            </a:r>
          </a:p>
          <a:p>
            <a:r>
              <a:rPr lang="fi-FI" b="1" dirty="0" smtClean="0"/>
              <a:t>Presidentinvaalit</a:t>
            </a:r>
            <a:r>
              <a:rPr lang="fi-FI" dirty="0" smtClean="0"/>
              <a:t>: joka kuudes vuosi – enemmistövaalitapa (yleensä II-vaiheinen)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80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Suomessa </a:t>
            </a:r>
            <a:r>
              <a:rPr lang="fi-FI" sz="3600" dirty="0" err="1" smtClean="0"/>
              <a:t>d´Hondtin</a:t>
            </a:r>
            <a:r>
              <a:rPr lang="fi-FI" sz="3600" dirty="0" smtClean="0"/>
              <a:t> laskentamenetelmä</a:t>
            </a:r>
            <a:r>
              <a:rPr lang="fi-FI" sz="3600" b="0" i="0" u="none" strike="noStrike" dirty="0" smtClean="0">
                <a:effectLst/>
                <a:latin typeface="Arial"/>
              </a:rPr>
              <a:t/>
            </a:r>
            <a:br>
              <a:rPr lang="fi-FI" sz="3600" b="0" i="0" u="none" strike="noStrike" dirty="0" smtClean="0">
                <a:effectLst/>
                <a:latin typeface="Arial"/>
              </a:rPr>
            </a:br>
            <a:endParaRPr lang="fi-FI" sz="3600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014981"/>
              </p:ext>
            </p:extLst>
          </p:nvPr>
        </p:nvGraphicFramePr>
        <p:xfrm>
          <a:off x="1943100" y="2133600"/>
          <a:ext cx="65913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25"/>
                <a:gridCol w="1647825"/>
                <a:gridCol w="1647825"/>
                <a:gridCol w="1647825"/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PUOLUE A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PUOLUE B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PUOLUE C</a:t>
                      </a:r>
                      <a:endParaRPr lang="fi-FI" dirty="0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Ehdokas 1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b="1" u="none" dirty="0" smtClean="0"/>
                        <a:t>220     → </a:t>
                      </a:r>
                      <a:r>
                        <a:rPr lang="fi-FI" b="1" u="sng" dirty="0" smtClean="0"/>
                        <a:t>340</a:t>
                      </a:r>
                      <a:endParaRPr lang="fi-FI" b="1" u="sng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b="1" dirty="0" smtClean="0"/>
                        <a:t>60      → </a:t>
                      </a:r>
                      <a:r>
                        <a:rPr lang="fi-FI" b="1" u="sng" dirty="0" smtClean="0"/>
                        <a:t>200</a:t>
                      </a:r>
                      <a:endParaRPr lang="fi-FI" b="1" u="sng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160      </a:t>
                      </a:r>
                      <a:r>
                        <a:rPr lang="fi-FI" smtClean="0"/>
                        <a:t>→ 162</a:t>
                      </a:r>
                      <a:endParaRPr lang="fi-FI" dirty="0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Ehdokas 2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b="1" u="none" dirty="0" smtClean="0"/>
                        <a:t>100</a:t>
                      </a:r>
                      <a:r>
                        <a:rPr lang="fi-FI" b="1" u="none" baseline="0" dirty="0" smtClean="0"/>
                        <a:t>     → </a:t>
                      </a:r>
                      <a:r>
                        <a:rPr lang="fi-FI" b="1" u="sng" baseline="0" dirty="0" smtClean="0"/>
                        <a:t>170</a:t>
                      </a:r>
                      <a:endParaRPr lang="fi-FI" b="1" u="sng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      → 100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Ehdokas 3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       → 113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40      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Ehdokas 4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30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Ehdokas 5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marL="73237" marR="7323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YHTEENSÄ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340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200</a:t>
                      </a:r>
                      <a:endParaRPr lang="fi-FI" dirty="0"/>
                    </a:p>
                  </a:txBody>
                  <a:tcPr marL="73237" marR="73237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162</a:t>
                      </a:r>
                      <a:endParaRPr lang="fi-FI" dirty="0"/>
                    </a:p>
                  </a:txBody>
                  <a:tcPr marL="73237" marR="7323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58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verigesradio.se/diverse/appdata/isidor/images/news_images/2512/2113267_520_294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548680"/>
            <a:ext cx="6131873" cy="373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708920"/>
            <a:ext cx="4392488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96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-234000"/>
            <a:ext cx="8517896" cy="70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66528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</TotalTime>
  <Words>158</Words>
  <Application>Microsoft Office PowerPoint</Application>
  <PresentationFormat>Näytössä katseltava diaesitys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Kiehkura</vt:lpstr>
      <vt:lpstr>Vaalit ja äänestäminen</vt:lpstr>
      <vt:lpstr>Vaalitapa</vt:lpstr>
      <vt:lpstr>Äänioikeus</vt:lpstr>
      <vt:lpstr>Erilaisia vaaleja</vt:lpstr>
      <vt:lpstr>Suomessa d´Hondtin laskentamenetelmä </vt:lpstr>
      <vt:lpstr>PowerPoint-esitys</vt:lpstr>
      <vt:lpstr>PowerPoint-esitys</vt:lpstr>
    </vt:vector>
  </TitlesOfParts>
  <Company>Kaakkois-Suomen Tieto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niki.helenius@edukouvola.fi</dc:creator>
  <cp:lastModifiedBy>Helenius Niki</cp:lastModifiedBy>
  <cp:revision>11</cp:revision>
  <dcterms:created xsi:type="dcterms:W3CDTF">2014-05-07T14:39:12Z</dcterms:created>
  <dcterms:modified xsi:type="dcterms:W3CDTF">2018-03-08T13:23:14Z</dcterms:modified>
</cp:coreProperties>
</file>