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75" r:id="rId6"/>
    <p:sldId id="261" r:id="rId7"/>
    <p:sldId id="274" r:id="rId8"/>
    <p:sldId id="272" r:id="rId9"/>
    <p:sldId id="262" r:id="rId10"/>
    <p:sldId id="263" r:id="rId11"/>
    <p:sldId id="273" r:id="rId12"/>
    <p:sldId id="266" r:id="rId13"/>
    <p:sldId id="269" r:id="rId14"/>
    <p:sldId id="268" r:id="rId15"/>
    <p:sldId id="267" r:id="rId16"/>
    <p:sldId id="270" r:id="rId17"/>
    <p:sldId id="271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60" d="100"/>
          <a:sy n="60" d="100"/>
        </p:scale>
        <p:origin x="41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114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6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8921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6673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2434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50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105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98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6818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06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23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90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060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961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021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828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136AF-F46D-4109-814F-D94A394C9860}" type="datetimeFigureOut">
              <a:rPr lang="fi-FI" smtClean="0"/>
              <a:t>8.11.2018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24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FGrlOPRik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F1z7w-3O9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yPty-SCFUg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Turvallisuuskysymykset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Suomi ja EU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871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Asevelvollisuudesta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Tarvitaanko asevelvollisuutta vai olisiko ammattiarmeija parempi, miksi?</a:t>
            </a:r>
          </a:p>
          <a:p>
            <a:r>
              <a:rPr lang="fi-FI" sz="2800" dirty="0" smtClean="0"/>
              <a:t>Pitäisikö naisille olla kutsunnat? Vastine asevelvollisuudelle?</a:t>
            </a:r>
          </a:p>
          <a:p>
            <a:r>
              <a:rPr lang="fi-FI" sz="2800" dirty="0" smtClean="0"/>
              <a:t>Pitäisikö Suomen liittyä Natoon? Miksi tai miksi ei?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328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Suomi ja Nato </a:t>
            </a:r>
            <a:r>
              <a:rPr lang="fi-FI" sz="2400" dirty="0" smtClean="0"/>
              <a:t>(noin viikon uutiset)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www.youtube.com/watch?v=iFGrlOPRikE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82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Unionin turvallisuusstrategia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i="1" dirty="0"/>
              <a:t>Eurooppa ei ole koskaan aikaisemmin ollut yhtä vauras ja vapaa. - - Euroopan on oltava valmis ottamaan osavastuu maailmanlaajuisesta turvallisuudesta ja osallistumaan oikeudenmukaisemman maailman rakentamiseen.</a:t>
            </a:r>
          </a:p>
        </p:txBody>
      </p:sp>
    </p:spTree>
    <p:extLst>
      <p:ext uri="{BB962C8B-B14F-4D97-AF65-F5344CB8AC3E}">
        <p14:creationId xmlns:p14="http://schemas.microsoft.com/office/powerpoint/2010/main" val="111726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1086" y="0"/>
            <a:ext cx="55498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37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Turvallisuustavoitteet, kirja s.146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fi-FI" sz="2400" dirty="0"/>
              <a:t>Unionin on pystyttävä vastaamaan avainuhkiin, esim. terrorismi, joukkotuhoaseet, konfliktit ym.</a:t>
            </a:r>
          </a:p>
          <a:p>
            <a:pPr>
              <a:buAutoNum type="arabicPeriod"/>
            </a:pPr>
            <a:r>
              <a:rPr lang="fi-FI" sz="2400" dirty="0"/>
              <a:t>Unionin on rakennettava turvallisuutta naapurialueilla</a:t>
            </a:r>
          </a:p>
          <a:p>
            <a:pPr>
              <a:buAutoNum type="arabicPeriod"/>
            </a:pPr>
            <a:r>
              <a:rPr lang="fi-FI" sz="2400" dirty="0"/>
              <a:t>Unionin on vahvistettava kansainvälistä turvallisuus- ja oikeusjärjestystä sekä erityisesti YK:n asemaa</a:t>
            </a:r>
          </a:p>
        </p:txBody>
      </p:sp>
    </p:spTree>
    <p:extLst>
      <p:ext uri="{BB962C8B-B14F-4D97-AF65-F5344CB8AC3E}">
        <p14:creationId xmlns:p14="http://schemas.microsoft.com/office/powerpoint/2010/main" val="30522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s.152 t.3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A)  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● Kumpikin pyrkii ehkäisemään kriisin ennalta. </a:t>
            </a:r>
          </a:p>
          <a:p>
            <a:pPr marL="0" indent="0">
              <a:buNone/>
            </a:pPr>
            <a:r>
              <a:rPr lang="fi-FI" dirty="0"/>
              <a:t>● Kumpikin yrittää estää puhjenneen kriisin leviämisen. </a:t>
            </a:r>
          </a:p>
          <a:p>
            <a:pPr marL="0" indent="0">
              <a:buNone/>
            </a:pPr>
            <a:r>
              <a:rPr lang="fi-FI" dirty="0"/>
              <a:t>● Kumpaakin tehdään EU:n rajojen ulkopuolella. </a:t>
            </a:r>
          </a:p>
          <a:p>
            <a:pPr marL="0" indent="0">
              <a:buNone/>
            </a:pPr>
            <a:r>
              <a:rPr lang="fi-FI" dirty="0"/>
              <a:t>● Kummassakin tapauksessa EU tekee yhteistyötä muiden kriisinhallinnan toimijoiden kanssa (Nato, YK, Etyj jne.).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B)</a:t>
            </a:r>
          </a:p>
          <a:p>
            <a:pPr marL="0" indent="0">
              <a:buNone/>
            </a:pPr>
            <a:r>
              <a:rPr lang="fi-FI" dirty="0" smtClean="0"/>
              <a:t>● </a:t>
            </a:r>
            <a:r>
              <a:rPr lang="fi-FI" dirty="0"/>
              <a:t>Sotilaallisessa kriisinhallinnassa voidaan joutua turvautumaan väkivaltaan. </a:t>
            </a:r>
          </a:p>
          <a:p>
            <a:pPr marL="0" indent="0">
              <a:buNone/>
            </a:pPr>
            <a:r>
              <a:rPr lang="fi-FI" dirty="0"/>
              <a:t>● Sotilaallisessa kriisinhallinnassa toimijat ovat sotilaita, siviilikriisinhallinnassa viranomaisia tai eri alojen asiantuntijoita.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175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s.152, t.3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C)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● Kriisit ja sodankäynnin menetelmät ovat muuttuneet esimerkiksi hybridisodankäynnin myötä. </a:t>
            </a:r>
          </a:p>
          <a:p>
            <a:pPr marL="0" indent="0">
              <a:buNone/>
            </a:pPr>
            <a:r>
              <a:rPr lang="fi-FI" dirty="0"/>
              <a:t>● Vaikeissa kriiseissä tarvitaan molempia. </a:t>
            </a:r>
          </a:p>
          <a:p>
            <a:pPr marL="0" indent="0">
              <a:buNone/>
            </a:pPr>
            <a:r>
              <a:rPr lang="fi-FI" dirty="0"/>
              <a:t>● Siviilikriisinhallinnalla pyritään luomaan vakaat olot yhteiskuntaan. </a:t>
            </a:r>
          </a:p>
          <a:p>
            <a:pPr marL="0" indent="0">
              <a:buNone/>
            </a:pPr>
            <a:r>
              <a:rPr lang="fi-FI" dirty="0"/>
              <a:t>● Siviilikriisinhallintaa suojataan sotilaiden avulla. </a:t>
            </a:r>
          </a:p>
          <a:p>
            <a:pPr marL="0" indent="0">
              <a:buNone/>
            </a:pPr>
            <a:r>
              <a:rPr lang="fi-FI" dirty="0"/>
              <a:t>● Kokonaisvaltainen kriisinhallinta: Sotilaallisia ja ei-sotilaallisia keinoja käytetään kulloiseenkin tilanteeseen sopivimmalla tavalla. Tämän uskotaan olevan nopein ja tehokkain keino auttaa vaikeuksiin joutunutta aluetta tai valtiota.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752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Avunantovelvoite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Lissabonin sopimukseen kirjattu – apua erialaisissa hätätilanteissa (solidaarisuuslauseke/keskinäisen avunannon velvoite)</a:t>
            </a:r>
          </a:p>
          <a:p>
            <a:r>
              <a:rPr lang="fi-FI" sz="2400" dirty="0" smtClean="0"/>
              <a:t>Suomelle tärkeää – natomailla on omat turvatakuut, mutta Suomi </a:t>
            </a:r>
            <a:r>
              <a:rPr lang="fi-FI" sz="2400" smtClean="0"/>
              <a:t>katsoo EU:n </a:t>
            </a:r>
            <a:r>
              <a:rPr lang="fi-FI" sz="2400" dirty="0" smtClean="0"/>
              <a:t>suuntaan</a:t>
            </a:r>
          </a:p>
          <a:p>
            <a:r>
              <a:rPr lang="fi-FI" sz="2400" dirty="0" smtClean="0"/>
              <a:t>Ranskaa pyysi v.2015 apua isisiä vastaan</a:t>
            </a:r>
          </a:p>
          <a:p>
            <a:r>
              <a:rPr lang="fi-FI" sz="2400" dirty="0" smtClean="0"/>
              <a:t>Kuinka velvoite tulee toimimaan???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5969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Muuttuvat uhkakuvat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Suomessa ei enää kuolla nälkää ja sodatkin tuntuvat kaukaisilta</a:t>
            </a:r>
          </a:p>
          <a:p>
            <a:r>
              <a:rPr lang="fi-FI" dirty="0" smtClean="0"/>
              <a:t>Sisäinen/ulkoinen turvallisuus-ajattelu ei enää täysin toimi</a:t>
            </a:r>
          </a:p>
          <a:p>
            <a:r>
              <a:rPr lang="fi-FI" dirty="0" smtClean="0"/>
              <a:t>Varautuminen uusiin uhkakuviin: </a:t>
            </a:r>
            <a:r>
              <a:rPr lang="fi-FI" sz="1600" dirty="0" smtClean="0"/>
              <a:t>maailmantalous, joukkotuhoaseet, ilmastonmuutos, tautiepidemiat, sotilaallisen voiman käyttö… (kirja s.135)</a:t>
            </a:r>
          </a:p>
          <a:p>
            <a:r>
              <a:rPr lang="fi-FI" dirty="0" smtClean="0"/>
              <a:t>Viranomaisten toiminta kriisitilanteissa tärkeää</a:t>
            </a:r>
          </a:p>
          <a:p>
            <a:r>
              <a:rPr lang="fi-FI" dirty="0" smtClean="0"/>
              <a:t>Poikkeustilanteissa vastuu valtioneuvostolla - poikkeuslait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560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>
                <a:hlinkClick r:id="rId2"/>
              </a:rPr>
              <a:t>https://</a:t>
            </a:r>
            <a:r>
              <a:rPr lang="fi-FI" sz="2000" dirty="0" smtClean="0">
                <a:hlinkClick r:id="rId2"/>
              </a:rPr>
              <a:t>www.youtube.com/watch?v=RF1z7w-3O9E</a:t>
            </a:r>
            <a:r>
              <a:rPr lang="fi-FI" sz="2000" dirty="0" smtClean="0"/>
              <a:t> 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Millaisena video esittelee maailman turvallisuus- tai turvattomuustilanteen?</a:t>
            </a:r>
          </a:p>
          <a:p>
            <a:r>
              <a:rPr lang="fi-FI" dirty="0" smtClean="0"/>
              <a:t>Mitkä turvallisuusuhat nousevat esille tällä hetkellä?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014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Yhteistyö unionissa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Viranomaisyhteistyö esim. terrorismi - tai kyberuhka-asioissa</a:t>
            </a:r>
          </a:p>
          <a:p>
            <a:pPr marL="0" indent="0">
              <a:buNone/>
            </a:pPr>
            <a:r>
              <a:rPr lang="fi-FI" dirty="0" smtClean="0">
                <a:latin typeface="Calibri" panose="020F0502020204030204" pitchFamily="34" charset="0"/>
              </a:rPr>
              <a:t>→yhteistyössä parannettavaa – tiedonkulku</a:t>
            </a:r>
          </a:p>
          <a:p>
            <a:pPr marL="0" indent="0">
              <a:buNone/>
            </a:pPr>
            <a:r>
              <a:rPr lang="fi-FI" dirty="0" smtClean="0">
                <a:latin typeface="Calibri" panose="020F0502020204030204" pitchFamily="34" charset="0"/>
              </a:rPr>
              <a:t>→digiriippuvuuden haavoittuvuus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519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Tee kirjan tehtävä 5, s.136.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235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Suomen turvallisuuspolitiikka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Toimintaympäristönä koko maailma – painotus lähialueissa</a:t>
            </a:r>
          </a:p>
          <a:p>
            <a:r>
              <a:rPr lang="fi-FI" b="1" dirty="0" smtClean="0"/>
              <a:t>Tärkeää meille: suhteet naapureihin, EU:hun ja sotilaallinen liittoutumattomuus</a:t>
            </a:r>
          </a:p>
          <a:p>
            <a:r>
              <a:rPr lang="fi-FI" dirty="0" smtClean="0"/>
              <a:t>Olemme sitoutuneet EU:n yhteiseen </a:t>
            </a:r>
            <a:r>
              <a:rPr lang="fi-FI" dirty="0" err="1" smtClean="0"/>
              <a:t>ulko</a:t>
            </a:r>
            <a:r>
              <a:rPr lang="fi-FI" dirty="0" smtClean="0"/>
              <a:t>- ja turvallisuuspolitiikkaan</a:t>
            </a:r>
          </a:p>
          <a:p>
            <a:r>
              <a:rPr lang="fi-FI" dirty="0" smtClean="0"/>
              <a:t>Varaudumme hybridiuhkiin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56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7042" y="0"/>
            <a:ext cx="8880000" cy="66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960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280261" y="3064030"/>
            <a:ext cx="9009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800" dirty="0">
                <a:hlinkClick r:id="rId2"/>
              </a:rPr>
              <a:t>https://</a:t>
            </a:r>
            <a:r>
              <a:rPr lang="fi-FI" sz="2800" dirty="0" smtClean="0">
                <a:hlinkClick r:id="rId2"/>
              </a:rPr>
              <a:t>www.youtube.com/watch?v=oyPty-SCFUg</a:t>
            </a:r>
            <a:r>
              <a:rPr lang="fi-FI" sz="2800" dirty="0" smtClean="0"/>
              <a:t> </a:t>
            </a:r>
            <a:endParaRPr lang="fi-FI" sz="2800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Puolustusvoimien video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384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Kuka päättää?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Ulko</a:t>
            </a:r>
            <a:r>
              <a:rPr lang="fi-FI" dirty="0" smtClean="0"/>
              <a:t>- ja turvallisuuspolitiikkaa johtaa presidentti ja valtioneuvosto</a:t>
            </a:r>
          </a:p>
          <a:p>
            <a:r>
              <a:rPr lang="fi-FI" dirty="0" err="1" smtClean="0"/>
              <a:t>Utva</a:t>
            </a:r>
            <a:r>
              <a:rPr lang="fi-FI" dirty="0" smtClean="0"/>
              <a:t> valmistelee asioita, johdossa pääministeri</a:t>
            </a:r>
          </a:p>
          <a:p>
            <a:r>
              <a:rPr lang="fi-FI" dirty="0" smtClean="0"/>
              <a:t>Ulkoministerin rooli merkittävä – johtaa ulkoasiainhallintoa (esim. suurlähettiläät)</a:t>
            </a:r>
          </a:p>
          <a:p>
            <a:r>
              <a:rPr lang="fi-FI" dirty="0" smtClean="0"/>
              <a:t>Turvallisuudesta päättämässä usein myös puolustusministeri ja sisäministeri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693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347</TotalTime>
  <Words>430</Words>
  <Application>Microsoft Office PowerPoint</Application>
  <PresentationFormat>Laajakuva</PresentationFormat>
  <Paragraphs>63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Wingdings 3</vt:lpstr>
      <vt:lpstr>Kiehkura</vt:lpstr>
      <vt:lpstr>Turvallisuuskysymykset</vt:lpstr>
      <vt:lpstr>Muuttuvat uhkakuvat</vt:lpstr>
      <vt:lpstr>https://www.youtube.com/watch?v=RF1z7w-3O9E </vt:lpstr>
      <vt:lpstr>Yhteistyö unionissa</vt:lpstr>
      <vt:lpstr>Tee kirjan tehtävä 5, s.136.</vt:lpstr>
      <vt:lpstr>Suomen turvallisuuspolitiikka</vt:lpstr>
      <vt:lpstr>PowerPoint-esitys</vt:lpstr>
      <vt:lpstr>Puolustusvoimien video</vt:lpstr>
      <vt:lpstr>Kuka päättää?</vt:lpstr>
      <vt:lpstr>Asevelvollisuudesta</vt:lpstr>
      <vt:lpstr>Suomi ja Nato (noin viikon uutiset)</vt:lpstr>
      <vt:lpstr>Unionin turvallisuusstrategia</vt:lpstr>
      <vt:lpstr>PowerPoint-esitys</vt:lpstr>
      <vt:lpstr>Turvallisuustavoitteet, kirja s.146</vt:lpstr>
      <vt:lpstr>s.152 t.3</vt:lpstr>
      <vt:lpstr>s.152, t.3</vt:lpstr>
      <vt:lpstr>Avunantovelvoite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Turvallisuuskysymys</dc:title>
  <dc:creator>Helenius Niki</dc:creator>
  <cp:lastModifiedBy>Helenius Niki</cp:lastModifiedBy>
  <cp:revision>17</cp:revision>
  <dcterms:created xsi:type="dcterms:W3CDTF">2018-06-15T09:31:17Z</dcterms:created>
  <dcterms:modified xsi:type="dcterms:W3CDTF">2018-11-08T11:36:38Z</dcterms:modified>
</cp:coreProperties>
</file>