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58" r:id="rId5"/>
    <p:sldId id="260" r:id="rId6"/>
    <p:sldId id="261" r:id="rId7"/>
    <p:sldId id="262" r:id="rId8"/>
    <p:sldId id="272" r:id="rId9"/>
    <p:sldId id="259" r:id="rId10"/>
    <p:sldId id="267" r:id="rId11"/>
    <p:sldId id="263" r:id="rId12"/>
    <p:sldId id="264" r:id="rId13"/>
    <p:sldId id="265" r:id="rId14"/>
    <p:sldId id="271" r:id="rId15"/>
    <p:sldId id="266" r:id="rId16"/>
    <p:sldId id="268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96F569-E55B-4B8D-9E62-160C7AB206DF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E755ACF1-2B92-4E57-BA1C-4F3E921FBCDA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E30B85-96AA-4F91-B0A7-BBF567AC64FE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8A843A-DCDB-4EFF-AD20-1D9FA979AD81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23B4E9-C2D9-4C15-AD0A-1B31EEF01C5A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534B4-0BD5-49D0-B16C-E4CB9A65D70B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45A9CD-3560-437E-948E-9B78B7C33349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25E059-46A4-4F6F-9DAD-DE38C6EE753D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EF39A1-7568-4F9A-8523-1C4FCBBE57B5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CFAFC2-C51E-4DDD-9AAB-84EB28D1A025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876382-7404-4010-9884-3F02885F65F3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E80E57-3F3D-44CB-A0B8-31A79B2287BB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B5796B-669C-4D5C-83A4-0D87BF5CE16F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2D76EB-C246-47E5-AF44-CC9007A1287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711F24-3016-41DF-9F33-B596C53F6394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82E814-C169-4B08-94A5-F2D375290BD9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5CFBA2-2C0F-4073-97AA-AFEEC1FFCC06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80643E-738E-4BE8-9470-B005DF395132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F198BA-A9DD-4F6F-992B-DA33B20C14F6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3AE668-9A43-4F20-9262-B439683F2B12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A5EADE-A7B7-4DF3-A01F-5EEABA5A632A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06EAD7-6FD8-4DC5-97F1-E17E913B4828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DE403B4-4E70-4968-A850-24513070C5C6}" type="datetimeFigureOut">
              <a:rPr lang="fi-FI" smtClean="0"/>
              <a:pPr>
                <a:defRPr/>
              </a:pPr>
              <a:t>22.3.2021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2288D8A-A64A-481A-9D40-54D20D36F0F3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kuusaatio.fi/tietoa-ja-ratkaisuja/maksuhairiomerkint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sDrhPL_AnI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omenpankki.fi/fi/media-ja-julkaisut/tiedotteet/2020/korkolain-mukainen-viitekorko-ja-viivastyskorot-1.1.30.6.2021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mwZOuzTs0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sDrhPL_An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i-FI"/>
          </a:p>
        </p:txBody>
      </p:sp>
      <p:sp>
        <p:nvSpPr>
          <p:cNvPr id="13313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VELKA JA VAKUUDET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/>
              <a:t>Velan perintä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188" y="1268413"/>
            <a:ext cx="8004175" cy="51847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Jos </a:t>
            </a:r>
            <a:r>
              <a:rPr lang="fi-FI" dirty="0"/>
              <a:t>velallinen ei maksa, velkoja voi periä ne.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1</a:t>
            </a:r>
            <a:r>
              <a:rPr lang="fi-FI" dirty="0"/>
              <a:t>. Kirjallinen </a:t>
            </a:r>
            <a:endParaRPr lang="fi-FI" dirty="0" smtClean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dirty="0" smtClean="0"/>
              <a:t>maksuvaatimus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dirty="0" smtClean="0"/>
              <a:t>velalliselle</a:t>
            </a:r>
            <a:endParaRPr lang="fi-FI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2</a:t>
            </a:r>
            <a:r>
              <a:rPr lang="fi-FI" dirty="0"/>
              <a:t>. </a:t>
            </a:r>
            <a:r>
              <a:rPr lang="fi-FI" dirty="0" smtClean="0"/>
              <a:t>Perintä</a:t>
            </a:r>
            <a:endParaRPr lang="fi-FI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= yksityiset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dirty="0" smtClean="0"/>
              <a:t>perintätoimistot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dirty="0" smtClean="0"/>
              <a:t>huolehtivat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Rajoituksia perintäkuluihin: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i-FI" dirty="0" smtClean="0"/>
              <a:t>Jos saatava alle100€ &gt; perintäkulut </a:t>
            </a:r>
            <a:r>
              <a:rPr lang="fi-FI" dirty="0" err="1" smtClean="0"/>
              <a:t>max</a:t>
            </a:r>
            <a:r>
              <a:rPr lang="fi-FI" dirty="0" smtClean="0"/>
              <a:t>. 60€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i-FI" dirty="0" smtClean="0"/>
              <a:t>Jos saatava yli 100€, alle 1000€ &gt; perintäkulut </a:t>
            </a:r>
            <a:r>
              <a:rPr lang="fi-FI" dirty="0" err="1" smtClean="0"/>
              <a:t>max</a:t>
            </a:r>
            <a:r>
              <a:rPr lang="fi-FI" dirty="0" smtClean="0"/>
              <a:t>. 120€</a:t>
            </a:r>
            <a:endParaRPr lang="fi-FI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i-FI" dirty="0"/>
              <a:t> </a:t>
            </a:r>
            <a:r>
              <a:rPr lang="fi-FI" dirty="0" smtClean="0"/>
              <a:t>Jos saatava yli 1000€ &gt; perintäkulut </a:t>
            </a:r>
            <a:r>
              <a:rPr lang="fi-FI" dirty="0" err="1" smtClean="0"/>
              <a:t>max</a:t>
            </a:r>
            <a:r>
              <a:rPr lang="fi-FI" dirty="0" smtClean="0"/>
              <a:t>. 210€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fi-FI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fi-FI" dirty="0" smtClean="0"/>
          </a:p>
        </p:txBody>
      </p:sp>
      <p:pic>
        <p:nvPicPr>
          <p:cNvPr id="20483" name="Kuva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1838" y="1916113"/>
            <a:ext cx="4562475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Otsikko 1"/>
          <p:cNvSpPr>
            <a:spLocks noGrp="1"/>
          </p:cNvSpPr>
          <p:nvPr>
            <p:ph type="title"/>
          </p:nvPr>
        </p:nvSpPr>
        <p:spPr>
          <a:xfrm>
            <a:off x="827088" y="260350"/>
            <a:ext cx="7643812" cy="941388"/>
          </a:xfrm>
        </p:spPr>
        <p:txBody>
          <a:bodyPr/>
          <a:lstStyle/>
          <a:p>
            <a:r>
              <a:rPr lang="fi-FI" b="1" i="1" smtClean="0"/>
              <a:t>Kännykkälaskun lumivyöry</a:t>
            </a:r>
            <a:endParaRPr lang="fi-FI" smtClean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288" y="1125538"/>
            <a:ext cx="8229600" cy="4525962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b="1" dirty="0" smtClean="0"/>
              <a:t>35,82</a:t>
            </a:r>
            <a:r>
              <a:rPr lang="fi-FI" dirty="0" smtClean="0"/>
              <a:t> </a:t>
            </a:r>
            <a:r>
              <a:rPr lang="fi-FI" dirty="0"/>
              <a:t>euron kännykkälasku.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Operaattorin parin muistutuksen jälkeen velkapääoma kasvoi </a:t>
            </a:r>
            <a:r>
              <a:rPr lang="fi-FI" b="1" dirty="0"/>
              <a:t>45,92</a:t>
            </a:r>
            <a:r>
              <a:rPr lang="fi-FI" dirty="0"/>
              <a:t> euroksi.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Velka meni perintätoimistoon, joka lisäsi laskuun </a:t>
            </a:r>
            <a:r>
              <a:rPr lang="fi-FI" b="1" dirty="0"/>
              <a:t>36,83</a:t>
            </a:r>
            <a:r>
              <a:rPr lang="fi-FI" dirty="0"/>
              <a:t> euroa perintäkuluja ja </a:t>
            </a:r>
            <a:r>
              <a:rPr lang="fi-FI" b="1" dirty="0"/>
              <a:t>5,05</a:t>
            </a:r>
            <a:r>
              <a:rPr lang="fi-FI" dirty="0"/>
              <a:t> euroa asiakaskustannuksia. Toimisto oli lähettänyt neljä muistutuskirjettä. Pääoma oli nyt </a:t>
            </a:r>
            <a:r>
              <a:rPr lang="fi-FI" b="1" dirty="0"/>
              <a:t>78,38</a:t>
            </a:r>
            <a:r>
              <a:rPr lang="fi-FI" dirty="0"/>
              <a:t> euroa.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Velallinen ei maksanut vieläkään. Perintätoimisto vei velan käräjäoikeuskäsittelyyn, ja "riidaton summaarinen käsittely alioikeudessa" aiheutti toimistolle </a:t>
            </a:r>
            <a:r>
              <a:rPr lang="fi-FI" b="1" dirty="0"/>
              <a:t>168,19</a:t>
            </a:r>
            <a:r>
              <a:rPr lang="fi-FI" dirty="0"/>
              <a:t> euron laskun, joka liitettiin velkaan. Sen pääoma oli nyt </a:t>
            </a:r>
            <a:r>
              <a:rPr lang="fi-FI" b="1" dirty="0"/>
              <a:t>246,56</a:t>
            </a:r>
            <a:r>
              <a:rPr lang="fi-FI" dirty="0"/>
              <a:t> euroa.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8313" y="549275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Saatava meni ulosottoon, ja siihen lisättiin ulosottokuluja </a:t>
            </a:r>
            <a:r>
              <a:rPr lang="fi-FI" b="1" dirty="0"/>
              <a:t>11,77</a:t>
            </a:r>
            <a:r>
              <a:rPr lang="fi-FI" dirty="0"/>
              <a:t> euroa. Velan pääoma oli siis kasvanut </a:t>
            </a:r>
            <a:r>
              <a:rPr lang="fi-FI" b="1" dirty="0"/>
              <a:t>258,34</a:t>
            </a:r>
            <a:r>
              <a:rPr lang="fi-FI" dirty="0"/>
              <a:t> euroksi. Eräpäivästä lukien siihen oli luvassa vuotuista viivästyskorkoa </a:t>
            </a:r>
            <a:r>
              <a:rPr lang="fi-FI" b="1" dirty="0"/>
              <a:t>11 prosenttia.</a:t>
            </a:r>
            <a:endParaRPr lang="fi-FI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b="1" dirty="0"/>
              <a:t>Lisäksi henkilö menetti luottotietonsa.</a:t>
            </a:r>
            <a:endParaRPr lang="fi-FI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i-FI" dirty="0"/>
          </a:p>
        </p:txBody>
      </p:sp>
      <p:pic>
        <p:nvPicPr>
          <p:cNvPr id="22530" name="Kuva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3646488"/>
            <a:ext cx="46672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23850" y="115888"/>
            <a:ext cx="8569325" cy="13684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sz="2400" b="1" dirty="0"/>
              <a:t/>
            </a:r>
            <a:br>
              <a:rPr lang="fi-FI" sz="2400" b="1" dirty="0"/>
            </a:br>
            <a:r>
              <a:rPr lang="fi-FI" sz="2400" b="1" dirty="0" smtClean="0"/>
              <a:t>Yksityishenkilön maksuhäiriömerkintä seuraa, kun</a:t>
            </a:r>
            <a:r>
              <a:rPr lang="fi-FI" sz="2400" dirty="0" smtClean="0"/>
              <a:t/>
            </a:r>
            <a:br>
              <a:rPr lang="fi-FI" sz="2400" dirty="0" smtClean="0"/>
            </a:b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velkojan </a:t>
            </a:r>
            <a:r>
              <a:rPr lang="fi-FI" dirty="0"/>
              <a:t>ilmoittaman kulutusluoton maksu on myöhässä yli 60 päivää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tuomioistuin on antanut velkomistuomion, jossa se määrännyt sinut maksamaan velan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ulosotto on todennut sinut varattomaksi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sinulle on myönnetty yksityishenkilön velkajärjestely tai olet vapaaehtoisessa </a:t>
            </a:r>
            <a:r>
              <a:rPr lang="fi-FI" dirty="0" smtClean="0"/>
              <a:t>velkajärjestelyssä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Voimassa yleensä 2-4 vuotta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Ennen ulosottoa ja velkajärjestelyä kannattaa aina yrittää sopia maksujärjestelyistä</a:t>
            </a:r>
          </a:p>
          <a:p>
            <a:pPr>
              <a:defRPr/>
            </a:pP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www.takuusaatio.fi/tietoa-ja-ratkaisuja/maksuhairiomerkinta</a:t>
            </a:r>
            <a:r>
              <a:rPr lang="fi-FI" dirty="0" smtClean="0"/>
              <a:t> </a:t>
            </a:r>
            <a:endParaRPr lang="fi-FI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Täytäntöönpano pakkotoimin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Ulosotto ja </a:t>
            </a:r>
            <a:r>
              <a:rPr lang="fi-FI" dirty="0" smtClean="0"/>
              <a:t>konkurssi velkojan mahdollisuudet</a:t>
            </a:r>
            <a:endParaRPr lang="fi-FI" dirty="0"/>
          </a:p>
          <a:p>
            <a:r>
              <a:rPr lang="fi-FI" dirty="0"/>
              <a:t>Yksityishenkilöllä </a:t>
            </a:r>
            <a:r>
              <a:rPr lang="fi-FI" dirty="0" smtClean="0"/>
              <a:t>ulosottoperuste kestää15 </a:t>
            </a:r>
            <a:r>
              <a:rPr lang="fi-FI" dirty="0"/>
              <a:t>vuotta</a:t>
            </a:r>
          </a:p>
          <a:p>
            <a:r>
              <a:rPr lang="fi-FI" dirty="0"/>
              <a:t>Ulosmittaus kohdistuu velallisen omaisuuteen, onko useita velkojia, esim. kiinnitykset ja pakkohuutokaupat</a:t>
            </a:r>
          </a:p>
          <a:p>
            <a:r>
              <a:rPr lang="fi-FI" dirty="0"/>
              <a:t>Konkurssi alkaa niin ikään käräjäoikeuden päätöksellä</a:t>
            </a:r>
          </a:p>
          <a:p>
            <a:r>
              <a:rPr lang="fi-FI" dirty="0">
                <a:hlinkClick r:id="rId2"/>
              </a:rPr>
              <a:t>https://www.youtube.com/watch?v=asDrhPL_AnI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5769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/>
              <a:t>Maksuhäiriömerkintä tarkoittaa yleensä sitä, että</a:t>
            </a:r>
            <a:br>
              <a:rPr lang="fi-FI" b="1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i-FI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luotto- ja pankkikortit vaaditaan takaisin (jää oikeus automaattikorttiin)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luotonsaanti vaikeutuu olennaisesti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ei saa tehtyä osamaksusopimusta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vuokra-asunnon saanti vaikeutuu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puhelinliittymä- ja vakuutussopimuksissa vaaditaan vakuutta tai ennakkomaksuja (tai niitä ei anneta ollenkaan)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/>
              <a:t>työpaikan saanti vaikeutuu erityisesti, mikäli työtehtävään liittyy taloudellista vastuuta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sp>
        <p:nvSpPr>
          <p:cNvPr id="25602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25603" name="Kuva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88" y="1052513"/>
            <a:ext cx="9793288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1233487"/>
            <a:ext cx="5829300" cy="439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9059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Vahingonkorvaus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Onko teko tahallinen vai tuottamuksellinen (tuottamus on huolimattomuutta tai varomattomuutta) </a:t>
            </a:r>
          </a:p>
          <a:p>
            <a:r>
              <a:rPr lang="fi-FI" dirty="0" smtClean="0"/>
              <a:t>Tuottamuksellisessa vahingossa mahdollisuus korvauksen sovitteluun</a:t>
            </a:r>
          </a:p>
          <a:p>
            <a:r>
              <a:rPr lang="fi-FI" dirty="0" smtClean="0"/>
              <a:t>Jos vahinkoa ei voida lukea kenenkään syyksi – tapaturmainen</a:t>
            </a:r>
          </a:p>
          <a:p>
            <a:r>
              <a:rPr lang="fi-FI" dirty="0" smtClean="0"/>
              <a:t>Työnantaja vastaa työntekijän vahingoista – pois lukien tahalliset teot (huolimattomuudesta aiheutuneissa tapauksissa korvaus kohtuullinen)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849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Korvaukset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Korvausta voi saada henkilövahingosta, esinevahingosta ja kärsimyksestä.</a:t>
            </a:r>
          </a:p>
          <a:p>
            <a:r>
              <a:rPr lang="fi-FI" dirty="0" smtClean="0"/>
              <a:t>Korvauksissa pääsääntönä on korvata vahinko täysin.</a:t>
            </a:r>
          </a:p>
          <a:p>
            <a:r>
              <a:rPr lang="fi-FI" dirty="0"/>
              <a:t> </a:t>
            </a:r>
            <a:r>
              <a:rPr lang="fi-FI" dirty="0" smtClean="0"/>
              <a:t>Sovittelun mahdollisuus, esim. alaikäinen tai vajaavaltainen</a:t>
            </a:r>
          </a:p>
          <a:p>
            <a:r>
              <a:rPr lang="fi-FI" dirty="0" smtClean="0"/>
              <a:t>Erikseen korvattavia ovat mm. Tuotevastuulain mukaiset vahingot </a:t>
            </a:r>
            <a:r>
              <a:rPr lang="fi-FI" sz="2000" dirty="0" smtClean="0"/>
              <a:t>(kodinkone räjähtää käytössä), </a:t>
            </a:r>
            <a:r>
              <a:rPr lang="fi-FI" dirty="0" smtClean="0"/>
              <a:t>rikosvastuulain ja potilasvastuulain piiriin kuuluvat tapaukset. Vielä ympäristövahingot</a:t>
            </a:r>
            <a:endParaRPr lang="fi-FI" sz="2000" dirty="0" smtClean="0"/>
          </a:p>
        </p:txBody>
      </p:sp>
    </p:spTree>
    <p:extLst>
      <p:ext uri="{BB962C8B-B14F-4D97-AF65-F5344CB8AC3E}">
        <p14:creationId xmlns:p14="http://schemas.microsoft.com/office/powerpoint/2010/main" val="375320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Velka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Velkasuhde: velkoja ja velallinen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Velallisia voi olla yksi tai useampi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Sopimus velasta on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dirty="0" smtClean="0"/>
              <a:t>vapaamuotoinen, 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dirty="0" smtClean="0"/>
              <a:t>kirjallinen suositeltava</a:t>
            </a:r>
          </a:p>
          <a:p>
            <a:pPr indent="-342900" fontAlgn="auto">
              <a:spcAft>
                <a:spcPts val="0"/>
              </a:spcAft>
              <a:defRPr/>
            </a:pPr>
            <a:r>
              <a:rPr lang="fi-FI" dirty="0" smtClean="0"/>
              <a:t>Mahdolliset muutokset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fi-FI" dirty="0" smtClean="0"/>
              <a:t>Velkakirjaan (tavallinen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fi-FI" dirty="0"/>
              <a:t>t</a:t>
            </a:r>
            <a:r>
              <a:rPr lang="fi-FI" dirty="0" smtClean="0"/>
              <a:t>ai juokseva)</a:t>
            </a:r>
            <a:endParaRPr lang="fi-FI" dirty="0"/>
          </a:p>
        </p:txBody>
      </p:sp>
      <p:pic>
        <p:nvPicPr>
          <p:cNvPr id="14339" name="Kuva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538" y="2924175"/>
            <a:ext cx="4419600" cy="294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s.195 t.7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A) Velkakirjan voi siirtää eli maksuvelvollisuus säilyy, korkoa ei voi pyytää</a:t>
            </a:r>
          </a:p>
          <a:p>
            <a:r>
              <a:rPr lang="fi-FI" dirty="0" smtClean="0"/>
              <a:t>B) Leenan ja Aunen velka erääntyy myöhemmin eli ei vaikuta. Muuten veloissa kuittausoikeus</a:t>
            </a:r>
          </a:p>
          <a:p>
            <a:r>
              <a:rPr lang="fi-FI" dirty="0" smtClean="0"/>
              <a:t>C) korkoa ei tarvitse maksaa.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958604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s.197 t.13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A) Miten paljon kiinnityksiä kiinteistölle on tehty. Myös mahdolliset vireillä olevat kiinnityshakemukset</a:t>
            </a:r>
          </a:p>
          <a:p>
            <a:r>
              <a:rPr lang="fi-FI" dirty="0" smtClean="0"/>
              <a:t>B) Maanmittaustoimistosta</a:t>
            </a:r>
          </a:p>
          <a:p>
            <a:r>
              <a:rPr lang="fi-FI" dirty="0" smtClean="0"/>
              <a:t>C) </a:t>
            </a:r>
            <a:r>
              <a:rPr lang="fi-FI" dirty="0" err="1" smtClean="0"/>
              <a:t>ks.kohta</a:t>
            </a:r>
            <a:r>
              <a:rPr lang="fi-FI" dirty="0" smtClean="0"/>
              <a:t> a. Kiinnitysten kuolettaminen kaupan yhteydessä muistettava ja huolehdittava.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49654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s.200 t.26 (Niemisten perhe)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14300" indent="0">
              <a:buNone/>
            </a:pPr>
            <a:r>
              <a:rPr lang="fi-FI" dirty="0" smtClean="0"/>
              <a:t>1. Ikkunoissa virhe – korjaus/hinnanalennus/kaupan purku – riippuu tilanteesta (kuluttajansuojalaki)</a:t>
            </a:r>
          </a:p>
          <a:p>
            <a:pPr marL="114300" indent="0">
              <a:buNone/>
            </a:pPr>
            <a:r>
              <a:rPr lang="fi-FI" dirty="0" smtClean="0"/>
              <a:t>2. Ruokailukalusteissa myyjän viivästys – hinnanalennus/kaupan purku</a:t>
            </a:r>
          </a:p>
          <a:p>
            <a:pPr marL="114300" indent="0">
              <a:buNone/>
            </a:pPr>
            <a:r>
              <a:rPr lang="fi-FI" dirty="0" smtClean="0"/>
              <a:t> -&gt; mahdollista hakea vahingonkorvausta ikkuna-asennuksesta ja kalusteiden viivästyksestä. Välittömät vahingot korvataan. Välilliset vaikeampi asia (esim. vuokrakalusteiden hankinta, mutta pitää osoittaa myyjän huolimattomuus)</a:t>
            </a:r>
          </a:p>
          <a:p>
            <a:pPr marL="114300" indent="0">
              <a:buNone/>
            </a:pPr>
            <a:r>
              <a:rPr lang="fi-FI" dirty="0" smtClean="0"/>
              <a:t>3. Kännykkä, tavaran virhe – tuotevastuulaki etenkin henkilövahinkojen osalta, esineitä tuotevastuulaki korvaa (tavaran valmistaja)</a:t>
            </a:r>
          </a:p>
          <a:p>
            <a:pPr marL="114300" indent="0">
              <a:buNone/>
            </a:pPr>
            <a:r>
              <a:rPr lang="fi-FI" dirty="0" smtClean="0"/>
              <a:t>-&gt; Esinevahingoista korvausta voi hakea myyjäliikkeeltä (kuluttajansuojalaki)</a:t>
            </a:r>
          </a:p>
          <a:p>
            <a:pPr marL="114300" indent="0">
              <a:buNone/>
            </a:pPr>
            <a:r>
              <a:rPr lang="fi-FI" dirty="0" smtClean="0"/>
              <a:t>-&gt; Uusi kännykkä hajonneen tilalle (</a:t>
            </a:r>
            <a:r>
              <a:rPr lang="fi-FI" smtClean="0"/>
              <a:t>kuluttajasuojalain mukaan)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7223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-1467544"/>
            <a:ext cx="5749130" cy="88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83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>
          <a:xfrm>
            <a:off x="457200" y="158750"/>
            <a:ext cx="8229600" cy="1143000"/>
          </a:xfrm>
        </p:spPr>
        <p:txBody>
          <a:bodyPr/>
          <a:lstStyle/>
          <a:p>
            <a:r>
              <a:rPr lang="fi-FI" smtClean="0"/>
              <a:t>Velan korko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452596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Korko = luoton hinta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Kiinteä tai vaihtuva (esim. </a:t>
            </a:r>
            <a:r>
              <a:rPr lang="fi-FI" dirty="0" err="1" smtClean="0"/>
              <a:t>euribor</a:t>
            </a:r>
            <a:r>
              <a:rPr lang="fi-FI" dirty="0" smtClean="0"/>
              <a:t>)</a:t>
            </a:r>
          </a:p>
          <a:p>
            <a:pPr>
              <a:defRPr/>
            </a:pPr>
            <a:r>
              <a:rPr lang="fi-FI" dirty="0" smtClean="0"/>
              <a:t>Jos maksu viivästyy &gt; viivästyskorko</a:t>
            </a:r>
          </a:p>
          <a:p>
            <a:pPr>
              <a:defRPr/>
            </a:pPr>
            <a:endParaRPr lang="fi-FI" dirty="0"/>
          </a:p>
          <a:p>
            <a:pPr>
              <a:defRPr/>
            </a:pPr>
            <a:r>
              <a:rPr lang="fi-FI" dirty="0">
                <a:hlinkClick r:id="rId2"/>
              </a:rPr>
              <a:t>https://www.suomenpankki.fi/fi/media-ja-julkaisut/tiedotteet/2020/korkolain-mukainen-viitekorko-ja-viivastyskorot-1.1.30.6.2021</a:t>
            </a:r>
            <a:r>
              <a:rPr lang="fi-FI" dirty="0" smtClean="0">
                <a:hlinkClick r:id="rId2"/>
              </a:rPr>
              <a:t>/</a:t>
            </a:r>
            <a:r>
              <a:rPr lang="fi-FI" dirty="0" smtClean="0"/>
              <a:t> </a:t>
            </a:r>
          </a:p>
          <a:p>
            <a:pPr>
              <a:defRPr/>
            </a:pPr>
            <a:endParaRPr lang="fi-FI" dirty="0"/>
          </a:p>
          <a:p>
            <a:pPr>
              <a:defRPr/>
            </a:pPr>
            <a:r>
              <a:rPr lang="fi-FI" dirty="0" smtClean="0"/>
              <a:t>Seuraavat puoli vuotta viivästyskorko on 7%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Kuluttajaluotto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dirty="0" smtClean="0"/>
              <a:t>= kaikki elinkeinonharjoittajan kuluttajalle myöntämät luotot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Voi olla: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i-FI" dirty="0" smtClean="0"/>
              <a:t>Kertaluotto (saa rahan kerralla velaksi)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i-FI" dirty="0" smtClean="0"/>
              <a:t>Tililuotto (vrt. luottokortti)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fi-FI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fi-FI" dirty="0" smtClean="0"/>
              <a:t>Lisäksi erilaiset pikavipit ja joustoluotot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fi-FI" dirty="0"/>
          </a:p>
          <a:p>
            <a:pPr marL="411480" lvl="1" indent="0" fontAlgn="auto">
              <a:spcAft>
                <a:spcPts val="0"/>
              </a:spcAft>
              <a:buNone/>
              <a:defRPr/>
            </a:pPr>
            <a:r>
              <a:rPr lang="fi-FI" dirty="0"/>
              <a:t>Kuluttaja luoton korkokatto: </a:t>
            </a:r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www.youtube.com/watch?v=ymwZOuzTs0M</a:t>
            </a:r>
            <a:r>
              <a:rPr lang="fi-FI" dirty="0" smtClean="0"/>
              <a:t>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Osamaksukauppa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Kauppahinnan maksaminen erissä.</a:t>
            </a:r>
          </a:p>
          <a:p>
            <a:r>
              <a:rPr lang="fi-FI" dirty="0" smtClean="0"/>
              <a:t>Määrämuotoinen, kirjallinen sopimus</a:t>
            </a:r>
          </a:p>
          <a:p>
            <a:r>
              <a:rPr lang="fi-FI" dirty="0" smtClean="0"/>
              <a:t>Osamaksukaupan purkaminen (kirja s180)</a:t>
            </a:r>
          </a:p>
          <a:p>
            <a:endParaRPr lang="fi-FI" dirty="0" smtClean="0"/>
          </a:p>
        </p:txBody>
      </p:sp>
      <p:sp>
        <p:nvSpPr>
          <p:cNvPr id="4" name="Suorakulmio 3"/>
          <p:cNvSpPr/>
          <p:nvPr/>
        </p:nvSpPr>
        <p:spPr>
          <a:xfrm>
            <a:off x="5081618" y="4001865"/>
            <a:ext cx="4572000" cy="16319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2800" b="1" dirty="0" err="1">
                <a:latin typeface="+mn-lt"/>
                <a:cs typeface="+mn-cs"/>
              </a:rPr>
              <a:t>Plastic</a:t>
            </a:r>
            <a:r>
              <a:rPr lang="fi-FI" sz="2800" b="1" dirty="0">
                <a:latin typeface="+mn-lt"/>
                <a:cs typeface="+mn-cs"/>
              </a:rPr>
              <a:t> </a:t>
            </a:r>
            <a:r>
              <a:rPr lang="fi-FI" sz="2800" b="1" dirty="0" err="1">
                <a:latin typeface="+mn-lt"/>
                <a:cs typeface="+mn-cs"/>
              </a:rPr>
              <a:t>surgery</a:t>
            </a:r>
            <a:r>
              <a:rPr lang="fi-FI" sz="2800" b="1" dirty="0">
                <a:latin typeface="+mn-lt"/>
                <a:cs typeface="+mn-cs"/>
              </a:rPr>
              <a:t> center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b="1" dirty="0" err="1">
                <a:latin typeface="+mn-lt"/>
                <a:cs typeface="+mn-cs"/>
              </a:rPr>
              <a:t>Plastic</a:t>
            </a:r>
            <a:r>
              <a:rPr lang="fi-FI" b="1" dirty="0">
                <a:latin typeface="+mn-lt"/>
                <a:cs typeface="+mn-cs"/>
              </a:rPr>
              <a:t> </a:t>
            </a:r>
            <a:r>
              <a:rPr lang="fi-FI" b="1" dirty="0" err="1">
                <a:latin typeface="+mn-lt"/>
                <a:cs typeface="+mn-cs"/>
              </a:rPr>
              <a:t>Surgery</a:t>
            </a:r>
            <a:r>
              <a:rPr lang="fi-FI" b="1" dirty="0">
                <a:latin typeface="+mn-lt"/>
                <a:cs typeface="+mn-cs"/>
              </a:rPr>
              <a:t> Center on huippumoderni klinikka, joka on erikoistunut esteettiseen plastiikkakirurgiaan sekä esteettisiin toimenpiteisiin.</a:t>
            </a:r>
            <a:endParaRPr lang="fi-FI" dirty="0">
              <a:latin typeface="+mn-lt"/>
              <a:cs typeface="+mn-cs"/>
            </a:endParaRPr>
          </a:p>
        </p:txBody>
      </p:sp>
      <p:pic>
        <p:nvPicPr>
          <p:cNvPr id="1028" name="Picture 4" descr="Tyyppiesimerkki 24kk erikoismaksuehdoist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657" y="4481513"/>
            <a:ext cx="8583613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Kuva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048" y="3068959"/>
            <a:ext cx="4939817" cy="15210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Vakuudet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PANTTI =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dirty="0" smtClean="0"/>
              <a:t>Sovittu omaisuus vastaa velasta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i-FI" dirty="0" smtClean="0"/>
              <a:t>TAKAUS =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dirty="0" smtClean="0"/>
              <a:t>Takaaja vastaa toisen henkilön velasta, kirja s.118/s.174.</a:t>
            </a:r>
          </a:p>
          <a:p>
            <a:pPr marL="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i-FI" sz="3200" dirty="0"/>
              <a:t>T</a:t>
            </a:r>
            <a:r>
              <a:rPr lang="fi-FI" sz="3200" dirty="0" smtClean="0"/>
              <a:t>akaajalla </a:t>
            </a:r>
            <a:r>
              <a:rPr lang="fi-FI" sz="3200" dirty="0"/>
              <a:t>oikeus saada velalliselta koko takauksen perusteella maksamansa määrä viivästyskorkoineen</a:t>
            </a:r>
            <a:endParaRPr lang="fi-FI" sz="2000" dirty="0"/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Asunto panttina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On tavallista, että asunto toimii itsessään velan panttina (s.185), useimmiten pankki laskee panttiarvon olevan n.70% ostohinnasta.</a:t>
            </a:r>
          </a:p>
          <a:p>
            <a:r>
              <a:rPr lang="fi-FI" dirty="0" smtClean="0"/>
              <a:t>Kiinteistöpantti – haetaan maanmittauslaitokselta, joka antaa kiinnityksen ja merkitsee sen lainhuuto- ja kiinnitysrekisteriin</a:t>
            </a:r>
          </a:p>
          <a:p>
            <a:endParaRPr lang="fi-FI" dirty="0" smtClean="0"/>
          </a:p>
          <a:p>
            <a:pPr marL="114300" indent="0">
              <a:buNone/>
            </a:pPr>
            <a:r>
              <a:rPr lang="fi-FI" dirty="0" smtClean="0"/>
              <a:t>-&gt; jos kiinteistön omistaja jättää velat hoitamatta velkoja/velkojat haluavat omansa. Kiinnityksillä etusijajärjestys. Aikaisin on etusijalla.</a:t>
            </a:r>
          </a:p>
          <a:p>
            <a:pPr marL="114300" indent="0">
              <a:buNone/>
            </a:pPr>
            <a:r>
              <a:rPr lang="fi-FI" dirty="0" smtClean="0"/>
              <a:t>Kiinteistö voidaan muuttaa rahaksi </a:t>
            </a:r>
            <a:r>
              <a:rPr lang="fi-FI" dirty="0"/>
              <a:t>julkisella </a:t>
            </a:r>
            <a:r>
              <a:rPr lang="fi-FI" dirty="0" smtClean="0"/>
              <a:t>huutokaupalla </a:t>
            </a:r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www.youtube.com/watch?v=asDrhPL_AnI</a:t>
            </a:r>
            <a:r>
              <a:rPr lang="fi-FI" dirty="0" smtClean="0"/>
              <a:t> </a:t>
            </a:r>
          </a:p>
          <a:p>
            <a:pPr marL="114300" indent="0">
              <a:buNone/>
            </a:pPr>
            <a:endParaRPr lang="fi-FI" dirty="0" smtClean="0"/>
          </a:p>
          <a:p>
            <a:pPr marL="114300" indent="0">
              <a:buNone/>
            </a:pPr>
            <a:r>
              <a:rPr lang="fi-FI" dirty="0" smtClean="0"/>
              <a:t>Kiinnitykset näkyvät rasitustodistuksessa (maanmittauslaitos)</a:t>
            </a:r>
            <a:endParaRPr lang="fi-FI" dirty="0"/>
          </a:p>
          <a:p>
            <a:pPr marL="114300" indent="0">
              <a:buNone/>
            </a:pPr>
            <a:r>
              <a:rPr lang="fi-FI" dirty="0" smtClean="0"/>
              <a:t> 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4555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Velka lakkaa kun…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se maksetaan</a:t>
            </a:r>
          </a:p>
          <a:p>
            <a:r>
              <a:rPr lang="fi-FI" smtClean="0"/>
              <a:t>kuitataan (vastakkaiset saatavat)</a:t>
            </a:r>
          </a:p>
          <a:p>
            <a:r>
              <a:rPr lang="fi-FI" smtClean="0"/>
              <a:t>vanhentuu (3v.)</a:t>
            </a:r>
          </a:p>
          <a:p>
            <a:r>
              <a:rPr lang="fi-FI" smtClean="0"/>
              <a:t>annetaan anteeksi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teekki">
  <a:themeElements>
    <a:clrScheme name="Apteekki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teekki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teek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453</TotalTime>
  <Words>817</Words>
  <Application>Microsoft Office PowerPoint</Application>
  <PresentationFormat>Näytössä katseltava diaesitys (4:3)</PresentationFormat>
  <Paragraphs>120</Paragraphs>
  <Slides>22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22</vt:i4>
      </vt:variant>
    </vt:vector>
  </HeadingPairs>
  <TitlesOfParts>
    <vt:vector size="26" baseType="lpstr">
      <vt:lpstr>Arial</vt:lpstr>
      <vt:lpstr>Book Antiqua</vt:lpstr>
      <vt:lpstr>Century Gothic</vt:lpstr>
      <vt:lpstr>Apteekki</vt:lpstr>
      <vt:lpstr>VELKA JA VAKUUDET</vt:lpstr>
      <vt:lpstr>Velka</vt:lpstr>
      <vt:lpstr>PowerPoint-esitys</vt:lpstr>
      <vt:lpstr>Velan korko</vt:lpstr>
      <vt:lpstr>Kuluttajaluotto</vt:lpstr>
      <vt:lpstr>Osamaksukauppa</vt:lpstr>
      <vt:lpstr>Vakuudet</vt:lpstr>
      <vt:lpstr>Asunto panttina</vt:lpstr>
      <vt:lpstr>Velka lakkaa kun…</vt:lpstr>
      <vt:lpstr> Velan perintä </vt:lpstr>
      <vt:lpstr>Kännykkälaskun lumivyöry</vt:lpstr>
      <vt:lpstr>PowerPoint-esitys</vt:lpstr>
      <vt:lpstr> Yksityishenkilön maksuhäiriömerkintä seuraa, kun </vt:lpstr>
      <vt:lpstr>Täytäntöönpano pakkotoimin</vt:lpstr>
      <vt:lpstr> Maksuhäiriömerkintä tarkoittaa yleensä sitä, että </vt:lpstr>
      <vt:lpstr>PowerPoint-esitys</vt:lpstr>
      <vt:lpstr>PowerPoint-esitys</vt:lpstr>
      <vt:lpstr>Vahingonkorvaus</vt:lpstr>
      <vt:lpstr>Korvaukset</vt:lpstr>
      <vt:lpstr>s.195 t.7</vt:lpstr>
      <vt:lpstr>s.197 t.13</vt:lpstr>
      <vt:lpstr>s.200 t.26 (Niemisten perhe)</vt:lpstr>
    </vt:vector>
  </TitlesOfParts>
  <Company>Kaakkois-Suomen Tieto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VELKA JA VAKUUDET</dc:title>
  <dc:creator>kaisa.spies@edukouvola.fi</dc:creator>
  <cp:lastModifiedBy>Helenius Niki</cp:lastModifiedBy>
  <cp:revision>35</cp:revision>
  <dcterms:created xsi:type="dcterms:W3CDTF">2013-03-11T07:48:40Z</dcterms:created>
  <dcterms:modified xsi:type="dcterms:W3CDTF">2021-03-22T14:14:43Z</dcterms:modified>
</cp:coreProperties>
</file>