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3" r:id="rId5"/>
    <p:sldId id="261" r:id="rId6"/>
    <p:sldId id="264" r:id="rId7"/>
    <p:sldId id="265" r:id="rId8"/>
    <p:sldId id="266" r:id="rId9"/>
    <p:sldId id="267" r:id="rId10"/>
    <p:sldId id="262" r:id="rId11"/>
    <p:sldId id="268" r:id="rId12"/>
    <p:sldId id="269" r:id="rId13"/>
    <p:sldId id="270" r:id="rId14"/>
    <p:sldId id="271" r:id="rId15"/>
    <p:sldId id="260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9718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139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218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1130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193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792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04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4454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72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235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70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11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272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77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78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155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05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569F1F-6B11-40AA-86DC-1BA6033E309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3AC58E-F6ED-4AC6-A919-9C8B9C45B3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1490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yosuojelu.fi/tyosuhde/nuori-tyontekija/tyoaik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em.fi/documents/1410877/2918981/Vuosilomalaki/84908985-cf6b-40da-950a-d47f988ad3f2/Vuosilomalaki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JBT2Q-cJf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16b_QotfKs" TargetMode="External"/><Relationship Id="rId2" Type="http://schemas.openxmlformats.org/officeDocument/2006/relationships/hyperlink" Target="https://www.tek.fi/fi/palvelut/edunvalvonta/tyosopim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le.fi/uutiset/3-9977891" TargetMode="External"/><Relationship Id="rId5" Type="http://schemas.openxmlformats.org/officeDocument/2006/relationships/hyperlink" Target="https://www.youtube.com/watch?v=wPvPG8XOmsg" TargetMode="External"/><Relationship Id="rId4" Type="http://schemas.openxmlformats.org/officeDocument/2006/relationships/hyperlink" Target="https://www.youtube.com/watch?v=7LUxdQx9aw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Työnteko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715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67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 kirjan tehtävät ja tehtävä </a:t>
            </a:r>
            <a:r>
              <a:rPr lang="fi-FI" dirty="0" err="1" smtClean="0"/>
              <a:t>teamsissa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Kirjasta tehtävät: 5 (s.220), 21 (s.223) ja 26 (s.224)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908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5 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Sami 15v. Voi itse tehdä työsopimuksen – huoltajalla oikeus purkaa se (terveydelliset, kasvatukselliset ja kehitykseen liittyvät syyt), työaika välillä 06.00-22.00 (iltavuoro vähän niin ja näin)</a:t>
            </a:r>
          </a:p>
          <a:p>
            <a:r>
              <a:rPr lang="fi-FI" dirty="0" smtClean="0"/>
              <a:t>Jussi 14v. Työsopimuksen tekee huoltaja (tai tämän luvalla Jussi itse), työaika välillä 08.00-20.00, ei raskasta tai vaarallista työtä. Loma-aikana maksimissaan puolet saa olla työaikaa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www.tyosuojelu.fi/tyosuhde/nuori-tyontekija/tyoaika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751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21 s.223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Onerva Riipinen 1.9.2009 palvelukseen, vuoden 2020 loma määräytyy ajalta 1.4.2019-31.3.2020 eli 12x2,5 päivää =30 päivää.</a:t>
            </a:r>
          </a:p>
          <a:p>
            <a:r>
              <a:rPr lang="fi-FI" dirty="0" smtClean="0"/>
              <a:t>Sairausloma katsotaan työhön verrannolliseksi eikä vähennä lomapäiviä</a:t>
            </a:r>
          </a:p>
          <a:p>
            <a:r>
              <a:rPr lang="fi-FI" dirty="0" smtClean="0"/>
              <a:t>Luottamusmieskurssi ollut vuonna 2018, joten ei väliä ja sekin olisi työhön verrattavaa, jos siitä olisi sovittu työnantajan kanssa. Ja koska se kesti vain 5 päivää, niin 14 työssäolopäivää olisi joka tapauksessa täyttynyt.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tem.fi/documents/1410877/2918981/Vuosilomalaki/84908985-cf6b-40da-950a-d47f988ad3f2/Vuosilomalaki.pdf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919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26 s.224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Pekka (määräaikainen varastossa): Määräaikaisuudelle perusteltu syy. Jos Pekka osoittaa perusteettoman määräaikaisuuden, katsotaan sopimus toistaiseksi voimassaolevaksi. Määräaikaisessa sopimuksessa ei ole irtisanomisaikaa</a:t>
            </a:r>
          </a:p>
          <a:p>
            <a:r>
              <a:rPr lang="fi-FI" dirty="0" smtClean="0"/>
              <a:t>Matti (osa-aikainen marketissa): Osa-aikaisuus tavallista kaupan alalla. Sopimus toistaiseksi, normaalin irtisanomissuojan puitteissa.</a:t>
            </a:r>
          </a:p>
          <a:p>
            <a:r>
              <a:rPr lang="fi-FI" dirty="0" smtClean="0"/>
              <a:t>Kaija (koeajalla kahvilassa): Sopimus purettavissa ilman syytä tai irtisanomisaikaa. Purkusyy pitää olla asiallinen, koeaika tavallinen</a:t>
            </a:r>
          </a:p>
          <a:p>
            <a:r>
              <a:rPr lang="fi-FI" dirty="0" smtClean="0"/>
              <a:t>Kaikkien vuosiloma ja työeläke kertyy normaalisti lakien mukaan.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666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Tehtävä 6. </a:t>
            </a:r>
          </a:p>
        </p:txBody>
      </p:sp>
    </p:spTree>
    <p:extLst>
      <p:ext uri="{BB962C8B-B14F-4D97-AF65-F5344CB8AC3E}">
        <p14:creationId xmlns:p14="http://schemas.microsoft.com/office/powerpoint/2010/main" val="341141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Lue sivu 84 ja tee tehtävät 4 ja 6.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TEHTÄVÄ 4.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535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Työsopimuksesta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Työsuhteen solmiminen on tavallinen oikeustoimi (15v. Itse)</a:t>
            </a:r>
          </a:p>
          <a:p>
            <a:r>
              <a:rPr lang="fi-FI" dirty="0" smtClean="0"/>
              <a:t>Työntekijälle palkka tehdystä työstä – noudatettava ohjeita ja määräyksiä</a:t>
            </a:r>
          </a:p>
          <a:p>
            <a:r>
              <a:rPr lang="fi-FI" dirty="0" smtClean="0"/>
              <a:t>Voidaan tehdä kirjallisesti, suullisesti tai sähköisesti</a:t>
            </a:r>
          </a:p>
          <a:p>
            <a:r>
              <a:rPr lang="fi-FI" dirty="0" smtClean="0"/>
              <a:t>Voimassa toistaiseksi tai määräajan</a:t>
            </a:r>
          </a:p>
          <a:p>
            <a:r>
              <a:rPr lang="fi-FI" dirty="0" smtClean="0"/>
              <a:t>Alussa usein </a:t>
            </a:r>
            <a:r>
              <a:rPr lang="fi-FI" dirty="0"/>
              <a:t>koeaika (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www.youtube.com/watch?v=8JBT2Q-cJfI</a:t>
            </a:r>
            <a:r>
              <a:rPr lang="fi-FI" dirty="0" smtClean="0"/>
              <a:t>) </a:t>
            </a:r>
          </a:p>
          <a:p>
            <a:r>
              <a:rPr lang="fi-FI" dirty="0" smtClean="0"/>
              <a:t>Työehtosopimus määrittelee työsopimusta – ehdot eivät voi olla huonommat!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257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https://www.tek.fi/fi/palvelut/edunvalvonta/tyosopimus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Oliko videoilla jotain yllättävää työsopimukseen liittyvää?</a:t>
            </a:r>
          </a:p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Video sopimusneuvottelusta:</a:t>
            </a:r>
          </a:p>
          <a:p>
            <a:r>
              <a:rPr lang="fi-FI" dirty="0" smtClean="0">
                <a:hlinkClick r:id="rId3"/>
              </a:rPr>
              <a:t>https://www.youtube.com/watch?v=016b_QotfKs</a:t>
            </a:r>
            <a:r>
              <a:rPr lang="fi-FI" dirty="0" smtClean="0"/>
              <a:t> </a:t>
            </a:r>
          </a:p>
          <a:p>
            <a:r>
              <a:rPr lang="fi-FI" dirty="0" smtClean="0"/>
              <a:t>Nollatuntisopimuksesta</a:t>
            </a:r>
          </a:p>
          <a:p>
            <a:r>
              <a:rPr lang="fi-FI" u="sng" dirty="0">
                <a:solidFill>
                  <a:schemeClr val="hlink"/>
                </a:solidFill>
                <a:hlinkClick r:id="rId4"/>
              </a:rPr>
              <a:t>https://</a:t>
            </a:r>
            <a:r>
              <a:rPr lang="fi-FI" u="sng" dirty="0" smtClean="0">
                <a:solidFill>
                  <a:schemeClr val="hlink"/>
                </a:solidFill>
                <a:hlinkClick r:id="rId4"/>
              </a:rPr>
              <a:t>www.youtube.com/watch?v=7LUxdQx9aw8</a:t>
            </a:r>
            <a:endParaRPr lang="fi-FI" u="sng" dirty="0" smtClean="0">
              <a:solidFill>
                <a:schemeClr val="hlink"/>
              </a:solidFill>
            </a:endParaRPr>
          </a:p>
          <a:p>
            <a:r>
              <a:rPr lang="fi-FI" dirty="0">
                <a:hlinkClick r:id="rId5"/>
              </a:rPr>
              <a:t>https://</a:t>
            </a:r>
            <a:r>
              <a:rPr lang="fi-FI" dirty="0" smtClean="0">
                <a:hlinkClick r:id="rId5"/>
              </a:rPr>
              <a:t>www.youtube.com/watch?v=wPvPG8XOmsg</a:t>
            </a:r>
            <a:r>
              <a:rPr lang="fi-FI" dirty="0" smtClean="0"/>
              <a:t> </a:t>
            </a:r>
          </a:p>
          <a:p>
            <a:r>
              <a:rPr lang="fi-FI" dirty="0">
                <a:hlinkClick r:id="rId6"/>
              </a:rPr>
              <a:t>https://</a:t>
            </a:r>
            <a:r>
              <a:rPr lang="fi-FI" dirty="0" smtClean="0">
                <a:hlinkClick r:id="rId6"/>
              </a:rPr>
              <a:t>yle.fi/uutiset/3-9977891</a:t>
            </a:r>
            <a:r>
              <a:rPr lang="fi-FI" dirty="0" smtClean="0"/>
              <a:t>   Hallituksen vastaus ongelmaan 2018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3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Työnantaja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Velvollisuudet: Palkanmaksu, perehdytys tehtäviin, turvallinen ympäristö, vastuu työntekijän vahingoista, tasapuolinen kohtelu – ei syrjintää, työntekijöiden elämänlaadun valvonta</a:t>
            </a:r>
          </a:p>
          <a:p>
            <a:r>
              <a:rPr lang="fi-FI" dirty="0" smtClean="0"/>
              <a:t>Oikeudet: Työehtosopimukset määrittelevät pitkälti työnantajan toimintaa, kuitenkin </a:t>
            </a:r>
            <a:r>
              <a:rPr lang="fi-FI" dirty="0" err="1" smtClean="0"/>
              <a:t>irtisanomis</a:t>
            </a:r>
            <a:r>
              <a:rPr lang="fi-FI" dirty="0" smtClean="0"/>
              <a:t>- ja työsuhteen purkumahdollisuudet, kohtuullinen työn valvonta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55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Työntekijä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Velvollisuudet: Tee työt huolella, käyttäydy asiallisesti ja ole lojaali, ei kilpailevaa toimintaa,</a:t>
            </a:r>
          </a:p>
          <a:p>
            <a:r>
              <a:rPr lang="fi-FI" dirty="0" smtClean="0"/>
              <a:t>Oikeudet: Palkka (myös sairausajalta), turvallinen ympäristö ja edunvalvonta, vuosiloma, perhevapaat, yksityisyyden suoja (tarkasti rajattu).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238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 loppuvat joskus (kirja s.212)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39055" y="2335237"/>
            <a:ext cx="10018713" cy="45227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Määräaikainen päättyy sovitusti, toistaiseksi voimassa oleva irtisanotaan tai puretaan (irtisanomisaika, kirja s.210)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Oikeus työtodistukseen</a:t>
            </a:r>
            <a:r>
              <a:rPr lang="fi-FI" dirty="0"/>
              <a:t>. </a:t>
            </a: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Riidat </a:t>
            </a:r>
            <a:r>
              <a:rPr lang="fi-FI" dirty="0"/>
              <a:t>ratkaistaan työpaikalla asianosaisten kesken, edelleen luottamusmiehen avulla. Mahdollisesti apua ulkopuolelta, viimeisenä vaihtoehtona tuomioistuimista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Lomautus on aina parempi kuin irtisanominen, vähintään 14 pv ennen lomautuksen alkua – lomautuksen aikana voi tehdä muita töitä tai irtisanoa työsopimuksen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658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Irtisanominen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0" y="2180493"/>
            <a:ext cx="10018713" cy="3610708"/>
          </a:xfrm>
        </p:spPr>
        <p:txBody>
          <a:bodyPr/>
          <a:lstStyle/>
          <a:p>
            <a:r>
              <a:rPr lang="fi-FI" dirty="0" smtClean="0"/>
              <a:t>Taloudelliset ja tuotannolliset syyt (mahdolliset </a:t>
            </a:r>
            <a:r>
              <a:rPr lang="fi-FI" dirty="0" err="1" smtClean="0"/>
              <a:t>yt</a:t>
            </a:r>
            <a:r>
              <a:rPr lang="fi-FI" dirty="0" smtClean="0"/>
              <a:t>-neuvottelut, jos yli 20 työntekijää)</a:t>
            </a:r>
          </a:p>
          <a:p>
            <a:r>
              <a:rPr lang="fi-FI" dirty="0" smtClean="0"/>
              <a:t>Työntekijän toistuva sopimusten vastainen toiminta</a:t>
            </a:r>
          </a:p>
          <a:p>
            <a:r>
              <a:rPr lang="fi-FI" dirty="0" smtClean="0"/>
              <a:t>Työntekijä voi irtisanoutua vapaasti</a:t>
            </a:r>
          </a:p>
          <a:p>
            <a:r>
              <a:rPr lang="fi-FI" dirty="0" smtClean="0"/>
              <a:t>Irtisanomisajat (kirja s.210)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155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Purkaminen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Poikkeusmenettely ja vaatii vakavat syyt – sopimus päättyy heti</a:t>
            </a:r>
          </a:p>
          <a:p>
            <a:r>
              <a:rPr lang="fi-FI" dirty="0" smtClean="0"/>
              <a:t>Vakava sopimusrikkomus: poissaolo ilman syytä, päihtyneenä työskentely. Väkivalta ym.</a:t>
            </a:r>
          </a:p>
          <a:p>
            <a:r>
              <a:rPr lang="fi-FI" dirty="0" smtClean="0"/>
              <a:t>Työntekijä voi myös purkaa sopimuksen, jos esim. turvallisuus vaarannettu tai oikeuksia loukattu</a:t>
            </a:r>
          </a:p>
          <a:p>
            <a:r>
              <a:rPr lang="fi-FI" dirty="0" smtClean="0"/>
              <a:t>Ilmoitus annettava henkilökohtaisesti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34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Työsuojelu (työaika, vuosiloma ja nuoret)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Yleinen säännöllinen työaika enintään 8h/vrk ja 40 h/vko, poikkeuksia alakohtaisesti, lisäksi ylityöt ja mahdolliset hätätyö, jolloin voidaan tehdä enemmän tunteja</a:t>
            </a:r>
          </a:p>
          <a:p>
            <a:r>
              <a:rPr lang="fi-FI" dirty="0" smtClean="0"/>
              <a:t>Yötyö katsotaan tapahtuvan klo 23.00-06.00 välisenä aikana</a:t>
            </a:r>
          </a:p>
          <a:p>
            <a:r>
              <a:rPr lang="fi-FI" dirty="0" smtClean="0"/>
              <a:t>Nuoret pääosin 15-18v. Työ kevyttä, eikä haittaa koulunkäyntiä, eikä nuoren fyysistä tai henkistä kehitystä, työaika 6-22 välillä, esim. koulupäivinä 2t/vrk</a:t>
            </a:r>
          </a:p>
          <a:p>
            <a:r>
              <a:rPr lang="fi-FI" dirty="0" smtClean="0"/>
              <a:t>14-vuotiaskin saa tehdä kevennettyä työtä, jossa edellistäkin rajatummat työajat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057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ksi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i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TM03457496[[fn=Parallaksi]]</Template>
  <TotalTime>409</TotalTime>
  <Words>614</Words>
  <Application>Microsoft Office PowerPoint</Application>
  <PresentationFormat>Laajakuva</PresentationFormat>
  <Paragraphs>65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Corbel</vt:lpstr>
      <vt:lpstr>Parallaksi</vt:lpstr>
      <vt:lpstr>Työnteko</vt:lpstr>
      <vt:lpstr>Työsopimuksesta</vt:lpstr>
      <vt:lpstr>https://www.tek.fi/fi/palvelut/edunvalvonta/tyosopimus </vt:lpstr>
      <vt:lpstr>Työnantaja</vt:lpstr>
      <vt:lpstr>Työntekijä</vt:lpstr>
      <vt:lpstr>Työt loppuvat joskus (kirja s.212)</vt:lpstr>
      <vt:lpstr>Irtisanominen</vt:lpstr>
      <vt:lpstr>Purkaminen</vt:lpstr>
      <vt:lpstr>Työsuojelu (työaika, vuosiloma ja nuoret)</vt:lpstr>
      <vt:lpstr>PowerPoint-esitys</vt:lpstr>
      <vt:lpstr>Tee kirjan tehtävät ja tehtävä teamsissa</vt:lpstr>
      <vt:lpstr>Tehtävä 5 s.</vt:lpstr>
      <vt:lpstr>Tehtävä 21 s.223</vt:lpstr>
      <vt:lpstr>Tehtävä 26 s.224</vt:lpstr>
      <vt:lpstr>PowerPoint-esitys</vt:lpstr>
      <vt:lpstr>Lue sivu 84 ja tee tehtävät 4 ja 6.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Työnteko</dc:title>
  <dc:creator>Helenius Niki</dc:creator>
  <cp:lastModifiedBy>Helenius Niki</cp:lastModifiedBy>
  <cp:revision>26</cp:revision>
  <dcterms:created xsi:type="dcterms:W3CDTF">2020-02-20T17:16:43Z</dcterms:created>
  <dcterms:modified xsi:type="dcterms:W3CDTF">2021-03-28T17:09:09Z</dcterms:modified>
</cp:coreProperties>
</file>