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0" r:id="rId3"/>
    <p:sldId id="258" r:id="rId4"/>
    <p:sldId id="259" r:id="rId5"/>
    <p:sldId id="290" r:id="rId6"/>
    <p:sldId id="291" r:id="rId7"/>
    <p:sldId id="260" r:id="rId8"/>
    <p:sldId id="283" r:id="rId9"/>
    <p:sldId id="284" r:id="rId10"/>
    <p:sldId id="285" r:id="rId11"/>
    <p:sldId id="286" r:id="rId12"/>
    <p:sldId id="287" r:id="rId13"/>
    <p:sldId id="288" r:id="rId14"/>
    <p:sldId id="277" r:id="rId15"/>
    <p:sldId id="279" r:id="rId16"/>
    <p:sldId id="280" r:id="rId17"/>
    <p:sldId id="278" r:id="rId18"/>
    <p:sldId id="281" r:id="rId19"/>
    <p:sldId id="282" r:id="rId20"/>
    <p:sldId id="271" r:id="rId21"/>
    <p:sldId id="261" r:id="rId22"/>
    <p:sldId id="262" r:id="rId23"/>
    <p:sldId id="263" r:id="rId24"/>
    <p:sldId id="265" r:id="rId25"/>
    <p:sldId id="264" r:id="rId26"/>
    <p:sldId id="267" r:id="rId27"/>
    <p:sldId id="272" r:id="rId28"/>
    <p:sldId id="289" r:id="rId29"/>
    <p:sldId id="269" r:id="rId30"/>
    <p:sldId id="273" r:id="rId31"/>
    <p:sldId id="274" r:id="rId32"/>
    <p:sldId id="275" r:id="rId33"/>
    <p:sldId id="276" r:id="rId34"/>
    <p:sldId id="266" r:id="rId35"/>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autoAdjust="0"/>
    <p:restoredTop sz="94660"/>
  </p:normalViewPr>
  <p:slideViewPr>
    <p:cSldViewPr>
      <p:cViewPr varScale="1">
        <p:scale>
          <a:sx n="69" d="100"/>
          <a:sy n="69" d="100"/>
        </p:scale>
        <p:origin x="750"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259B2F-AB5A-43AC-9503-5FD72A03265D}"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fi-FI"/>
        </a:p>
      </dgm:t>
    </dgm:pt>
    <dgm:pt modelId="{99288B1A-3440-46B4-83F8-D1541BCEAA3B}">
      <dgm:prSet phldrT="[Teksti]" custT="1"/>
      <dgm:spPr/>
      <dgm:t>
        <a:bodyPr/>
        <a:lstStyle/>
        <a:p>
          <a:r>
            <a:rPr lang="fi-FI" sz="1800" b="1" dirty="0" smtClean="0"/>
            <a:t>Käräjäoikeus</a:t>
          </a:r>
        </a:p>
        <a:p>
          <a:r>
            <a:rPr lang="fi-FI" sz="1100" dirty="0" smtClean="0"/>
            <a:t>Lautamieskokoonpano(tuomari + kaksi lautamiestä)</a:t>
          </a:r>
        </a:p>
        <a:p>
          <a:r>
            <a:rPr lang="fi-FI" sz="1100" dirty="0" smtClean="0"/>
            <a:t>Lakimieskokoonpano (kolme tuomaria)</a:t>
          </a:r>
        </a:p>
        <a:p>
          <a:r>
            <a:rPr lang="fi-FI" sz="1100" dirty="0" smtClean="0"/>
            <a:t>Puheenjohtaja yksin</a:t>
          </a:r>
          <a:endParaRPr lang="fi-FI" sz="1100" dirty="0"/>
        </a:p>
      </dgm:t>
    </dgm:pt>
    <dgm:pt modelId="{FE305855-5217-4CF8-98C9-62B92EE8118A}" type="parTrans" cxnId="{97FA954B-A6D7-4567-8BEC-3C1F07441B14}">
      <dgm:prSet/>
      <dgm:spPr/>
      <dgm:t>
        <a:bodyPr/>
        <a:lstStyle/>
        <a:p>
          <a:endParaRPr lang="fi-FI"/>
        </a:p>
      </dgm:t>
    </dgm:pt>
    <dgm:pt modelId="{D6A00F47-195B-4A4B-A378-B5A974997FBF}" type="sibTrans" cxnId="{97FA954B-A6D7-4567-8BEC-3C1F07441B14}">
      <dgm:prSet/>
      <dgm:spPr/>
      <dgm:t>
        <a:bodyPr/>
        <a:lstStyle/>
        <a:p>
          <a:endParaRPr lang="fi-FI"/>
        </a:p>
      </dgm:t>
    </dgm:pt>
    <dgm:pt modelId="{540ED9A1-E598-405F-ADED-E883734DEF7D}">
      <dgm:prSet phldrT="[Teksti]" custT="1"/>
      <dgm:spPr/>
      <dgm:t>
        <a:bodyPr/>
        <a:lstStyle/>
        <a:p>
          <a:r>
            <a:rPr lang="fi-FI" sz="1800" b="1" dirty="0" smtClean="0"/>
            <a:t>Hovioikeus</a:t>
          </a:r>
        </a:p>
        <a:p>
          <a:r>
            <a:rPr lang="fi-FI" sz="1600" dirty="0" smtClean="0"/>
            <a:t>Tyytymättömyys päätökseen (7pv), valitus (30pv)</a:t>
          </a:r>
          <a:endParaRPr lang="fi-FI" sz="1600" dirty="0"/>
        </a:p>
      </dgm:t>
    </dgm:pt>
    <dgm:pt modelId="{4ADBD231-2415-4D23-9065-D849ACD96941}" type="parTrans" cxnId="{78176FA6-30D8-481E-8D7D-96F9283BDA69}">
      <dgm:prSet/>
      <dgm:spPr/>
      <dgm:t>
        <a:bodyPr/>
        <a:lstStyle/>
        <a:p>
          <a:endParaRPr lang="fi-FI"/>
        </a:p>
      </dgm:t>
    </dgm:pt>
    <dgm:pt modelId="{4D6EFECB-333E-428C-8F0E-F6E2A667741F}" type="sibTrans" cxnId="{78176FA6-30D8-481E-8D7D-96F9283BDA69}">
      <dgm:prSet/>
      <dgm:spPr/>
      <dgm:t>
        <a:bodyPr/>
        <a:lstStyle/>
        <a:p>
          <a:endParaRPr lang="fi-FI"/>
        </a:p>
      </dgm:t>
    </dgm:pt>
    <dgm:pt modelId="{8C19D670-B1FC-4D17-B2AF-4E1691FD0464}">
      <dgm:prSet phldrT="[Teksti]" custT="1"/>
      <dgm:spPr/>
      <dgm:t>
        <a:bodyPr/>
        <a:lstStyle/>
        <a:p>
          <a:r>
            <a:rPr lang="fi-FI" sz="1800" b="1" dirty="0" smtClean="0"/>
            <a:t>Korkein oikeus</a:t>
          </a:r>
        </a:p>
        <a:p>
          <a:r>
            <a:rPr lang="fi-FI" sz="1200" i="1" dirty="0" smtClean="0"/>
            <a:t>Valituslupa korkeimmalta oikeudelta </a:t>
          </a:r>
          <a:r>
            <a:rPr lang="fi-FI" sz="1050" dirty="0" smtClean="0"/>
            <a:t>(lain tulkinnan kannalta tärkeä periaatteellinen merkitys)</a:t>
          </a:r>
          <a:endParaRPr lang="fi-FI" sz="1050" dirty="0"/>
        </a:p>
      </dgm:t>
    </dgm:pt>
    <dgm:pt modelId="{45ACD8F8-BD0A-4871-A1EB-7565A4AE0A29}" type="parTrans" cxnId="{D142ED43-5949-42B1-A902-76A5515B3250}">
      <dgm:prSet/>
      <dgm:spPr/>
      <dgm:t>
        <a:bodyPr/>
        <a:lstStyle/>
        <a:p>
          <a:endParaRPr lang="fi-FI"/>
        </a:p>
      </dgm:t>
    </dgm:pt>
    <dgm:pt modelId="{60FAC93A-4802-4D7E-958A-7F2E030FE247}" type="sibTrans" cxnId="{D142ED43-5949-42B1-A902-76A5515B3250}">
      <dgm:prSet/>
      <dgm:spPr/>
      <dgm:t>
        <a:bodyPr/>
        <a:lstStyle/>
        <a:p>
          <a:endParaRPr lang="fi-FI"/>
        </a:p>
      </dgm:t>
    </dgm:pt>
    <dgm:pt modelId="{F9502303-C318-4D1D-B21C-B6275AFB5606}" type="pres">
      <dgm:prSet presAssocID="{D7259B2F-AB5A-43AC-9503-5FD72A03265D}" presName="rootnode" presStyleCnt="0">
        <dgm:presLayoutVars>
          <dgm:chMax/>
          <dgm:chPref/>
          <dgm:dir/>
          <dgm:animLvl val="lvl"/>
        </dgm:presLayoutVars>
      </dgm:prSet>
      <dgm:spPr/>
      <dgm:t>
        <a:bodyPr/>
        <a:lstStyle/>
        <a:p>
          <a:endParaRPr lang="fi-FI"/>
        </a:p>
      </dgm:t>
    </dgm:pt>
    <dgm:pt modelId="{D9527BBB-F42B-4CAF-8FF7-5261C4AAE55D}" type="pres">
      <dgm:prSet presAssocID="{99288B1A-3440-46B4-83F8-D1541BCEAA3B}" presName="composite" presStyleCnt="0"/>
      <dgm:spPr/>
    </dgm:pt>
    <dgm:pt modelId="{536C3D69-2918-449D-B666-E6667EBE2DA0}" type="pres">
      <dgm:prSet presAssocID="{99288B1A-3440-46B4-83F8-D1541BCEAA3B}" presName="LShape" presStyleLbl="alignNode1" presStyleIdx="0" presStyleCnt="5"/>
      <dgm:spPr/>
    </dgm:pt>
    <dgm:pt modelId="{77090E08-2F46-40DE-BE86-8AD899C8769C}" type="pres">
      <dgm:prSet presAssocID="{99288B1A-3440-46B4-83F8-D1541BCEAA3B}" presName="ParentText" presStyleLbl="revTx" presStyleIdx="0" presStyleCnt="3">
        <dgm:presLayoutVars>
          <dgm:chMax val="0"/>
          <dgm:chPref val="0"/>
          <dgm:bulletEnabled val="1"/>
        </dgm:presLayoutVars>
      </dgm:prSet>
      <dgm:spPr/>
      <dgm:t>
        <a:bodyPr/>
        <a:lstStyle/>
        <a:p>
          <a:endParaRPr lang="fi-FI"/>
        </a:p>
      </dgm:t>
    </dgm:pt>
    <dgm:pt modelId="{770D4339-FA89-40A7-BEF1-4B0F3715DAA1}" type="pres">
      <dgm:prSet presAssocID="{99288B1A-3440-46B4-83F8-D1541BCEAA3B}" presName="Triangle" presStyleLbl="alignNode1" presStyleIdx="1" presStyleCnt="5"/>
      <dgm:spPr/>
    </dgm:pt>
    <dgm:pt modelId="{F68868B1-A57F-4BE6-BC6A-AF80B8B21668}" type="pres">
      <dgm:prSet presAssocID="{D6A00F47-195B-4A4B-A378-B5A974997FBF}" presName="sibTrans" presStyleCnt="0"/>
      <dgm:spPr/>
    </dgm:pt>
    <dgm:pt modelId="{63712127-8E9F-4D10-B2A3-7CB8E089CC4D}" type="pres">
      <dgm:prSet presAssocID="{D6A00F47-195B-4A4B-A378-B5A974997FBF}" presName="space" presStyleCnt="0"/>
      <dgm:spPr/>
    </dgm:pt>
    <dgm:pt modelId="{C86D364A-D842-4115-B220-D8EF05EDC345}" type="pres">
      <dgm:prSet presAssocID="{540ED9A1-E598-405F-ADED-E883734DEF7D}" presName="composite" presStyleCnt="0"/>
      <dgm:spPr/>
    </dgm:pt>
    <dgm:pt modelId="{AF2BE6AC-F8B5-41FC-9F74-79F94E244496}" type="pres">
      <dgm:prSet presAssocID="{540ED9A1-E598-405F-ADED-E883734DEF7D}" presName="LShape" presStyleLbl="alignNode1" presStyleIdx="2" presStyleCnt="5"/>
      <dgm:spPr/>
    </dgm:pt>
    <dgm:pt modelId="{56C150FC-6608-487F-BA71-B749F035700F}" type="pres">
      <dgm:prSet presAssocID="{540ED9A1-E598-405F-ADED-E883734DEF7D}" presName="ParentText" presStyleLbl="revTx" presStyleIdx="1" presStyleCnt="3">
        <dgm:presLayoutVars>
          <dgm:chMax val="0"/>
          <dgm:chPref val="0"/>
          <dgm:bulletEnabled val="1"/>
        </dgm:presLayoutVars>
      </dgm:prSet>
      <dgm:spPr/>
      <dgm:t>
        <a:bodyPr/>
        <a:lstStyle/>
        <a:p>
          <a:endParaRPr lang="fi-FI"/>
        </a:p>
      </dgm:t>
    </dgm:pt>
    <dgm:pt modelId="{64B656EF-12E9-4069-B3F5-FA9B7B133010}" type="pres">
      <dgm:prSet presAssocID="{540ED9A1-E598-405F-ADED-E883734DEF7D}" presName="Triangle" presStyleLbl="alignNode1" presStyleIdx="3" presStyleCnt="5"/>
      <dgm:spPr/>
    </dgm:pt>
    <dgm:pt modelId="{E9BA82F6-8B74-43F9-8A2B-96A14278C321}" type="pres">
      <dgm:prSet presAssocID="{4D6EFECB-333E-428C-8F0E-F6E2A667741F}" presName="sibTrans" presStyleCnt="0"/>
      <dgm:spPr/>
    </dgm:pt>
    <dgm:pt modelId="{AEC42E4E-83E3-447E-8ECE-52E5FBD1AD1F}" type="pres">
      <dgm:prSet presAssocID="{4D6EFECB-333E-428C-8F0E-F6E2A667741F}" presName="space" presStyleCnt="0"/>
      <dgm:spPr/>
    </dgm:pt>
    <dgm:pt modelId="{E38893C8-FFAD-47AB-BB54-35FF44671AA1}" type="pres">
      <dgm:prSet presAssocID="{8C19D670-B1FC-4D17-B2AF-4E1691FD0464}" presName="composite" presStyleCnt="0"/>
      <dgm:spPr/>
    </dgm:pt>
    <dgm:pt modelId="{BF3B8537-0362-4645-96D5-69DABA90F251}" type="pres">
      <dgm:prSet presAssocID="{8C19D670-B1FC-4D17-B2AF-4E1691FD0464}" presName="LShape" presStyleLbl="alignNode1" presStyleIdx="4" presStyleCnt="5"/>
      <dgm:spPr/>
    </dgm:pt>
    <dgm:pt modelId="{7738A533-A084-4999-BBF4-993B128C8363}" type="pres">
      <dgm:prSet presAssocID="{8C19D670-B1FC-4D17-B2AF-4E1691FD0464}" presName="ParentText" presStyleLbl="revTx" presStyleIdx="2" presStyleCnt="3">
        <dgm:presLayoutVars>
          <dgm:chMax val="0"/>
          <dgm:chPref val="0"/>
          <dgm:bulletEnabled val="1"/>
        </dgm:presLayoutVars>
      </dgm:prSet>
      <dgm:spPr/>
      <dgm:t>
        <a:bodyPr/>
        <a:lstStyle/>
        <a:p>
          <a:endParaRPr lang="fi-FI"/>
        </a:p>
      </dgm:t>
    </dgm:pt>
  </dgm:ptLst>
  <dgm:cxnLst>
    <dgm:cxn modelId="{2BBC59DC-B25F-4593-8117-754411FAC056}" type="presOf" srcId="{8C19D670-B1FC-4D17-B2AF-4E1691FD0464}" destId="{7738A533-A084-4999-BBF4-993B128C8363}" srcOrd="0" destOrd="0" presId="urn:microsoft.com/office/officeart/2009/3/layout/StepUpProcess"/>
    <dgm:cxn modelId="{78176FA6-30D8-481E-8D7D-96F9283BDA69}" srcId="{D7259B2F-AB5A-43AC-9503-5FD72A03265D}" destId="{540ED9A1-E598-405F-ADED-E883734DEF7D}" srcOrd="1" destOrd="0" parTransId="{4ADBD231-2415-4D23-9065-D849ACD96941}" sibTransId="{4D6EFECB-333E-428C-8F0E-F6E2A667741F}"/>
    <dgm:cxn modelId="{3B843D05-2623-4739-A5B8-17A38810A422}" type="presOf" srcId="{540ED9A1-E598-405F-ADED-E883734DEF7D}" destId="{56C150FC-6608-487F-BA71-B749F035700F}" srcOrd="0" destOrd="0" presId="urn:microsoft.com/office/officeart/2009/3/layout/StepUpProcess"/>
    <dgm:cxn modelId="{74DEED1A-5BAE-41B7-8A02-F897D1CC7E3C}" type="presOf" srcId="{D7259B2F-AB5A-43AC-9503-5FD72A03265D}" destId="{F9502303-C318-4D1D-B21C-B6275AFB5606}" srcOrd="0" destOrd="0" presId="urn:microsoft.com/office/officeart/2009/3/layout/StepUpProcess"/>
    <dgm:cxn modelId="{D142ED43-5949-42B1-A902-76A5515B3250}" srcId="{D7259B2F-AB5A-43AC-9503-5FD72A03265D}" destId="{8C19D670-B1FC-4D17-B2AF-4E1691FD0464}" srcOrd="2" destOrd="0" parTransId="{45ACD8F8-BD0A-4871-A1EB-7565A4AE0A29}" sibTransId="{60FAC93A-4802-4D7E-958A-7F2E030FE247}"/>
    <dgm:cxn modelId="{C1B273C2-9606-4019-B83B-B58608BD3484}" type="presOf" srcId="{99288B1A-3440-46B4-83F8-D1541BCEAA3B}" destId="{77090E08-2F46-40DE-BE86-8AD899C8769C}" srcOrd="0" destOrd="0" presId="urn:microsoft.com/office/officeart/2009/3/layout/StepUpProcess"/>
    <dgm:cxn modelId="{97FA954B-A6D7-4567-8BEC-3C1F07441B14}" srcId="{D7259B2F-AB5A-43AC-9503-5FD72A03265D}" destId="{99288B1A-3440-46B4-83F8-D1541BCEAA3B}" srcOrd="0" destOrd="0" parTransId="{FE305855-5217-4CF8-98C9-62B92EE8118A}" sibTransId="{D6A00F47-195B-4A4B-A378-B5A974997FBF}"/>
    <dgm:cxn modelId="{612C6841-786C-45A0-AF3A-42A0407FCC7F}" type="presParOf" srcId="{F9502303-C318-4D1D-B21C-B6275AFB5606}" destId="{D9527BBB-F42B-4CAF-8FF7-5261C4AAE55D}" srcOrd="0" destOrd="0" presId="urn:microsoft.com/office/officeart/2009/3/layout/StepUpProcess"/>
    <dgm:cxn modelId="{0B7DCBC9-AB95-486E-B45E-445787CA78F5}" type="presParOf" srcId="{D9527BBB-F42B-4CAF-8FF7-5261C4AAE55D}" destId="{536C3D69-2918-449D-B666-E6667EBE2DA0}" srcOrd="0" destOrd="0" presId="urn:microsoft.com/office/officeart/2009/3/layout/StepUpProcess"/>
    <dgm:cxn modelId="{9F03819A-033D-4EDF-A49F-416AF0F74193}" type="presParOf" srcId="{D9527BBB-F42B-4CAF-8FF7-5261C4AAE55D}" destId="{77090E08-2F46-40DE-BE86-8AD899C8769C}" srcOrd="1" destOrd="0" presId="urn:microsoft.com/office/officeart/2009/3/layout/StepUpProcess"/>
    <dgm:cxn modelId="{2BEC171C-36C8-49A3-8816-7744BFB32A8E}" type="presParOf" srcId="{D9527BBB-F42B-4CAF-8FF7-5261C4AAE55D}" destId="{770D4339-FA89-40A7-BEF1-4B0F3715DAA1}" srcOrd="2" destOrd="0" presId="urn:microsoft.com/office/officeart/2009/3/layout/StepUpProcess"/>
    <dgm:cxn modelId="{0F6E8F40-E09A-4E4B-B87B-D973D51C004B}" type="presParOf" srcId="{F9502303-C318-4D1D-B21C-B6275AFB5606}" destId="{F68868B1-A57F-4BE6-BC6A-AF80B8B21668}" srcOrd="1" destOrd="0" presId="urn:microsoft.com/office/officeart/2009/3/layout/StepUpProcess"/>
    <dgm:cxn modelId="{1AAA7482-D03F-447C-BDE3-D4CFD1ABA08A}" type="presParOf" srcId="{F68868B1-A57F-4BE6-BC6A-AF80B8B21668}" destId="{63712127-8E9F-4D10-B2A3-7CB8E089CC4D}" srcOrd="0" destOrd="0" presId="urn:microsoft.com/office/officeart/2009/3/layout/StepUpProcess"/>
    <dgm:cxn modelId="{6D3104F3-FD8A-4A70-B278-CEDCA40D480C}" type="presParOf" srcId="{F9502303-C318-4D1D-B21C-B6275AFB5606}" destId="{C86D364A-D842-4115-B220-D8EF05EDC345}" srcOrd="2" destOrd="0" presId="urn:microsoft.com/office/officeart/2009/3/layout/StepUpProcess"/>
    <dgm:cxn modelId="{AD10A8D8-B230-4E1F-B3B6-64C4995168EA}" type="presParOf" srcId="{C86D364A-D842-4115-B220-D8EF05EDC345}" destId="{AF2BE6AC-F8B5-41FC-9F74-79F94E244496}" srcOrd="0" destOrd="0" presId="urn:microsoft.com/office/officeart/2009/3/layout/StepUpProcess"/>
    <dgm:cxn modelId="{7824309E-D86E-4CCB-974A-F240DF234C83}" type="presParOf" srcId="{C86D364A-D842-4115-B220-D8EF05EDC345}" destId="{56C150FC-6608-487F-BA71-B749F035700F}" srcOrd="1" destOrd="0" presId="urn:microsoft.com/office/officeart/2009/3/layout/StepUpProcess"/>
    <dgm:cxn modelId="{AF6DF3F3-04BF-4FBB-92B6-A808A2FE4376}" type="presParOf" srcId="{C86D364A-D842-4115-B220-D8EF05EDC345}" destId="{64B656EF-12E9-4069-B3F5-FA9B7B133010}" srcOrd="2" destOrd="0" presId="urn:microsoft.com/office/officeart/2009/3/layout/StepUpProcess"/>
    <dgm:cxn modelId="{C3B4265D-D49B-43DE-B7BB-835CB81AB1EA}" type="presParOf" srcId="{F9502303-C318-4D1D-B21C-B6275AFB5606}" destId="{E9BA82F6-8B74-43F9-8A2B-96A14278C321}" srcOrd="3" destOrd="0" presId="urn:microsoft.com/office/officeart/2009/3/layout/StepUpProcess"/>
    <dgm:cxn modelId="{A4B3CAAD-FD3B-4A0E-9D35-FF1B07D3A887}" type="presParOf" srcId="{E9BA82F6-8B74-43F9-8A2B-96A14278C321}" destId="{AEC42E4E-83E3-447E-8ECE-52E5FBD1AD1F}" srcOrd="0" destOrd="0" presId="urn:microsoft.com/office/officeart/2009/3/layout/StepUpProcess"/>
    <dgm:cxn modelId="{91B499DC-DEA5-456D-A93D-A62673400BAC}" type="presParOf" srcId="{F9502303-C318-4D1D-B21C-B6275AFB5606}" destId="{E38893C8-FFAD-47AB-BB54-35FF44671AA1}" srcOrd="4" destOrd="0" presId="urn:microsoft.com/office/officeart/2009/3/layout/StepUpProcess"/>
    <dgm:cxn modelId="{70C48317-13B4-4498-80BD-64A747642270}" type="presParOf" srcId="{E38893C8-FFAD-47AB-BB54-35FF44671AA1}" destId="{BF3B8537-0362-4645-96D5-69DABA90F251}" srcOrd="0" destOrd="0" presId="urn:microsoft.com/office/officeart/2009/3/layout/StepUpProcess"/>
    <dgm:cxn modelId="{5E305A44-C106-4157-B23B-05FDFFF11568}" type="presParOf" srcId="{E38893C8-FFAD-47AB-BB54-35FF44671AA1}" destId="{7738A533-A084-4999-BBF4-993B128C8363}"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3BC387-EC4B-44BF-972E-C31BEEC1B42D}" type="doc">
      <dgm:prSet loTypeId="urn:microsoft.com/office/officeart/2005/8/layout/process1" loCatId="process" qsTypeId="urn:microsoft.com/office/officeart/2005/8/quickstyle/simple1" qsCatId="simple" csTypeId="urn:microsoft.com/office/officeart/2005/8/colors/accent1_2" csCatId="accent1" phldr="1"/>
      <dgm:spPr/>
    </dgm:pt>
    <dgm:pt modelId="{1137658B-D348-49F8-B280-77831597380E}">
      <dgm:prSet phldrT="[Teksti]" custT="1"/>
      <dgm:spPr/>
      <dgm:t>
        <a:bodyPr/>
        <a:lstStyle/>
        <a:p>
          <a:r>
            <a:rPr lang="fi-FI" sz="2500" b="1" dirty="0" smtClean="0"/>
            <a:t>Hallinto-oikeus</a:t>
          </a:r>
        </a:p>
        <a:p>
          <a:r>
            <a:rPr lang="fi-FI" sz="2000" dirty="0" smtClean="0"/>
            <a:t>Päätöksestä valitus (30pv)</a:t>
          </a:r>
          <a:endParaRPr lang="fi-FI" sz="2000" dirty="0"/>
        </a:p>
      </dgm:t>
    </dgm:pt>
    <dgm:pt modelId="{A505BF5F-EA6F-445D-BB65-E4A0669B4613}" type="parTrans" cxnId="{8BAEE94E-CA1B-4D0E-9540-23253F146E65}">
      <dgm:prSet/>
      <dgm:spPr/>
      <dgm:t>
        <a:bodyPr/>
        <a:lstStyle/>
        <a:p>
          <a:endParaRPr lang="fi-FI"/>
        </a:p>
      </dgm:t>
    </dgm:pt>
    <dgm:pt modelId="{147C200C-C8BA-4481-86D9-D7374528D66C}" type="sibTrans" cxnId="{8BAEE94E-CA1B-4D0E-9540-23253F146E65}">
      <dgm:prSet/>
      <dgm:spPr/>
      <dgm:t>
        <a:bodyPr/>
        <a:lstStyle/>
        <a:p>
          <a:endParaRPr lang="fi-FI"/>
        </a:p>
      </dgm:t>
    </dgm:pt>
    <dgm:pt modelId="{87D8C2CD-89E6-4DA0-9B06-3B6EC3C140F2}">
      <dgm:prSet phldrT="[Teksti]" custT="1"/>
      <dgm:spPr/>
      <dgm:t>
        <a:bodyPr/>
        <a:lstStyle/>
        <a:p>
          <a:r>
            <a:rPr lang="fi-FI" sz="2400" b="1" dirty="0" smtClean="0"/>
            <a:t>Korkein hallinto oikeus</a:t>
          </a:r>
        </a:p>
        <a:p>
          <a:r>
            <a:rPr lang="fi-FI" sz="2400" b="1" dirty="0" smtClean="0"/>
            <a:t> </a:t>
          </a:r>
          <a:r>
            <a:rPr lang="fi-FI" sz="1600" dirty="0" smtClean="0"/>
            <a:t>Useimmiten valituslupa vaaditaan</a:t>
          </a:r>
          <a:endParaRPr lang="fi-FI" sz="1600" dirty="0"/>
        </a:p>
      </dgm:t>
    </dgm:pt>
    <dgm:pt modelId="{77D32EDA-DC29-4C5A-9543-F3706AEC7387}" type="parTrans" cxnId="{3944521D-6617-4F98-9006-B25D975C64C6}">
      <dgm:prSet/>
      <dgm:spPr/>
      <dgm:t>
        <a:bodyPr/>
        <a:lstStyle/>
        <a:p>
          <a:endParaRPr lang="fi-FI"/>
        </a:p>
      </dgm:t>
    </dgm:pt>
    <dgm:pt modelId="{868405DF-0994-4B17-BB20-2F6E5FFA045C}" type="sibTrans" cxnId="{3944521D-6617-4F98-9006-B25D975C64C6}">
      <dgm:prSet/>
      <dgm:spPr/>
      <dgm:t>
        <a:bodyPr/>
        <a:lstStyle/>
        <a:p>
          <a:endParaRPr lang="fi-FI"/>
        </a:p>
      </dgm:t>
    </dgm:pt>
    <dgm:pt modelId="{004DABA6-04E9-44CD-9E6E-54FEAAB05E26}" type="pres">
      <dgm:prSet presAssocID="{C13BC387-EC4B-44BF-972E-C31BEEC1B42D}" presName="Name0" presStyleCnt="0">
        <dgm:presLayoutVars>
          <dgm:dir/>
          <dgm:resizeHandles val="exact"/>
        </dgm:presLayoutVars>
      </dgm:prSet>
      <dgm:spPr/>
    </dgm:pt>
    <dgm:pt modelId="{B0D32FB0-4BC7-45B5-86F6-B5427D7FAB3B}" type="pres">
      <dgm:prSet presAssocID="{1137658B-D348-49F8-B280-77831597380E}" presName="node" presStyleLbl="node1" presStyleIdx="0" presStyleCnt="2">
        <dgm:presLayoutVars>
          <dgm:bulletEnabled val="1"/>
        </dgm:presLayoutVars>
      </dgm:prSet>
      <dgm:spPr/>
      <dgm:t>
        <a:bodyPr/>
        <a:lstStyle/>
        <a:p>
          <a:endParaRPr lang="fi-FI"/>
        </a:p>
      </dgm:t>
    </dgm:pt>
    <dgm:pt modelId="{11C514EA-65A6-4E5A-B611-989AB4AD69EC}" type="pres">
      <dgm:prSet presAssocID="{147C200C-C8BA-4481-86D9-D7374528D66C}" presName="sibTrans" presStyleLbl="sibTrans2D1" presStyleIdx="0" presStyleCnt="1"/>
      <dgm:spPr/>
      <dgm:t>
        <a:bodyPr/>
        <a:lstStyle/>
        <a:p>
          <a:endParaRPr lang="fi-FI"/>
        </a:p>
      </dgm:t>
    </dgm:pt>
    <dgm:pt modelId="{65AB0D0F-D502-4888-A8D2-EA477A417B1D}" type="pres">
      <dgm:prSet presAssocID="{147C200C-C8BA-4481-86D9-D7374528D66C}" presName="connectorText" presStyleLbl="sibTrans2D1" presStyleIdx="0" presStyleCnt="1"/>
      <dgm:spPr/>
      <dgm:t>
        <a:bodyPr/>
        <a:lstStyle/>
        <a:p>
          <a:endParaRPr lang="fi-FI"/>
        </a:p>
      </dgm:t>
    </dgm:pt>
    <dgm:pt modelId="{00F43B86-A144-4812-979C-AC059FBE4993}" type="pres">
      <dgm:prSet presAssocID="{87D8C2CD-89E6-4DA0-9B06-3B6EC3C140F2}" presName="node" presStyleLbl="node1" presStyleIdx="1" presStyleCnt="2" custLinFactNeighborX="-3043" custLinFactNeighborY="-3198">
        <dgm:presLayoutVars>
          <dgm:bulletEnabled val="1"/>
        </dgm:presLayoutVars>
      </dgm:prSet>
      <dgm:spPr/>
      <dgm:t>
        <a:bodyPr/>
        <a:lstStyle/>
        <a:p>
          <a:endParaRPr lang="fi-FI"/>
        </a:p>
      </dgm:t>
    </dgm:pt>
  </dgm:ptLst>
  <dgm:cxnLst>
    <dgm:cxn modelId="{2AA30F22-18A6-46EC-98DD-BD937106BE2B}" type="presOf" srcId="{147C200C-C8BA-4481-86D9-D7374528D66C}" destId="{11C514EA-65A6-4E5A-B611-989AB4AD69EC}" srcOrd="0" destOrd="0" presId="urn:microsoft.com/office/officeart/2005/8/layout/process1"/>
    <dgm:cxn modelId="{2D136875-1317-491C-8785-93A1082D83FA}" type="presOf" srcId="{C13BC387-EC4B-44BF-972E-C31BEEC1B42D}" destId="{004DABA6-04E9-44CD-9E6E-54FEAAB05E26}" srcOrd="0" destOrd="0" presId="urn:microsoft.com/office/officeart/2005/8/layout/process1"/>
    <dgm:cxn modelId="{F86C59BD-BD89-4F51-B98B-6C046CD772D6}" type="presOf" srcId="{1137658B-D348-49F8-B280-77831597380E}" destId="{B0D32FB0-4BC7-45B5-86F6-B5427D7FAB3B}" srcOrd="0" destOrd="0" presId="urn:microsoft.com/office/officeart/2005/8/layout/process1"/>
    <dgm:cxn modelId="{3944521D-6617-4F98-9006-B25D975C64C6}" srcId="{C13BC387-EC4B-44BF-972E-C31BEEC1B42D}" destId="{87D8C2CD-89E6-4DA0-9B06-3B6EC3C140F2}" srcOrd="1" destOrd="0" parTransId="{77D32EDA-DC29-4C5A-9543-F3706AEC7387}" sibTransId="{868405DF-0994-4B17-BB20-2F6E5FFA045C}"/>
    <dgm:cxn modelId="{613BD36B-B830-486A-9ECC-F0B8FC098CB1}" type="presOf" srcId="{147C200C-C8BA-4481-86D9-D7374528D66C}" destId="{65AB0D0F-D502-4888-A8D2-EA477A417B1D}" srcOrd="1" destOrd="0" presId="urn:microsoft.com/office/officeart/2005/8/layout/process1"/>
    <dgm:cxn modelId="{3B06DB9C-8A25-451E-80F0-11D0E85FE10A}" type="presOf" srcId="{87D8C2CD-89E6-4DA0-9B06-3B6EC3C140F2}" destId="{00F43B86-A144-4812-979C-AC059FBE4993}" srcOrd="0" destOrd="0" presId="urn:microsoft.com/office/officeart/2005/8/layout/process1"/>
    <dgm:cxn modelId="{8BAEE94E-CA1B-4D0E-9540-23253F146E65}" srcId="{C13BC387-EC4B-44BF-972E-C31BEEC1B42D}" destId="{1137658B-D348-49F8-B280-77831597380E}" srcOrd="0" destOrd="0" parTransId="{A505BF5F-EA6F-445D-BB65-E4A0669B4613}" sibTransId="{147C200C-C8BA-4481-86D9-D7374528D66C}"/>
    <dgm:cxn modelId="{668202D4-3771-42BA-8006-7666A5BAE5AB}" type="presParOf" srcId="{004DABA6-04E9-44CD-9E6E-54FEAAB05E26}" destId="{B0D32FB0-4BC7-45B5-86F6-B5427D7FAB3B}" srcOrd="0" destOrd="0" presId="urn:microsoft.com/office/officeart/2005/8/layout/process1"/>
    <dgm:cxn modelId="{B26E6721-82A8-4742-B626-69558BA1790E}" type="presParOf" srcId="{004DABA6-04E9-44CD-9E6E-54FEAAB05E26}" destId="{11C514EA-65A6-4E5A-B611-989AB4AD69EC}" srcOrd="1" destOrd="0" presId="urn:microsoft.com/office/officeart/2005/8/layout/process1"/>
    <dgm:cxn modelId="{D37B9DFE-B517-48E2-B3A7-B88059048300}" type="presParOf" srcId="{11C514EA-65A6-4E5A-B611-989AB4AD69EC}" destId="{65AB0D0F-D502-4888-A8D2-EA477A417B1D}" srcOrd="0" destOrd="0" presId="urn:microsoft.com/office/officeart/2005/8/layout/process1"/>
    <dgm:cxn modelId="{F1ABD36D-A0F5-4FBE-A7CE-EDB185894AD2}" type="presParOf" srcId="{004DABA6-04E9-44CD-9E6E-54FEAAB05E26}" destId="{00F43B86-A144-4812-979C-AC059FBE4993}"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6C3D69-2918-449D-B666-E6667EBE2DA0}">
      <dsp:nvSpPr>
        <dsp:cNvPr id="0" name=""/>
        <dsp:cNvSpPr/>
      </dsp:nvSpPr>
      <dsp:spPr>
        <a:xfrm rot="5400000">
          <a:off x="397810" y="1032585"/>
          <a:ext cx="1185793" cy="1973133"/>
        </a:xfrm>
        <a:prstGeom prst="corner">
          <a:avLst>
            <a:gd name="adj1" fmla="val 16120"/>
            <a:gd name="adj2" fmla="val 161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090E08-2F46-40DE-BE86-8AD899C8769C}">
      <dsp:nvSpPr>
        <dsp:cNvPr id="0" name=""/>
        <dsp:cNvSpPr/>
      </dsp:nvSpPr>
      <dsp:spPr>
        <a:xfrm>
          <a:off x="199872" y="1622127"/>
          <a:ext cx="1781356" cy="1561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fi-FI" sz="1800" b="1" kern="1200" dirty="0" smtClean="0"/>
            <a:t>Käräjäoikeus</a:t>
          </a:r>
        </a:p>
        <a:p>
          <a:pPr lvl="0" algn="l" defTabSz="800100">
            <a:lnSpc>
              <a:spcPct val="90000"/>
            </a:lnSpc>
            <a:spcBef>
              <a:spcPct val="0"/>
            </a:spcBef>
            <a:spcAft>
              <a:spcPct val="35000"/>
            </a:spcAft>
          </a:pPr>
          <a:r>
            <a:rPr lang="fi-FI" sz="1100" kern="1200" dirty="0" smtClean="0"/>
            <a:t>Lautamieskokoonpano(tuomari + kaksi lautamiestä)</a:t>
          </a:r>
        </a:p>
        <a:p>
          <a:pPr lvl="0" algn="l" defTabSz="800100">
            <a:lnSpc>
              <a:spcPct val="90000"/>
            </a:lnSpc>
            <a:spcBef>
              <a:spcPct val="0"/>
            </a:spcBef>
            <a:spcAft>
              <a:spcPct val="35000"/>
            </a:spcAft>
          </a:pPr>
          <a:r>
            <a:rPr lang="fi-FI" sz="1100" kern="1200" dirty="0" smtClean="0"/>
            <a:t>Lakimieskokoonpano (kolme tuomaria)</a:t>
          </a:r>
        </a:p>
        <a:p>
          <a:pPr lvl="0" algn="l" defTabSz="800100">
            <a:lnSpc>
              <a:spcPct val="90000"/>
            </a:lnSpc>
            <a:spcBef>
              <a:spcPct val="0"/>
            </a:spcBef>
            <a:spcAft>
              <a:spcPct val="35000"/>
            </a:spcAft>
          </a:pPr>
          <a:r>
            <a:rPr lang="fi-FI" sz="1100" kern="1200" dirty="0" smtClean="0"/>
            <a:t>Puheenjohtaja yksin</a:t>
          </a:r>
          <a:endParaRPr lang="fi-FI" sz="1100" kern="1200" dirty="0"/>
        </a:p>
      </dsp:txBody>
      <dsp:txXfrm>
        <a:off x="199872" y="1622127"/>
        <a:ext cx="1781356" cy="1561463"/>
      </dsp:txXfrm>
    </dsp:sp>
    <dsp:sp modelId="{770D4339-FA89-40A7-BEF1-4B0F3715DAA1}">
      <dsp:nvSpPr>
        <dsp:cNvPr id="0" name=""/>
        <dsp:cNvSpPr/>
      </dsp:nvSpPr>
      <dsp:spPr>
        <a:xfrm>
          <a:off x="1645123" y="887321"/>
          <a:ext cx="336104" cy="336104"/>
        </a:xfrm>
        <a:prstGeom prst="triangle">
          <a:avLst>
            <a:gd name="adj" fmla="val 10000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2BE6AC-F8B5-41FC-9F74-79F94E244496}">
      <dsp:nvSpPr>
        <dsp:cNvPr id="0" name=""/>
        <dsp:cNvSpPr/>
      </dsp:nvSpPr>
      <dsp:spPr>
        <a:xfrm rot="5400000">
          <a:off x="2578538" y="492962"/>
          <a:ext cx="1185793" cy="1973133"/>
        </a:xfrm>
        <a:prstGeom prst="corner">
          <a:avLst>
            <a:gd name="adj1" fmla="val 16120"/>
            <a:gd name="adj2" fmla="val 161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C150FC-6608-487F-BA71-B749F035700F}">
      <dsp:nvSpPr>
        <dsp:cNvPr id="0" name=""/>
        <dsp:cNvSpPr/>
      </dsp:nvSpPr>
      <dsp:spPr>
        <a:xfrm>
          <a:off x="2380600" y="1082504"/>
          <a:ext cx="1781356" cy="1561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fi-FI" sz="1800" b="1" kern="1200" dirty="0" smtClean="0"/>
            <a:t>Hovioikeus</a:t>
          </a:r>
        </a:p>
        <a:p>
          <a:pPr lvl="0" algn="l" defTabSz="800100">
            <a:lnSpc>
              <a:spcPct val="90000"/>
            </a:lnSpc>
            <a:spcBef>
              <a:spcPct val="0"/>
            </a:spcBef>
            <a:spcAft>
              <a:spcPct val="35000"/>
            </a:spcAft>
          </a:pPr>
          <a:r>
            <a:rPr lang="fi-FI" sz="1600" kern="1200" dirty="0" smtClean="0"/>
            <a:t>Tyytymättömyys päätökseen (7pv), valitus (30pv)</a:t>
          </a:r>
          <a:endParaRPr lang="fi-FI" sz="1600" kern="1200" dirty="0"/>
        </a:p>
      </dsp:txBody>
      <dsp:txXfrm>
        <a:off x="2380600" y="1082504"/>
        <a:ext cx="1781356" cy="1561463"/>
      </dsp:txXfrm>
    </dsp:sp>
    <dsp:sp modelId="{64B656EF-12E9-4069-B3F5-FA9B7B133010}">
      <dsp:nvSpPr>
        <dsp:cNvPr id="0" name=""/>
        <dsp:cNvSpPr/>
      </dsp:nvSpPr>
      <dsp:spPr>
        <a:xfrm>
          <a:off x="3825851" y="347698"/>
          <a:ext cx="336104" cy="336104"/>
        </a:xfrm>
        <a:prstGeom prst="triangle">
          <a:avLst>
            <a:gd name="adj" fmla="val 10000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3B8537-0362-4645-96D5-69DABA90F251}">
      <dsp:nvSpPr>
        <dsp:cNvPr id="0" name=""/>
        <dsp:cNvSpPr/>
      </dsp:nvSpPr>
      <dsp:spPr>
        <a:xfrm rot="5400000">
          <a:off x="4759266" y="-46660"/>
          <a:ext cx="1185793" cy="1973133"/>
        </a:xfrm>
        <a:prstGeom prst="corner">
          <a:avLst>
            <a:gd name="adj1" fmla="val 16120"/>
            <a:gd name="adj2" fmla="val 161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38A533-A084-4999-BBF4-993B128C8363}">
      <dsp:nvSpPr>
        <dsp:cNvPr id="0" name=""/>
        <dsp:cNvSpPr/>
      </dsp:nvSpPr>
      <dsp:spPr>
        <a:xfrm>
          <a:off x="4561328" y="542881"/>
          <a:ext cx="1781356" cy="1561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fi-FI" sz="1800" b="1" kern="1200" dirty="0" smtClean="0"/>
            <a:t>Korkein oikeus</a:t>
          </a:r>
        </a:p>
        <a:p>
          <a:pPr lvl="0" algn="l" defTabSz="800100">
            <a:lnSpc>
              <a:spcPct val="90000"/>
            </a:lnSpc>
            <a:spcBef>
              <a:spcPct val="0"/>
            </a:spcBef>
            <a:spcAft>
              <a:spcPct val="35000"/>
            </a:spcAft>
          </a:pPr>
          <a:r>
            <a:rPr lang="fi-FI" sz="1200" i="1" kern="1200" dirty="0" smtClean="0"/>
            <a:t>Valituslupa korkeimmalta oikeudelta </a:t>
          </a:r>
          <a:r>
            <a:rPr lang="fi-FI" sz="1050" kern="1200" dirty="0" smtClean="0"/>
            <a:t>(lain tulkinnan kannalta tärkeä periaatteellinen merkitys)</a:t>
          </a:r>
          <a:endParaRPr lang="fi-FI" sz="1050" kern="1200" dirty="0"/>
        </a:p>
      </dsp:txBody>
      <dsp:txXfrm>
        <a:off x="4561328" y="542881"/>
        <a:ext cx="1781356" cy="15614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D32FB0-4BC7-45B5-86F6-B5427D7FAB3B}">
      <dsp:nvSpPr>
        <dsp:cNvPr id="0" name=""/>
        <dsp:cNvSpPr/>
      </dsp:nvSpPr>
      <dsp:spPr>
        <a:xfrm>
          <a:off x="1239" y="935082"/>
          <a:ext cx="2643477" cy="166043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fi-FI" sz="2500" b="1" kern="1200" dirty="0" smtClean="0"/>
            <a:t>Hallinto-oikeus</a:t>
          </a:r>
        </a:p>
        <a:p>
          <a:pPr lvl="0" algn="ctr" defTabSz="1111250">
            <a:lnSpc>
              <a:spcPct val="90000"/>
            </a:lnSpc>
            <a:spcBef>
              <a:spcPct val="0"/>
            </a:spcBef>
            <a:spcAft>
              <a:spcPct val="35000"/>
            </a:spcAft>
          </a:pPr>
          <a:r>
            <a:rPr lang="fi-FI" sz="2000" kern="1200" dirty="0" smtClean="0"/>
            <a:t>Päätöksestä valitus (30pv)</a:t>
          </a:r>
          <a:endParaRPr lang="fi-FI" sz="2000" kern="1200" dirty="0"/>
        </a:p>
      </dsp:txBody>
      <dsp:txXfrm>
        <a:off x="49871" y="983714"/>
        <a:ext cx="2546213" cy="1563170"/>
      </dsp:txXfrm>
    </dsp:sp>
    <dsp:sp modelId="{11C514EA-65A6-4E5A-B611-989AB4AD69EC}">
      <dsp:nvSpPr>
        <dsp:cNvPr id="0" name=""/>
        <dsp:cNvSpPr/>
      </dsp:nvSpPr>
      <dsp:spPr>
        <a:xfrm rot="21550245">
          <a:off x="2900992" y="1410735"/>
          <a:ext cx="543420" cy="6555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fi-FI" sz="2800" kern="1200"/>
        </a:p>
      </dsp:txBody>
      <dsp:txXfrm>
        <a:off x="2901001" y="1543031"/>
        <a:ext cx="380394" cy="393350"/>
      </dsp:txXfrm>
    </dsp:sp>
    <dsp:sp modelId="{00F43B86-A144-4812-979C-AC059FBE4993}">
      <dsp:nvSpPr>
        <dsp:cNvPr id="0" name=""/>
        <dsp:cNvSpPr/>
      </dsp:nvSpPr>
      <dsp:spPr>
        <a:xfrm>
          <a:off x="3669931" y="881982"/>
          <a:ext cx="2643477" cy="166043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i-FI" sz="2400" b="1" kern="1200" dirty="0" smtClean="0"/>
            <a:t>Korkein hallinto oikeus</a:t>
          </a:r>
        </a:p>
        <a:p>
          <a:pPr lvl="0" algn="ctr" defTabSz="1066800">
            <a:lnSpc>
              <a:spcPct val="90000"/>
            </a:lnSpc>
            <a:spcBef>
              <a:spcPct val="0"/>
            </a:spcBef>
            <a:spcAft>
              <a:spcPct val="35000"/>
            </a:spcAft>
          </a:pPr>
          <a:r>
            <a:rPr lang="fi-FI" sz="2400" b="1" kern="1200" dirty="0" smtClean="0"/>
            <a:t> </a:t>
          </a:r>
          <a:r>
            <a:rPr lang="fi-FI" sz="1600" kern="1200" dirty="0" smtClean="0"/>
            <a:t>Useimmiten valituslupa vaaditaan</a:t>
          </a:r>
          <a:endParaRPr lang="fi-FI" sz="1600" kern="1200" dirty="0"/>
        </a:p>
      </dsp:txBody>
      <dsp:txXfrm>
        <a:off x="3718563" y="930614"/>
        <a:ext cx="2546213" cy="1563170"/>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fi-FI" smtClean="0"/>
              <a:t>Muokkaa perustyyl. napsautt.</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E5CD4FF8-E6B3-4E5F-AF32-795467845693}" type="datetimeFigureOut">
              <a:rPr lang="fi-FI" smtClean="0"/>
              <a:t>30.3.2021</a:t>
            </a:fld>
            <a:endParaRPr lang="fi-FI"/>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fi-FI"/>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51A0075F-2845-448F-ACA6-DA5A9F79C2D5}" type="slidenum">
              <a:rPr lang="fi-FI" smtClean="0"/>
              <a:t>‹#›</a:t>
            </a:fld>
            <a:endParaRPr lang="fi-FI"/>
          </a:p>
        </p:txBody>
      </p:sp>
    </p:spTree>
    <p:extLst>
      <p:ext uri="{BB962C8B-B14F-4D97-AF65-F5344CB8AC3E}">
        <p14:creationId xmlns:p14="http://schemas.microsoft.com/office/powerpoint/2010/main" val="3973370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amakuva ja kuvateksti">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fi-FI" smtClean="0"/>
              <a:t>Muokkaa perustyyl. napsautt.</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smtClean="0"/>
              <a:t>Lisää kuva napsauttamalla kuvaketta</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fld id="{E5CD4FF8-E6B3-4E5F-AF32-795467845693}" type="datetimeFigureOut">
              <a:rPr lang="fi-FI" smtClean="0"/>
              <a:t>30.3.2021</a:t>
            </a:fld>
            <a:endParaRPr lang="fi-FI"/>
          </a:p>
        </p:txBody>
      </p:sp>
      <p:sp>
        <p:nvSpPr>
          <p:cNvPr id="6" name="Footer Placeholder 5"/>
          <p:cNvSpPr>
            <a:spLocks noGrp="1"/>
          </p:cNvSpPr>
          <p:nvPr>
            <p:ph type="ftr" sz="quarter" idx="11"/>
          </p:nvPr>
        </p:nvSpPr>
        <p:spPr/>
        <p:txBody>
          <a:bodyPr/>
          <a:lstStyle/>
          <a:p>
            <a:endParaRPr lang="fi-FI"/>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51A0075F-2845-448F-ACA6-DA5A9F79C2D5}" type="slidenum">
              <a:rPr lang="fi-FI" smtClean="0"/>
              <a:t>‹#›</a:t>
            </a:fld>
            <a:endParaRPr lang="fi-FI"/>
          </a:p>
        </p:txBody>
      </p:sp>
    </p:spTree>
    <p:extLst>
      <p:ext uri="{BB962C8B-B14F-4D97-AF65-F5344CB8AC3E}">
        <p14:creationId xmlns:p14="http://schemas.microsoft.com/office/powerpoint/2010/main" val="104004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Otsikko ja kuvateksti">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fi-FI" smtClean="0"/>
              <a:t>Muokkaa perustyyl. napsautt.</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4" name="Date Placeholder 3"/>
          <p:cNvSpPr>
            <a:spLocks noGrp="1"/>
          </p:cNvSpPr>
          <p:nvPr>
            <p:ph type="dt" sz="half" idx="10"/>
          </p:nvPr>
        </p:nvSpPr>
        <p:spPr/>
        <p:txBody>
          <a:bodyPr/>
          <a:lstStyle/>
          <a:p>
            <a:fld id="{E5CD4FF8-E6B3-4E5F-AF32-795467845693}" type="datetimeFigureOut">
              <a:rPr lang="fi-FI" smtClean="0"/>
              <a:t>30.3.2021</a:t>
            </a:fld>
            <a:endParaRPr lang="fi-FI"/>
          </a:p>
        </p:txBody>
      </p:sp>
      <p:sp>
        <p:nvSpPr>
          <p:cNvPr id="5" name="Footer Placeholder 4"/>
          <p:cNvSpPr>
            <a:spLocks noGrp="1"/>
          </p:cNvSpPr>
          <p:nvPr>
            <p:ph type="ftr" sz="quarter" idx="11"/>
          </p:nvPr>
        </p:nvSpPr>
        <p:spPr/>
        <p:txBody>
          <a:bodyPr/>
          <a:lstStyle/>
          <a:p>
            <a:endParaRPr lang="fi-FI"/>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51A0075F-2845-448F-ACA6-DA5A9F79C2D5}" type="slidenum">
              <a:rPr lang="fi-FI" smtClean="0"/>
              <a:t>‹#›</a:t>
            </a:fld>
            <a:endParaRPr lang="fi-FI"/>
          </a:p>
        </p:txBody>
      </p:sp>
    </p:spTree>
    <p:extLst>
      <p:ext uri="{BB962C8B-B14F-4D97-AF65-F5344CB8AC3E}">
        <p14:creationId xmlns:p14="http://schemas.microsoft.com/office/powerpoint/2010/main" val="2484440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Lainaus ja kuvateksti">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fi-FI" smtClean="0"/>
              <a:t>Muokkaa perustyyl. napsautt.</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4" name="Date Placeholder 3"/>
          <p:cNvSpPr>
            <a:spLocks noGrp="1"/>
          </p:cNvSpPr>
          <p:nvPr>
            <p:ph type="dt" sz="half" idx="10"/>
          </p:nvPr>
        </p:nvSpPr>
        <p:spPr/>
        <p:txBody>
          <a:bodyPr/>
          <a:lstStyle/>
          <a:p>
            <a:fld id="{E5CD4FF8-E6B3-4E5F-AF32-795467845693}" type="datetimeFigureOut">
              <a:rPr lang="fi-FI" smtClean="0"/>
              <a:t>30.3.2021</a:t>
            </a:fld>
            <a:endParaRPr lang="fi-FI"/>
          </a:p>
        </p:txBody>
      </p:sp>
      <p:sp>
        <p:nvSpPr>
          <p:cNvPr id="5" name="Footer Placeholder 4"/>
          <p:cNvSpPr>
            <a:spLocks noGrp="1"/>
          </p:cNvSpPr>
          <p:nvPr>
            <p:ph type="ftr" sz="quarter" idx="11"/>
          </p:nvPr>
        </p:nvSpPr>
        <p:spPr/>
        <p:txBody>
          <a:bodyPr/>
          <a:lstStyle/>
          <a:p>
            <a:endParaRPr lang="fi-FI"/>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51A0075F-2845-448F-ACA6-DA5A9F79C2D5}" type="slidenum">
              <a:rPr lang="fi-FI" smtClean="0"/>
              <a:t>‹#›</a:t>
            </a:fld>
            <a:endParaRPr lang="fi-FI"/>
          </a:p>
        </p:txBody>
      </p:sp>
    </p:spTree>
    <p:extLst>
      <p:ext uri="{BB962C8B-B14F-4D97-AF65-F5344CB8AC3E}">
        <p14:creationId xmlns:p14="http://schemas.microsoft.com/office/powerpoint/2010/main" val="3523287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imikortti">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fi-FI" smtClean="0"/>
              <a:t>Muokkaa perustyyl. napsautt.</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p:txBody>
          <a:bodyPr/>
          <a:lstStyle/>
          <a:p>
            <a:fld id="{E5CD4FF8-E6B3-4E5F-AF32-795467845693}" type="datetimeFigureOut">
              <a:rPr lang="fi-FI" smtClean="0"/>
              <a:t>30.3.2021</a:t>
            </a:fld>
            <a:endParaRPr lang="fi-FI"/>
          </a:p>
        </p:txBody>
      </p:sp>
      <p:sp>
        <p:nvSpPr>
          <p:cNvPr id="5" name="Footer Placeholder 4"/>
          <p:cNvSpPr>
            <a:spLocks noGrp="1"/>
          </p:cNvSpPr>
          <p:nvPr>
            <p:ph type="ftr" sz="quarter" idx="11"/>
          </p:nvPr>
        </p:nvSpPr>
        <p:spPr/>
        <p:txBody>
          <a:bodyPr/>
          <a:lstStyle/>
          <a:p>
            <a:endParaRPr lang="fi-FI"/>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51A0075F-2845-448F-ACA6-DA5A9F79C2D5}" type="slidenum">
              <a:rPr lang="fi-FI" smtClean="0"/>
              <a:t>‹#›</a:t>
            </a:fld>
            <a:endParaRPr lang="fi-FI"/>
          </a:p>
        </p:txBody>
      </p:sp>
    </p:spTree>
    <p:extLst>
      <p:ext uri="{BB962C8B-B14F-4D97-AF65-F5344CB8AC3E}">
        <p14:creationId xmlns:p14="http://schemas.microsoft.com/office/powerpoint/2010/main" val="19372383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araketta">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fi-FI" smtClean="0"/>
              <a:t>Muokkaa perustyyl. napsautt.</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5CD4FF8-E6B3-4E5F-AF32-795467845693}" type="datetimeFigureOut">
              <a:rPr lang="fi-FI" smtClean="0"/>
              <a:t>30.3.2021</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51A0075F-2845-448F-ACA6-DA5A9F79C2D5}" type="slidenum">
              <a:rPr lang="fi-FI" smtClean="0"/>
              <a:t>‹#›</a:t>
            </a:fld>
            <a:endParaRPr lang="fi-FI"/>
          </a:p>
        </p:txBody>
      </p:sp>
    </p:spTree>
    <p:extLst>
      <p:ext uri="{BB962C8B-B14F-4D97-AF65-F5344CB8AC3E}">
        <p14:creationId xmlns:p14="http://schemas.microsoft.com/office/powerpoint/2010/main" val="36925368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uvan sarake">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fi-FI" smtClean="0"/>
              <a:t>Muokkaa perustyyl. napsautt.</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smtClean="0"/>
              <a:t>Lisää kuva napsauttamalla kuvaketta</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smtClean="0"/>
              <a:t>Lisää kuva napsauttamalla kuvaketta</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smtClean="0"/>
              <a:t>Lisää kuva napsauttamalla kuvaketta</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5CD4FF8-E6B3-4E5F-AF32-795467845693}" type="datetimeFigureOut">
              <a:rPr lang="fi-FI" smtClean="0"/>
              <a:t>30.3.2021</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51A0075F-2845-448F-ACA6-DA5A9F79C2D5}" type="slidenum">
              <a:rPr lang="fi-FI" smtClean="0"/>
              <a:t>‹#›</a:t>
            </a:fld>
            <a:endParaRPr lang="fi-FI"/>
          </a:p>
        </p:txBody>
      </p:sp>
    </p:spTree>
    <p:extLst>
      <p:ext uri="{BB962C8B-B14F-4D97-AF65-F5344CB8AC3E}">
        <p14:creationId xmlns:p14="http://schemas.microsoft.com/office/powerpoint/2010/main" val="1497228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Vertical Text Placeholder 2"/>
          <p:cNvSpPr>
            <a:spLocks noGrp="1"/>
          </p:cNvSpPr>
          <p:nvPr>
            <p:ph type="body" orient="vert" idx="1"/>
          </p:nvPr>
        </p:nvSpPr>
        <p:spPr/>
        <p:txBody>
          <a:bodyPr vert="eaVert" anchor="t" anchorCtr="0"/>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a:xfrm>
            <a:off x="7621301" y="6387910"/>
            <a:ext cx="990599" cy="228659"/>
          </a:xfrm>
        </p:spPr>
        <p:txBody>
          <a:bodyPr/>
          <a:lstStyle/>
          <a:p>
            <a:fld id="{E5CD4FF8-E6B3-4E5F-AF32-795467845693}" type="datetimeFigureOut">
              <a:rPr lang="fi-FI" smtClean="0"/>
              <a:t>30.3.2021</a:t>
            </a:fld>
            <a:endParaRPr lang="fi-FI"/>
          </a:p>
        </p:txBody>
      </p:sp>
      <p:sp>
        <p:nvSpPr>
          <p:cNvPr id="5" name="Footer Placeholder 4"/>
          <p:cNvSpPr>
            <a:spLocks noGrp="1"/>
          </p:cNvSpPr>
          <p:nvPr>
            <p:ph type="ftr" sz="quarter" idx="11"/>
          </p:nvPr>
        </p:nvSpPr>
        <p:spPr>
          <a:xfrm>
            <a:off x="516133" y="6387910"/>
            <a:ext cx="3859795" cy="228660"/>
          </a:xfrm>
        </p:spPr>
        <p:txBody>
          <a:bodyPr/>
          <a:lstStyle/>
          <a:p>
            <a:endParaRPr lang="fi-FI"/>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51A0075F-2845-448F-ACA6-DA5A9F79C2D5}" type="slidenum">
              <a:rPr lang="fi-FI" smtClean="0"/>
              <a:t>‹#›</a:t>
            </a:fld>
            <a:endParaRPr lang="fi-FI"/>
          </a:p>
        </p:txBody>
      </p:sp>
    </p:spTree>
    <p:extLst>
      <p:ext uri="{BB962C8B-B14F-4D97-AF65-F5344CB8AC3E}">
        <p14:creationId xmlns:p14="http://schemas.microsoft.com/office/powerpoint/2010/main" val="21706568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Pystysuora otsikko ja teksti">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fi-FI" smtClean="0"/>
              <a:t>Muokkaa perustyyl. napsautt.</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E5CD4FF8-E6B3-4E5F-AF32-795467845693}" type="datetimeFigureOut">
              <a:rPr lang="fi-FI" smtClean="0"/>
              <a:t>30.3.2021</a:t>
            </a:fld>
            <a:endParaRPr lang="fi-FI"/>
          </a:p>
        </p:txBody>
      </p:sp>
      <p:sp>
        <p:nvSpPr>
          <p:cNvPr id="5" name="Footer Placeholder 4"/>
          <p:cNvSpPr>
            <a:spLocks noGrp="1"/>
          </p:cNvSpPr>
          <p:nvPr>
            <p:ph type="ftr" sz="quarter" idx="11"/>
          </p:nvPr>
        </p:nvSpPr>
        <p:spPr>
          <a:xfrm>
            <a:off x="538546" y="6365498"/>
            <a:ext cx="3859795" cy="228660"/>
          </a:xfrm>
        </p:spPr>
        <p:txBody>
          <a:bodyPr/>
          <a:lstStyle/>
          <a:p>
            <a:endParaRPr lang="fi-FI"/>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51A0075F-2845-448F-ACA6-DA5A9F79C2D5}" type="slidenum">
              <a:rPr lang="fi-FI" smtClean="0"/>
              <a:t>‹#›</a:t>
            </a:fld>
            <a:endParaRPr lang="fi-FI"/>
          </a:p>
        </p:txBody>
      </p:sp>
    </p:spTree>
    <p:extLst>
      <p:ext uri="{BB962C8B-B14F-4D97-AF65-F5344CB8AC3E}">
        <p14:creationId xmlns:p14="http://schemas.microsoft.com/office/powerpoint/2010/main" val="3233072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fi-FI" smtClean="0"/>
              <a:t>Muokkaa perustyyl. napsautt.</a:t>
            </a:r>
            <a:endParaRPr lang="en-US" dirty="0"/>
          </a:p>
        </p:txBody>
      </p:sp>
      <p:sp>
        <p:nvSpPr>
          <p:cNvPr id="3" name="Content Placeholder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E5CD4FF8-E6B3-4E5F-AF32-795467845693}" type="datetimeFigureOut">
              <a:rPr lang="fi-FI" smtClean="0"/>
              <a:t>30.3.2021</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51A0075F-2845-448F-ACA6-DA5A9F79C2D5}" type="slidenum">
              <a:rPr lang="fi-FI" smtClean="0"/>
              <a:t>‹#›</a:t>
            </a:fld>
            <a:endParaRPr lang="fi-FI"/>
          </a:p>
        </p:txBody>
      </p:sp>
    </p:spTree>
    <p:extLst>
      <p:ext uri="{BB962C8B-B14F-4D97-AF65-F5344CB8AC3E}">
        <p14:creationId xmlns:p14="http://schemas.microsoft.com/office/powerpoint/2010/main" val="2653186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fi-FI" smtClean="0"/>
              <a:t>Muokkaa perustyyl. napsautt.</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p:txBody>
          <a:bodyPr/>
          <a:lstStyle/>
          <a:p>
            <a:fld id="{E5CD4FF8-E6B3-4E5F-AF32-795467845693}" type="datetimeFigureOut">
              <a:rPr lang="fi-FI" smtClean="0"/>
              <a:t>30.3.2021</a:t>
            </a:fld>
            <a:endParaRPr lang="fi-FI"/>
          </a:p>
        </p:txBody>
      </p:sp>
      <p:sp>
        <p:nvSpPr>
          <p:cNvPr id="5" name="Footer Placeholder 4"/>
          <p:cNvSpPr>
            <a:spLocks noGrp="1"/>
          </p:cNvSpPr>
          <p:nvPr>
            <p:ph type="ftr" sz="quarter" idx="11"/>
          </p:nvPr>
        </p:nvSpPr>
        <p:spPr/>
        <p:txBody>
          <a:bodyPr/>
          <a:lstStyle/>
          <a:p>
            <a:endParaRPr lang="fi-FI"/>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51A0075F-2845-448F-ACA6-DA5A9F79C2D5}" type="slidenum">
              <a:rPr lang="fi-FI" smtClean="0"/>
              <a:t>‹#›</a:t>
            </a:fld>
            <a:endParaRPr lang="fi-FI"/>
          </a:p>
        </p:txBody>
      </p:sp>
    </p:spTree>
    <p:extLst>
      <p:ext uri="{BB962C8B-B14F-4D97-AF65-F5344CB8AC3E}">
        <p14:creationId xmlns:p14="http://schemas.microsoft.com/office/powerpoint/2010/main" val="3707822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fi-FI" smtClean="0"/>
              <a:t>Muokkaa perustyyl. napsautt.</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Date Placeholder 4"/>
          <p:cNvSpPr>
            <a:spLocks noGrp="1"/>
          </p:cNvSpPr>
          <p:nvPr>
            <p:ph type="dt" sz="half" idx="10"/>
          </p:nvPr>
        </p:nvSpPr>
        <p:spPr/>
        <p:txBody>
          <a:bodyPr/>
          <a:lstStyle/>
          <a:p>
            <a:fld id="{E5CD4FF8-E6B3-4E5F-AF32-795467845693}" type="datetimeFigureOut">
              <a:rPr lang="fi-FI" smtClean="0"/>
              <a:t>30.3.2021</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51A0075F-2845-448F-ACA6-DA5A9F79C2D5}" type="slidenum">
              <a:rPr lang="fi-FI" smtClean="0"/>
              <a:t>‹#›</a:t>
            </a:fld>
            <a:endParaRPr lang="fi-FI"/>
          </a:p>
        </p:txBody>
      </p:sp>
    </p:spTree>
    <p:extLst>
      <p:ext uri="{BB962C8B-B14F-4D97-AF65-F5344CB8AC3E}">
        <p14:creationId xmlns:p14="http://schemas.microsoft.com/office/powerpoint/2010/main" val="968742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smtClean="0"/>
              <a:t>Muokkaa perustyyl. napsautt.</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7" name="Date Placeholder 6"/>
          <p:cNvSpPr>
            <a:spLocks noGrp="1"/>
          </p:cNvSpPr>
          <p:nvPr>
            <p:ph type="dt" sz="half" idx="10"/>
          </p:nvPr>
        </p:nvSpPr>
        <p:spPr/>
        <p:txBody>
          <a:bodyPr/>
          <a:lstStyle/>
          <a:p>
            <a:fld id="{E5CD4FF8-E6B3-4E5F-AF32-795467845693}" type="datetimeFigureOut">
              <a:rPr lang="fi-FI" smtClean="0"/>
              <a:t>30.3.2021</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51A0075F-2845-448F-ACA6-DA5A9F79C2D5}" type="slidenum">
              <a:rPr lang="fi-FI" smtClean="0"/>
              <a:t>‹#›</a:t>
            </a:fld>
            <a:endParaRPr lang="fi-FI"/>
          </a:p>
        </p:txBody>
      </p:sp>
    </p:spTree>
    <p:extLst>
      <p:ext uri="{BB962C8B-B14F-4D97-AF65-F5344CB8AC3E}">
        <p14:creationId xmlns:p14="http://schemas.microsoft.com/office/powerpoint/2010/main" val="1117762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Date Placeholder 2"/>
          <p:cNvSpPr>
            <a:spLocks noGrp="1"/>
          </p:cNvSpPr>
          <p:nvPr>
            <p:ph type="dt" sz="half" idx="10"/>
          </p:nvPr>
        </p:nvSpPr>
        <p:spPr/>
        <p:txBody>
          <a:bodyPr/>
          <a:lstStyle/>
          <a:p>
            <a:fld id="{E5CD4FF8-E6B3-4E5F-AF32-795467845693}" type="datetimeFigureOut">
              <a:rPr lang="fi-FI" smtClean="0"/>
              <a:t>30.3.2021</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51A0075F-2845-448F-ACA6-DA5A9F79C2D5}" type="slidenum">
              <a:rPr lang="fi-FI" smtClean="0"/>
              <a:t>‹#›</a:t>
            </a:fld>
            <a:endParaRPr lang="fi-FI"/>
          </a:p>
        </p:txBody>
      </p:sp>
    </p:spTree>
    <p:extLst>
      <p:ext uri="{BB962C8B-B14F-4D97-AF65-F5344CB8AC3E}">
        <p14:creationId xmlns:p14="http://schemas.microsoft.com/office/powerpoint/2010/main" val="1940991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E5CD4FF8-E6B3-4E5F-AF32-795467845693}" type="datetimeFigureOut">
              <a:rPr lang="fi-FI" smtClean="0"/>
              <a:t>30.3.2021</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51A0075F-2845-448F-ACA6-DA5A9F79C2D5}" type="slidenum">
              <a:rPr lang="fi-FI" smtClean="0"/>
              <a:t>‹#›</a:t>
            </a:fld>
            <a:endParaRPr lang="fi-FI"/>
          </a:p>
        </p:txBody>
      </p:sp>
    </p:spTree>
    <p:extLst>
      <p:ext uri="{BB962C8B-B14F-4D97-AF65-F5344CB8AC3E}">
        <p14:creationId xmlns:p14="http://schemas.microsoft.com/office/powerpoint/2010/main" val="3321296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tsikollinen sisältö">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fi-FI" smtClean="0"/>
              <a:t>Muokkaa perustyyl. napsautt.</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fld id="{E5CD4FF8-E6B3-4E5F-AF32-795467845693}" type="datetimeFigureOut">
              <a:rPr lang="fi-FI" smtClean="0"/>
              <a:t>30.3.2021</a:t>
            </a:fld>
            <a:endParaRPr lang="fi-FI"/>
          </a:p>
        </p:txBody>
      </p:sp>
      <p:sp>
        <p:nvSpPr>
          <p:cNvPr id="6" name="Footer Placeholder 5"/>
          <p:cNvSpPr>
            <a:spLocks noGrp="1"/>
          </p:cNvSpPr>
          <p:nvPr>
            <p:ph type="ftr" sz="quarter" idx="11"/>
          </p:nvPr>
        </p:nvSpPr>
        <p:spPr/>
        <p:txBody>
          <a:bodyPr/>
          <a:lstStyle/>
          <a:p>
            <a:endParaRPr lang="fi-FI"/>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51A0075F-2845-448F-ACA6-DA5A9F79C2D5}" type="slidenum">
              <a:rPr lang="fi-FI" smtClean="0"/>
              <a:t>‹#›</a:t>
            </a:fld>
            <a:endParaRPr lang="fi-FI"/>
          </a:p>
        </p:txBody>
      </p:sp>
    </p:spTree>
    <p:extLst>
      <p:ext uri="{BB962C8B-B14F-4D97-AF65-F5344CB8AC3E}">
        <p14:creationId xmlns:p14="http://schemas.microsoft.com/office/powerpoint/2010/main" val="843539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tsikollinen kuva">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fi-FI" smtClean="0"/>
              <a:t>Muokkaa perustyyl. napsautt.</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smtClean="0"/>
              <a:t>Lisää kuva napsauttamalla kuvaketta</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fld id="{E5CD4FF8-E6B3-4E5F-AF32-795467845693}" type="datetimeFigureOut">
              <a:rPr lang="fi-FI" smtClean="0"/>
              <a:t>30.3.2021</a:t>
            </a:fld>
            <a:endParaRPr lang="fi-FI"/>
          </a:p>
        </p:txBody>
      </p:sp>
      <p:sp>
        <p:nvSpPr>
          <p:cNvPr id="6" name="Footer Placeholder 5"/>
          <p:cNvSpPr>
            <a:spLocks noGrp="1"/>
          </p:cNvSpPr>
          <p:nvPr>
            <p:ph type="ftr" sz="quarter" idx="11"/>
          </p:nvPr>
        </p:nvSpPr>
        <p:spPr/>
        <p:txBody>
          <a:bodyPr/>
          <a:lstStyle/>
          <a:p>
            <a:endParaRPr lang="fi-FI"/>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51A0075F-2845-448F-ACA6-DA5A9F79C2D5}" type="slidenum">
              <a:rPr lang="fi-FI" smtClean="0"/>
              <a:t>‹#›</a:t>
            </a:fld>
            <a:endParaRPr lang="fi-FI"/>
          </a:p>
        </p:txBody>
      </p:sp>
    </p:spTree>
    <p:extLst>
      <p:ext uri="{BB962C8B-B14F-4D97-AF65-F5344CB8AC3E}">
        <p14:creationId xmlns:p14="http://schemas.microsoft.com/office/powerpoint/2010/main" val="1798007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fi-FI" smtClean="0"/>
              <a:t>Muokkaa perustyyl. napsautt.</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E5CD4FF8-E6B3-4E5F-AF32-795467845693}" type="datetimeFigureOut">
              <a:rPr lang="fi-FI" smtClean="0"/>
              <a:t>30.3.2021</a:t>
            </a:fld>
            <a:endParaRPr lang="fi-FI"/>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fi-FI"/>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51A0075F-2845-448F-ACA6-DA5A9F79C2D5}" type="slidenum">
              <a:rPr lang="fi-FI" smtClean="0"/>
              <a:t>‹#›</a:t>
            </a:fld>
            <a:endParaRPr lang="fi-FI"/>
          </a:p>
        </p:txBody>
      </p:sp>
    </p:spTree>
    <p:extLst>
      <p:ext uri="{BB962C8B-B14F-4D97-AF65-F5344CB8AC3E}">
        <p14:creationId xmlns:p14="http://schemas.microsoft.com/office/powerpoint/2010/main" val="19657763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s://www.youtube.com/results?search_query=is%C3%A4nmaan+toivot+oikeudenk%C3%A4ynti"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2" Type="http://schemas.openxmlformats.org/officeDocument/2006/relationships/hyperlink" Target="https://helda.helsinki.fi/handle/10138/190440"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areena.yle.fi/1-2477257"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thl.fi/fi/palvelut-ja-asiointi/valtion-sosiaali-ja-terveydenhuollon-erityispalvelut/rikos-ja-riita-asioiden-sovittelu/mita-sovittelu-tarkoittaa-"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thl.fi/fi/web/lastensuojelun-kasikirja/tyoprosessi/sijaishuolto/rajoitukset-sijaishuollossa/henkilonkatsastu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smtClean="0"/>
              <a:t>Rikokset</a:t>
            </a:r>
            <a:endParaRPr lang="fi-FI" dirty="0"/>
          </a:p>
        </p:txBody>
      </p:sp>
      <p:sp>
        <p:nvSpPr>
          <p:cNvPr id="3" name="Alaotsikko 2"/>
          <p:cNvSpPr>
            <a:spLocks noGrp="1"/>
          </p:cNvSpPr>
          <p:nvPr>
            <p:ph type="subTitle" idx="1"/>
          </p:nvPr>
        </p:nvSpPr>
        <p:spPr/>
        <p:txBody>
          <a:bodyPr/>
          <a:lstStyle/>
          <a:p>
            <a:endParaRPr lang="fi-FI" dirty="0"/>
          </a:p>
        </p:txBody>
      </p:sp>
      <p:pic>
        <p:nvPicPr>
          <p:cNvPr id="1026" name="Picture 2" descr="http://images.wikia.com/disney/images/6/65/599289-beagle_large.jpg"/>
          <p:cNvPicPr>
            <a:picLocks noChangeAspect="1" noChangeArrowheads="1"/>
          </p:cNvPicPr>
          <p:nvPr/>
        </p:nvPicPr>
        <p:blipFill>
          <a:blip r:embed="rId2" cstate="print"/>
          <a:srcRect/>
          <a:stretch>
            <a:fillRect/>
          </a:stretch>
        </p:blipFill>
        <p:spPr bwMode="auto">
          <a:xfrm>
            <a:off x="4067944" y="908720"/>
            <a:ext cx="2857500" cy="338137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S.246 t.2</a:t>
            </a:r>
            <a:endParaRPr lang="fi-FI" dirty="0"/>
          </a:p>
        </p:txBody>
      </p:sp>
      <p:sp>
        <p:nvSpPr>
          <p:cNvPr id="3" name="Sisällön paikkamerkki 2"/>
          <p:cNvSpPr>
            <a:spLocks noGrp="1"/>
          </p:cNvSpPr>
          <p:nvPr>
            <p:ph idx="1"/>
          </p:nvPr>
        </p:nvSpPr>
        <p:spPr/>
        <p:txBody>
          <a:bodyPr>
            <a:normAutofit fontScale="92500" lnSpcReduction="10000"/>
          </a:bodyPr>
          <a:lstStyle/>
          <a:p>
            <a:pPr marL="0" indent="0">
              <a:buNone/>
            </a:pPr>
            <a:r>
              <a:rPr lang="fi-FI" dirty="0" smtClean="0"/>
              <a:t>2. a) Mahdollisesti </a:t>
            </a:r>
            <a:r>
              <a:rPr lang="fi-FI" b="1" u="sng" dirty="0" smtClean="0"/>
              <a:t>petos, </a:t>
            </a:r>
            <a:r>
              <a:rPr lang="fi-FI" dirty="0" smtClean="0"/>
              <a:t>saadakseen oikeudetonta etua, mies saa luoton, joka aiheuttaa pankille taloudellista vahinkoa -&gt; tämä kuitenkin edellyttää, että maksukyky on tarkastettu perusteellisesti ja velkavastuita on jäänyt konkursseista, eikä liikemies kykene maksamaan uutta luottoa</a:t>
            </a:r>
          </a:p>
          <a:p>
            <a:pPr marL="0" indent="0">
              <a:buNone/>
            </a:pPr>
            <a:r>
              <a:rPr lang="fi-FI" dirty="0" smtClean="0"/>
              <a:t>b)</a:t>
            </a:r>
            <a:r>
              <a:rPr lang="fi-FI" b="1" u="sng" dirty="0" smtClean="0"/>
              <a:t>Maksuvälinepetos</a:t>
            </a:r>
            <a:r>
              <a:rPr lang="fi-FI" dirty="0" smtClean="0"/>
              <a:t>, mutta alaikäisinä syyntakeettomia</a:t>
            </a:r>
          </a:p>
          <a:p>
            <a:pPr marL="0" indent="0">
              <a:buNone/>
            </a:pPr>
            <a:r>
              <a:rPr lang="fi-FI" dirty="0" smtClean="0"/>
              <a:t>c) Tyypillinen </a:t>
            </a:r>
            <a:r>
              <a:rPr lang="fi-FI" b="1" u="sng" dirty="0" smtClean="0"/>
              <a:t>hotellipetos</a:t>
            </a:r>
            <a:r>
              <a:rPr lang="fi-FI" dirty="0" smtClean="0"/>
              <a:t>, haettu oikeudetonta etua, nuorina rikoksentekijöinä lievennetty rangaistus </a:t>
            </a:r>
          </a:p>
          <a:p>
            <a:pPr marL="0" indent="0">
              <a:buNone/>
            </a:pPr>
            <a:r>
              <a:rPr lang="fi-FI" dirty="0" smtClean="0"/>
              <a:t>d) Kyseessä </a:t>
            </a:r>
            <a:r>
              <a:rPr lang="fi-FI" b="1" u="sng" dirty="0" smtClean="0"/>
              <a:t>väärennös tai lievä väärennös</a:t>
            </a:r>
            <a:r>
              <a:rPr lang="fi-FI" dirty="0" smtClean="0"/>
              <a:t>, nuori rikoksentekijä</a:t>
            </a:r>
          </a:p>
          <a:p>
            <a:pPr marL="0" indent="0">
              <a:buNone/>
            </a:pPr>
            <a:r>
              <a:rPr lang="fi-FI" dirty="0" smtClean="0"/>
              <a:t>e) </a:t>
            </a:r>
            <a:r>
              <a:rPr lang="fi-FI" b="1" u="sng" dirty="0" smtClean="0"/>
              <a:t>Veropetos</a:t>
            </a:r>
          </a:p>
        </p:txBody>
      </p:sp>
    </p:spTree>
    <p:extLst>
      <p:ext uri="{BB962C8B-B14F-4D97-AF65-F5344CB8AC3E}">
        <p14:creationId xmlns:p14="http://schemas.microsoft.com/office/powerpoint/2010/main" val="1478134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s.246 t.5</a:t>
            </a:r>
            <a:endParaRPr lang="fi-FI" dirty="0"/>
          </a:p>
        </p:txBody>
      </p:sp>
      <p:sp>
        <p:nvSpPr>
          <p:cNvPr id="3" name="Sisällön paikkamerkki 2"/>
          <p:cNvSpPr>
            <a:spLocks noGrp="1"/>
          </p:cNvSpPr>
          <p:nvPr>
            <p:ph idx="1"/>
          </p:nvPr>
        </p:nvSpPr>
        <p:spPr/>
        <p:txBody>
          <a:bodyPr>
            <a:normAutofit lnSpcReduction="10000"/>
          </a:bodyPr>
          <a:lstStyle/>
          <a:p>
            <a:r>
              <a:rPr lang="fi-FI" dirty="0" smtClean="0"/>
              <a:t>Pasi (14v.) Varkaus, mutta alle 15-vuotiaana ei voida tuomita rikoksesta- vahingonkorvausmahdollisuus, usein sovittelua sen suhteen</a:t>
            </a:r>
          </a:p>
          <a:p>
            <a:r>
              <a:rPr lang="fi-FI" dirty="0" smtClean="0"/>
              <a:t>Jarkko (16v.)Yllytys (pakottaminen jopa) rikokseen ja itse mukana varkaudessa, nuori rikoksentekijä, pienempi rangaistus, todennäköisesti sakkoja ja vahingonkorvausvelvollisuus</a:t>
            </a:r>
          </a:p>
          <a:p>
            <a:r>
              <a:rPr lang="fi-FI" dirty="0" smtClean="0"/>
              <a:t>Tuomas (18v.) Varkaus ja yllytys kuten Jarkollakin, täysi-ikäinen, silti nuori hänkin, joten häneenkin todennäköisesti sovelletaan hieman lievempää rangaistusta, oletettavasti sakkoa tästäkin + vahingot</a:t>
            </a:r>
            <a:endParaRPr lang="fi-FI" dirty="0"/>
          </a:p>
        </p:txBody>
      </p:sp>
    </p:spTree>
    <p:extLst>
      <p:ext uri="{BB962C8B-B14F-4D97-AF65-F5344CB8AC3E}">
        <p14:creationId xmlns:p14="http://schemas.microsoft.com/office/powerpoint/2010/main" val="261940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S.248 t.12</a:t>
            </a:r>
            <a:endParaRPr lang="fi-FI" dirty="0"/>
          </a:p>
        </p:txBody>
      </p:sp>
      <p:sp>
        <p:nvSpPr>
          <p:cNvPr id="3" name="Sisällön paikkamerkki 2"/>
          <p:cNvSpPr>
            <a:spLocks noGrp="1"/>
          </p:cNvSpPr>
          <p:nvPr>
            <p:ph idx="1"/>
          </p:nvPr>
        </p:nvSpPr>
        <p:spPr/>
        <p:txBody>
          <a:bodyPr/>
          <a:lstStyle/>
          <a:p>
            <a:r>
              <a:rPr lang="fi-FI" dirty="0" smtClean="0"/>
              <a:t>A) Alle 15-vuotiaiden rikosten tekotavat, korkeat rikosluvut ja muiden </a:t>
            </a:r>
            <a:r>
              <a:rPr lang="fi-FI" dirty="0" err="1" smtClean="0"/>
              <a:t>eu</a:t>
            </a:r>
            <a:r>
              <a:rPr lang="fi-FI" dirty="0" smtClean="0"/>
              <a:t>-maiden lainsäädäntö</a:t>
            </a:r>
          </a:p>
          <a:p>
            <a:r>
              <a:rPr lang="fi-FI" dirty="0" smtClean="0"/>
              <a:t>B)Kotien vastuu ja puutteellinen myönteinen kasvatusilmapiiri (välinpitämättömyys), valtion rooli kasvattajana </a:t>
            </a:r>
            <a:r>
              <a:rPr lang="fi-FI" dirty="0" err="1" smtClean="0"/>
              <a:t>vs</a:t>
            </a:r>
            <a:r>
              <a:rPr lang="fi-FI" dirty="0" smtClean="0"/>
              <a:t> vanhempien rooli. Kuka rankaisee ja missä lapsen paras olla?? Rangaistuslajien luonti alle 15-vuotiaille vaikeaa</a:t>
            </a:r>
          </a:p>
          <a:p>
            <a:r>
              <a:rPr lang="fi-FI" dirty="0" smtClean="0"/>
              <a:t>C-ja d-kohdat omat vastaukset.</a:t>
            </a:r>
            <a:endParaRPr lang="fi-FI" dirty="0"/>
          </a:p>
        </p:txBody>
      </p:sp>
    </p:spTree>
    <p:extLst>
      <p:ext uri="{BB962C8B-B14F-4D97-AF65-F5344CB8AC3E}">
        <p14:creationId xmlns:p14="http://schemas.microsoft.com/office/powerpoint/2010/main" val="3761504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s.250 t.20</a:t>
            </a:r>
            <a:endParaRPr lang="fi-FI" dirty="0"/>
          </a:p>
        </p:txBody>
      </p:sp>
      <p:sp>
        <p:nvSpPr>
          <p:cNvPr id="3" name="Sisällön paikkamerkki 2"/>
          <p:cNvSpPr>
            <a:spLocks noGrp="1"/>
          </p:cNvSpPr>
          <p:nvPr>
            <p:ph idx="1"/>
          </p:nvPr>
        </p:nvSpPr>
        <p:spPr/>
        <p:txBody>
          <a:bodyPr>
            <a:normAutofit fontScale="92500" lnSpcReduction="10000"/>
          </a:bodyPr>
          <a:lstStyle/>
          <a:p>
            <a:r>
              <a:rPr lang="fi-FI" dirty="0" smtClean="0"/>
              <a:t>Abortista päättää Jenna, ja alle 17-vuotiaana Jennan pyynnöstä voidaan keskeyttää, Nikolla mahdollisuus tulla kuulluksi</a:t>
            </a:r>
          </a:p>
          <a:p>
            <a:r>
              <a:rPr lang="fi-FI" dirty="0" smtClean="0"/>
              <a:t>Syyllistyykö Niko pakotukseen/yllytykseen vaatiessaan aborttia (tuskin ainakaan pakotuksesta on kyse)</a:t>
            </a:r>
          </a:p>
          <a:p>
            <a:r>
              <a:rPr lang="fi-FI" dirty="0" smtClean="0"/>
              <a:t>Seksuaalisesta hyväksikäytöstä tuskin on kyse, vaikka </a:t>
            </a:r>
            <a:r>
              <a:rPr lang="fi-FI" dirty="0"/>
              <a:t>J</a:t>
            </a:r>
            <a:r>
              <a:rPr lang="fi-FI" dirty="0" smtClean="0"/>
              <a:t>enna alle 16v. Nuoret hyvin lähellä toisiaan iältään, joten henkisessä kehityksessä ei juuri ole eroa. </a:t>
            </a:r>
          </a:p>
          <a:p>
            <a:r>
              <a:rPr lang="fi-FI" dirty="0" smtClean="0"/>
              <a:t>Huoraksi syyttely voisi olla kunnianloukkausta – mahdollisesti sakkoa</a:t>
            </a:r>
          </a:p>
          <a:p>
            <a:r>
              <a:rPr lang="fi-FI" dirty="0" smtClean="0"/>
              <a:t>Isyyden selvitys isyyslain mukaan (kirjassa aiemmin perheasioiden yhteydessä)</a:t>
            </a:r>
            <a:endParaRPr lang="fi-FI" dirty="0"/>
          </a:p>
        </p:txBody>
      </p:sp>
    </p:spTree>
    <p:extLst>
      <p:ext uri="{BB962C8B-B14F-4D97-AF65-F5344CB8AC3E}">
        <p14:creationId xmlns:p14="http://schemas.microsoft.com/office/powerpoint/2010/main" val="125034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Tehtäviä</a:t>
            </a:r>
            <a:endParaRPr lang="fi-FI" dirty="0"/>
          </a:p>
        </p:txBody>
      </p:sp>
      <p:sp>
        <p:nvSpPr>
          <p:cNvPr id="3" name="Sisällön paikkamerkki 2"/>
          <p:cNvSpPr>
            <a:spLocks noGrp="1"/>
          </p:cNvSpPr>
          <p:nvPr>
            <p:ph idx="1"/>
          </p:nvPr>
        </p:nvSpPr>
        <p:spPr/>
        <p:txBody>
          <a:bodyPr/>
          <a:lstStyle/>
          <a:p>
            <a:r>
              <a:rPr lang="fi-FI" dirty="0" smtClean="0"/>
              <a:t>S.150-151 Tehtävät 3,4 ja 6</a:t>
            </a:r>
          </a:p>
          <a:p>
            <a:r>
              <a:rPr lang="fi-FI" dirty="0" smtClean="0"/>
              <a:t>S. 159 Tehtävät 1, 3 ja 4.</a:t>
            </a:r>
          </a:p>
          <a:p>
            <a:endParaRPr lang="fi-FI" dirty="0"/>
          </a:p>
        </p:txBody>
      </p:sp>
    </p:spTree>
    <p:extLst>
      <p:ext uri="{BB962C8B-B14F-4D97-AF65-F5344CB8AC3E}">
        <p14:creationId xmlns:p14="http://schemas.microsoft.com/office/powerpoint/2010/main" val="18133569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s.150 t.4</a:t>
            </a:r>
            <a:endParaRPr lang="fi-FI" dirty="0"/>
          </a:p>
        </p:txBody>
      </p:sp>
      <p:sp>
        <p:nvSpPr>
          <p:cNvPr id="3" name="Sisällön paikkamerkki 2"/>
          <p:cNvSpPr>
            <a:spLocks noGrp="1"/>
          </p:cNvSpPr>
          <p:nvPr>
            <p:ph idx="1"/>
          </p:nvPr>
        </p:nvSpPr>
        <p:spPr/>
        <p:txBody>
          <a:bodyPr/>
          <a:lstStyle/>
          <a:p>
            <a:r>
              <a:rPr lang="fi-FI" dirty="0" err="1" smtClean="0"/>
              <a:t>Kaaleppi</a:t>
            </a:r>
            <a:r>
              <a:rPr lang="fi-FI" dirty="0" smtClean="0"/>
              <a:t>: Rikokseen yllytys, rikoskumppanuus vahingonteossa, pahoinpitely/törkeä pahoinpitely</a:t>
            </a:r>
          </a:p>
          <a:p>
            <a:r>
              <a:rPr lang="fi-FI" dirty="0" smtClean="0"/>
              <a:t>Kalle: Vahingonteko, varkaus, nuori rikoksentekijä</a:t>
            </a:r>
          </a:p>
          <a:p>
            <a:r>
              <a:rPr lang="fi-FI" dirty="0" smtClean="0"/>
              <a:t>Nestori: Vahingonteko ja varkaus, ei rikosoikeudellista vastuuta (korvausvastuu)</a:t>
            </a:r>
            <a:endParaRPr lang="fi-FI" dirty="0"/>
          </a:p>
        </p:txBody>
      </p:sp>
    </p:spTree>
    <p:extLst>
      <p:ext uri="{BB962C8B-B14F-4D97-AF65-F5344CB8AC3E}">
        <p14:creationId xmlns:p14="http://schemas.microsoft.com/office/powerpoint/2010/main" val="1213617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s.151 t.6</a:t>
            </a:r>
            <a:endParaRPr lang="fi-FI" dirty="0"/>
          </a:p>
        </p:txBody>
      </p:sp>
      <p:sp>
        <p:nvSpPr>
          <p:cNvPr id="3" name="Sisällön paikkamerkki 2"/>
          <p:cNvSpPr>
            <a:spLocks noGrp="1"/>
          </p:cNvSpPr>
          <p:nvPr>
            <p:ph idx="1"/>
          </p:nvPr>
        </p:nvSpPr>
        <p:spPr/>
        <p:txBody>
          <a:bodyPr/>
          <a:lstStyle/>
          <a:p>
            <a:r>
              <a:rPr lang="fi-FI" dirty="0" smtClean="0"/>
              <a:t>Tuomio taposta tai murhasta</a:t>
            </a:r>
          </a:p>
          <a:p>
            <a:r>
              <a:rPr lang="fi-FI" dirty="0" smtClean="0"/>
              <a:t>Eivät ole rikoskumppaneita</a:t>
            </a:r>
          </a:p>
          <a:p>
            <a:pPr marL="0" indent="0">
              <a:buNone/>
            </a:pPr>
            <a:endParaRPr lang="fi-FI" dirty="0" smtClean="0"/>
          </a:p>
          <a:p>
            <a:r>
              <a:rPr lang="fi-FI" dirty="0" smtClean="0"/>
              <a:t>Voidaan käsitellä myös vahingon näkökulmasta: ilman toisen antamaa myrkkyä vain pahoinpitely, kuolema tahaton, mutta kumpikin tuli aiheuttaneeksi sen</a:t>
            </a:r>
          </a:p>
          <a:p>
            <a:r>
              <a:rPr lang="fi-FI" dirty="0" smtClean="0"/>
              <a:t>Pohdintaa tapon ja murhan erosta, tässä rikosnimikkeenä ehkä kuolemantuottamus</a:t>
            </a:r>
            <a:endParaRPr lang="fi-FI" dirty="0"/>
          </a:p>
        </p:txBody>
      </p:sp>
    </p:spTree>
    <p:extLst>
      <p:ext uri="{BB962C8B-B14F-4D97-AF65-F5344CB8AC3E}">
        <p14:creationId xmlns:p14="http://schemas.microsoft.com/office/powerpoint/2010/main" val="3528735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s.150 t3.</a:t>
            </a:r>
            <a:endParaRPr lang="fi-FI" dirty="0"/>
          </a:p>
        </p:txBody>
      </p:sp>
      <p:sp>
        <p:nvSpPr>
          <p:cNvPr id="3" name="Sisällön paikkamerkki 2"/>
          <p:cNvSpPr>
            <a:spLocks noGrp="1"/>
          </p:cNvSpPr>
          <p:nvPr>
            <p:ph idx="1"/>
          </p:nvPr>
        </p:nvSpPr>
        <p:spPr/>
        <p:txBody>
          <a:bodyPr/>
          <a:lstStyle/>
          <a:p>
            <a:r>
              <a:rPr lang="fi-FI" dirty="0" smtClean="0"/>
              <a:t>A) Alhaisempi rangaistus, mahdollisesti ei rangaista, jos vapaaehtoisesti luopunut toteutuksesta</a:t>
            </a:r>
          </a:p>
          <a:p>
            <a:r>
              <a:rPr lang="fi-FI" dirty="0" smtClean="0"/>
              <a:t>B) Alhaisempi rangaistus</a:t>
            </a:r>
          </a:p>
          <a:p>
            <a:r>
              <a:rPr lang="fi-FI" dirty="0" smtClean="0"/>
              <a:t>C) Sama rangaistus kuin rikoksentekijällä</a:t>
            </a:r>
          </a:p>
          <a:p>
            <a:r>
              <a:rPr lang="fi-FI" dirty="0" smtClean="0"/>
              <a:t>D) Rangaistus kumppaneilla sama</a:t>
            </a:r>
          </a:p>
          <a:p>
            <a:r>
              <a:rPr lang="fi-FI" dirty="0" smtClean="0"/>
              <a:t>E) Ei rangaista, jos vain välttämättömiä keinoja käytetty – liiallisesta voimankäytöstä voidaan rangaista</a:t>
            </a:r>
            <a:endParaRPr lang="fi-FI" dirty="0"/>
          </a:p>
        </p:txBody>
      </p:sp>
    </p:spTree>
    <p:extLst>
      <p:ext uri="{BB962C8B-B14F-4D97-AF65-F5344CB8AC3E}">
        <p14:creationId xmlns:p14="http://schemas.microsoft.com/office/powerpoint/2010/main" val="335189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s.159 t.1</a:t>
            </a:r>
            <a:endParaRPr lang="fi-FI" dirty="0"/>
          </a:p>
        </p:txBody>
      </p:sp>
      <p:sp>
        <p:nvSpPr>
          <p:cNvPr id="3" name="Sisällön paikkamerkki 2"/>
          <p:cNvSpPr>
            <a:spLocks noGrp="1"/>
          </p:cNvSpPr>
          <p:nvPr>
            <p:ph idx="1"/>
          </p:nvPr>
        </p:nvSpPr>
        <p:spPr/>
        <p:txBody>
          <a:bodyPr/>
          <a:lstStyle/>
          <a:p>
            <a:r>
              <a:rPr lang="fi-FI" dirty="0" smtClean="0"/>
              <a:t>A) Väärin, poliisi aloittaa esitutkinnan</a:t>
            </a:r>
          </a:p>
          <a:p>
            <a:r>
              <a:rPr lang="fi-FI" dirty="0" smtClean="0"/>
              <a:t>B) Oikein. Puolueettomuus tärkeää ja tällöin lähtökohtana on epäillyn pitäminen syyttömän</a:t>
            </a:r>
          </a:p>
          <a:p>
            <a:r>
              <a:rPr lang="fi-FI" dirty="0" smtClean="0"/>
              <a:t>C) Oikein. Viimeistään neljäntenä päivänä kiinniotosta käräjäoikeus päättä vangitsemisesta. Rikoksen tutkinnan kannalta tärkeää.</a:t>
            </a:r>
          </a:p>
          <a:p>
            <a:r>
              <a:rPr lang="fi-FI" dirty="0" smtClean="0"/>
              <a:t>D) Väärin, aloitteen voi tehdä, epäilty, uhri, poliisi tai syyttäjä</a:t>
            </a:r>
          </a:p>
          <a:p>
            <a:r>
              <a:rPr lang="fi-FI" dirty="0" smtClean="0"/>
              <a:t>E) Väärin, syyttäjällä harkintavalta</a:t>
            </a:r>
            <a:endParaRPr lang="fi-FI" dirty="0"/>
          </a:p>
        </p:txBody>
      </p:sp>
    </p:spTree>
    <p:extLst>
      <p:ext uri="{BB962C8B-B14F-4D97-AF65-F5344CB8AC3E}">
        <p14:creationId xmlns:p14="http://schemas.microsoft.com/office/powerpoint/2010/main" val="3158702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s.159 t.3 ja 4</a:t>
            </a:r>
            <a:endParaRPr lang="fi-FI" dirty="0"/>
          </a:p>
        </p:txBody>
      </p:sp>
      <p:sp>
        <p:nvSpPr>
          <p:cNvPr id="3" name="Sisällön paikkamerkki 2"/>
          <p:cNvSpPr>
            <a:spLocks noGrp="1"/>
          </p:cNvSpPr>
          <p:nvPr>
            <p:ph idx="1"/>
          </p:nvPr>
        </p:nvSpPr>
        <p:spPr/>
        <p:txBody>
          <a:bodyPr>
            <a:normAutofit fontScale="92500"/>
          </a:bodyPr>
          <a:lstStyle/>
          <a:p>
            <a:r>
              <a:rPr lang="fi-FI" b="1" dirty="0"/>
              <a:t>3a) Minkälaisia pakkokeinoja poliisi voi käyttää esitutkinnassa?</a:t>
            </a:r>
          </a:p>
          <a:p>
            <a:r>
              <a:rPr lang="fi-FI" dirty="0"/>
              <a:t>tutkimuspaikan eristäminen, kotietsintä, televalvonta, epäillyn kiinniotto, epäillyn pidättäminen, epäillyn vangitseminen, epäillyn </a:t>
            </a:r>
            <a:r>
              <a:rPr lang="fi-FI" dirty="0" smtClean="0"/>
              <a:t>matkustuskielto</a:t>
            </a:r>
          </a:p>
          <a:p>
            <a:r>
              <a:rPr lang="fi-FI" dirty="0" smtClean="0"/>
              <a:t>4a) Tekijä ja uhri tapaavat, tavoitteena sopu, koulutettu sovittelija etsii ratkaisua, joka tyydyttää molempia osapuolia -&gt; kirjallinen sopimus</a:t>
            </a:r>
          </a:p>
          <a:p>
            <a:r>
              <a:rPr lang="fi-FI" dirty="0" smtClean="0"/>
              <a:t>4b) Tavoitteena, että tekijä ymmärtää tekonsa seuraukset, oikeudenkäynnin välttäminen tuo säästöjä valtiolle ja vähentää juttujen ruuhkautumisilta</a:t>
            </a:r>
            <a:endParaRPr lang="fi-FI" dirty="0"/>
          </a:p>
          <a:p>
            <a:endParaRPr lang="fi-FI" dirty="0"/>
          </a:p>
        </p:txBody>
      </p:sp>
    </p:spTree>
    <p:extLst>
      <p:ext uri="{BB962C8B-B14F-4D97-AF65-F5344CB8AC3E}">
        <p14:creationId xmlns:p14="http://schemas.microsoft.com/office/powerpoint/2010/main" val="1496402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p:cNvPicPr>
            <a:picLocks noChangeAspect="1"/>
          </p:cNvPicPr>
          <p:nvPr/>
        </p:nvPicPr>
        <p:blipFill>
          <a:blip r:embed="rId2"/>
          <a:stretch>
            <a:fillRect/>
          </a:stretch>
        </p:blipFill>
        <p:spPr>
          <a:xfrm>
            <a:off x="-24607" y="0"/>
            <a:ext cx="9765588" cy="6048000"/>
          </a:xfrm>
          <a:prstGeom prst="rect">
            <a:avLst/>
          </a:prstGeom>
        </p:spPr>
      </p:pic>
    </p:spTree>
    <p:extLst>
      <p:ext uri="{BB962C8B-B14F-4D97-AF65-F5344CB8AC3E}">
        <p14:creationId xmlns:p14="http://schemas.microsoft.com/office/powerpoint/2010/main" val="9341172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p:cNvPicPr>
            <a:picLocks noChangeAspect="1"/>
          </p:cNvPicPr>
          <p:nvPr/>
        </p:nvPicPr>
        <p:blipFill>
          <a:blip r:embed="rId2"/>
          <a:stretch>
            <a:fillRect/>
          </a:stretch>
        </p:blipFill>
        <p:spPr>
          <a:xfrm>
            <a:off x="-1069" y="0"/>
            <a:ext cx="9094738" cy="8100000"/>
          </a:xfrm>
          <a:prstGeom prst="rect">
            <a:avLst/>
          </a:prstGeom>
        </p:spPr>
      </p:pic>
    </p:spTree>
    <p:extLst>
      <p:ext uri="{BB962C8B-B14F-4D97-AF65-F5344CB8AC3E}">
        <p14:creationId xmlns:p14="http://schemas.microsoft.com/office/powerpoint/2010/main" val="39298093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static.iltalehti.fi/uutiset/juttuikotkakarajat18MP_uu.jpg"/>
          <p:cNvPicPr>
            <a:picLocks noChangeAspect="1" noChangeArrowheads="1"/>
          </p:cNvPicPr>
          <p:nvPr/>
        </p:nvPicPr>
        <p:blipFill>
          <a:blip r:embed="rId2" cstate="print"/>
          <a:srcRect/>
          <a:stretch>
            <a:fillRect/>
          </a:stretch>
        </p:blipFill>
        <p:spPr bwMode="auto">
          <a:xfrm>
            <a:off x="1691680" y="1484784"/>
            <a:ext cx="5715000" cy="3533775"/>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Oikeudenkäynti</a:t>
            </a:r>
            <a:endParaRPr lang="fi-FI" dirty="0"/>
          </a:p>
        </p:txBody>
      </p:sp>
      <p:sp>
        <p:nvSpPr>
          <p:cNvPr id="3" name="Sisällön paikkamerkki 2"/>
          <p:cNvSpPr>
            <a:spLocks noGrp="1"/>
          </p:cNvSpPr>
          <p:nvPr>
            <p:ph idx="1"/>
          </p:nvPr>
        </p:nvSpPr>
        <p:spPr/>
        <p:txBody>
          <a:bodyPr/>
          <a:lstStyle/>
          <a:p>
            <a:r>
              <a:rPr lang="fi-FI" dirty="0" smtClean="0"/>
              <a:t>Isänmaan toivot:</a:t>
            </a:r>
          </a:p>
          <a:p>
            <a:r>
              <a:rPr lang="fi-FI" dirty="0">
                <a:hlinkClick r:id="rId2"/>
              </a:rPr>
              <a:t>https://</a:t>
            </a:r>
            <a:r>
              <a:rPr lang="fi-FI" dirty="0" smtClean="0">
                <a:hlinkClick r:id="rId2"/>
              </a:rPr>
              <a:t>www.youtube.com/results?search_query=is%C3%A4nmaan+toivot+oikeudenk%C3%A4ynti</a:t>
            </a:r>
            <a:r>
              <a:rPr lang="fi-FI" dirty="0" smtClean="0"/>
              <a:t> </a:t>
            </a:r>
          </a:p>
          <a:p>
            <a:endParaRPr lang="fi-FI" dirty="0"/>
          </a:p>
        </p:txBody>
      </p:sp>
    </p:spTree>
    <p:extLst>
      <p:ext uri="{BB962C8B-B14F-4D97-AF65-F5344CB8AC3E}">
        <p14:creationId xmlns:p14="http://schemas.microsoft.com/office/powerpoint/2010/main" val="159401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Tuomioistuimet</a:t>
            </a:r>
            <a:endParaRPr lang="fi-FI" dirty="0"/>
          </a:p>
        </p:txBody>
      </p:sp>
      <p:graphicFrame>
        <p:nvGraphicFramePr>
          <p:cNvPr id="6" name="Sisällön paikkamerkki 5"/>
          <p:cNvGraphicFramePr>
            <a:graphicFrameLocks noGrp="1"/>
          </p:cNvGraphicFramePr>
          <p:nvPr>
            <p:ph idx="1"/>
            <p:extLst>
              <p:ext uri="{D42A27DB-BD31-4B8C-83A1-F6EECF244321}">
                <p14:modId xmlns:p14="http://schemas.microsoft.com/office/powerpoint/2010/main" val="3786398717"/>
              </p:ext>
            </p:extLst>
          </p:nvPr>
        </p:nvGraphicFramePr>
        <p:xfrm>
          <a:off x="863600" y="2489200"/>
          <a:ext cx="6346825" cy="353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465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Tuomioistuimet II</a:t>
            </a:r>
            <a:endParaRPr lang="fi-FI" dirty="0"/>
          </a:p>
        </p:txBody>
      </p:sp>
      <p:graphicFrame>
        <p:nvGraphicFramePr>
          <p:cNvPr id="6" name="Sisällön paikkamerkki 5"/>
          <p:cNvGraphicFramePr>
            <a:graphicFrameLocks noGrp="1"/>
          </p:cNvGraphicFramePr>
          <p:nvPr>
            <p:ph idx="1"/>
            <p:extLst>
              <p:ext uri="{D42A27DB-BD31-4B8C-83A1-F6EECF244321}">
                <p14:modId xmlns:p14="http://schemas.microsoft.com/office/powerpoint/2010/main" val="3031223490"/>
              </p:ext>
            </p:extLst>
          </p:nvPr>
        </p:nvGraphicFramePr>
        <p:xfrm>
          <a:off x="863600" y="2489200"/>
          <a:ext cx="6346825" cy="353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23291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Käräjäoikeus</a:t>
            </a:r>
            <a:endParaRPr lang="fi-FI" dirty="0"/>
          </a:p>
        </p:txBody>
      </p:sp>
      <p:sp>
        <p:nvSpPr>
          <p:cNvPr id="3" name="Sisällön paikkamerkki 2"/>
          <p:cNvSpPr>
            <a:spLocks noGrp="1"/>
          </p:cNvSpPr>
          <p:nvPr>
            <p:ph idx="1"/>
          </p:nvPr>
        </p:nvSpPr>
        <p:spPr/>
        <p:txBody>
          <a:bodyPr/>
          <a:lstStyle/>
          <a:p>
            <a:r>
              <a:rPr lang="fi-FI" dirty="0" smtClean="0"/>
              <a:t>Suurin osa hakemusasioita, esim. avioerot, kuolinpesä hakee pesänjakajaa, lasten huolto ja tapaamisoikeusasiat</a:t>
            </a:r>
          </a:p>
          <a:p>
            <a:r>
              <a:rPr lang="fi-FI" dirty="0" smtClean="0"/>
              <a:t>Varsinaisessa oikeudenkäynnissä rikos- ja riita-asiat</a:t>
            </a:r>
          </a:p>
          <a:p>
            <a:r>
              <a:rPr lang="fi-FI" dirty="0" smtClean="0"/>
              <a:t>Lievät rikosasiat ja riita-asiat pyritän sovittelemaan puolueettoman, koulutetun sovittelijan kanssa </a:t>
            </a:r>
          </a:p>
          <a:p>
            <a:r>
              <a:rPr lang="fi-FI" dirty="0" smtClean="0"/>
              <a:t>Käräjäoikeuden päätöksistä </a:t>
            </a:r>
          </a:p>
          <a:p>
            <a:r>
              <a:rPr lang="fi-FI" dirty="0">
                <a:hlinkClick r:id="rId2"/>
              </a:rPr>
              <a:t>https://</a:t>
            </a:r>
            <a:r>
              <a:rPr lang="fi-FI" dirty="0" smtClean="0">
                <a:hlinkClick r:id="rId2"/>
              </a:rPr>
              <a:t>helda.helsinki.fi/handle/10138/190440</a:t>
            </a:r>
            <a:r>
              <a:rPr lang="fi-FI" dirty="0" smtClean="0"/>
              <a:t> </a:t>
            </a:r>
          </a:p>
          <a:p>
            <a:pPr marL="0" indent="0">
              <a:buNone/>
            </a:pPr>
            <a:endParaRPr lang="fi-FI" dirty="0"/>
          </a:p>
        </p:txBody>
      </p:sp>
    </p:spTree>
    <p:extLst>
      <p:ext uri="{BB962C8B-B14F-4D97-AF65-F5344CB8AC3E}">
        <p14:creationId xmlns:p14="http://schemas.microsoft.com/office/powerpoint/2010/main" val="1528036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Oikeudenkäynnin jälkeen</a:t>
            </a:r>
            <a:endParaRPr lang="fi-FI" dirty="0"/>
          </a:p>
        </p:txBody>
      </p:sp>
      <p:sp>
        <p:nvSpPr>
          <p:cNvPr id="3" name="Sisällön paikkamerkki 2"/>
          <p:cNvSpPr>
            <a:spLocks noGrp="1"/>
          </p:cNvSpPr>
          <p:nvPr>
            <p:ph idx="1"/>
          </p:nvPr>
        </p:nvSpPr>
        <p:spPr/>
        <p:txBody>
          <a:bodyPr/>
          <a:lstStyle/>
          <a:p>
            <a:r>
              <a:rPr lang="fi-FI" dirty="0" smtClean="0"/>
              <a:t>Päätöksestä voi valittaa</a:t>
            </a:r>
          </a:p>
          <a:p>
            <a:r>
              <a:rPr lang="fi-FI" dirty="0" smtClean="0"/>
              <a:t>Yleensä hävinnyt vastaa kustannuksista</a:t>
            </a:r>
          </a:p>
          <a:p>
            <a:r>
              <a:rPr lang="fi-FI" dirty="0" smtClean="0"/>
              <a:t>Vähävaraisilla on myös mahdollisuus oikeusapuun→ itse oikeudenkäyntiin tai muihin oikeusasioihin</a:t>
            </a:r>
          </a:p>
          <a:p>
            <a:r>
              <a:rPr lang="fi-FI" dirty="0" smtClean="0"/>
              <a:t>Oikeusapua haetaan oikeusaputoimistosta</a:t>
            </a:r>
          </a:p>
          <a:p>
            <a:r>
              <a:rPr lang="fi-FI" dirty="0">
                <a:hlinkClick r:id="rId2"/>
              </a:rPr>
              <a:t>https://</a:t>
            </a:r>
            <a:r>
              <a:rPr lang="fi-FI" dirty="0" smtClean="0">
                <a:hlinkClick r:id="rId2"/>
              </a:rPr>
              <a:t>areena.yle.fi/1-2477257</a:t>
            </a:r>
            <a:r>
              <a:rPr lang="fi-FI" dirty="0" smtClean="0"/>
              <a:t> </a:t>
            </a:r>
            <a:endParaRPr lang="fi-FI" dirty="0"/>
          </a:p>
        </p:txBody>
      </p:sp>
    </p:spTree>
    <p:extLst>
      <p:ext uri="{BB962C8B-B14F-4D97-AF65-F5344CB8AC3E}">
        <p14:creationId xmlns:p14="http://schemas.microsoft.com/office/powerpoint/2010/main" val="2635560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Riita-asiat</a:t>
            </a:r>
            <a:endParaRPr lang="fi-FI" dirty="0"/>
          </a:p>
        </p:txBody>
      </p:sp>
      <p:sp>
        <p:nvSpPr>
          <p:cNvPr id="3" name="Sisällön paikkamerkki 2"/>
          <p:cNvSpPr>
            <a:spLocks noGrp="1"/>
          </p:cNvSpPr>
          <p:nvPr>
            <p:ph idx="1"/>
          </p:nvPr>
        </p:nvSpPr>
        <p:spPr/>
        <p:txBody>
          <a:bodyPr/>
          <a:lstStyle/>
          <a:p>
            <a:r>
              <a:rPr lang="fi-FI" sz="2000" dirty="0" smtClean="0"/>
              <a:t>Erimielisyyksiä (kantaja – vastaaja) </a:t>
            </a:r>
          </a:p>
          <a:p>
            <a:r>
              <a:rPr lang="fi-FI" sz="2000" dirty="0" smtClean="0"/>
              <a:t>Haastehakemus käräjäoikeuteen – tehtävä huolella </a:t>
            </a:r>
            <a:r>
              <a:rPr lang="fi-FI" sz="2000" b="1" dirty="0" smtClean="0"/>
              <a:t>(1. kanne eli mitä vaaditaan ja miksi 2. todisteet ja perustelut, 3. Vaatimukset) </a:t>
            </a:r>
            <a:r>
              <a:rPr lang="fi-FI" sz="2000" dirty="0" smtClean="0"/>
              <a:t>– myöhemmin ei voi enää muuttaa </a:t>
            </a:r>
          </a:p>
          <a:p>
            <a:r>
              <a:rPr lang="fi-FI" sz="2000" dirty="0" smtClean="0"/>
              <a:t>Haaste vastaajalle – kehotetaan vastaamaan – sovintoon pyritään koko ajan – viimeinen vaihtoehto käräjäoikeus</a:t>
            </a:r>
          </a:p>
          <a:p>
            <a:pPr marL="0" indent="0">
              <a:buNone/>
            </a:pPr>
            <a:endParaRPr lang="fi-FI" dirty="0" smtClean="0"/>
          </a:p>
        </p:txBody>
      </p:sp>
    </p:spTree>
    <p:extLst>
      <p:ext uri="{BB962C8B-B14F-4D97-AF65-F5344CB8AC3E}">
        <p14:creationId xmlns:p14="http://schemas.microsoft.com/office/powerpoint/2010/main" val="1439964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5042262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Tehtäviä</a:t>
            </a:r>
            <a:endParaRPr lang="fi-FI" dirty="0"/>
          </a:p>
        </p:txBody>
      </p:sp>
      <p:sp>
        <p:nvSpPr>
          <p:cNvPr id="3" name="Sisällön paikkamerkki 2"/>
          <p:cNvSpPr>
            <a:spLocks noGrp="1"/>
          </p:cNvSpPr>
          <p:nvPr>
            <p:ph idx="1"/>
          </p:nvPr>
        </p:nvSpPr>
        <p:spPr/>
        <p:txBody>
          <a:bodyPr/>
          <a:lstStyle/>
          <a:p>
            <a:r>
              <a:rPr lang="fi-FI" b="1" dirty="0" smtClean="0"/>
              <a:t>S.166, tehtävät 4, 5 ja 7</a:t>
            </a:r>
          </a:p>
          <a:p>
            <a:r>
              <a:rPr lang="fi-FI" b="1" dirty="0" smtClean="0"/>
              <a:t>S.173, tehtävät 5.</a:t>
            </a:r>
            <a:endParaRPr lang="fi-FI" b="1" dirty="0"/>
          </a:p>
        </p:txBody>
      </p:sp>
    </p:spTree>
    <p:extLst>
      <p:ext uri="{BB962C8B-B14F-4D97-AF65-F5344CB8AC3E}">
        <p14:creationId xmlns:p14="http://schemas.microsoft.com/office/powerpoint/2010/main" val="1658681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3600" dirty="0" smtClean="0"/>
              <a:t>1. Rikosoikeudellinen vastuu</a:t>
            </a:r>
            <a:endParaRPr lang="fi-FI" sz="3600" dirty="0"/>
          </a:p>
        </p:txBody>
      </p:sp>
      <p:sp>
        <p:nvSpPr>
          <p:cNvPr id="3" name="Sisällön paikkamerkki 2"/>
          <p:cNvSpPr>
            <a:spLocks noGrp="1"/>
          </p:cNvSpPr>
          <p:nvPr>
            <p:ph idx="1"/>
          </p:nvPr>
        </p:nvSpPr>
        <p:spPr/>
        <p:txBody>
          <a:bodyPr>
            <a:noAutofit/>
          </a:bodyPr>
          <a:lstStyle/>
          <a:p>
            <a:r>
              <a:rPr lang="fi-FI" b="1" dirty="0" smtClean="0"/>
              <a:t>Laillisuusperiaate   </a:t>
            </a:r>
            <a:r>
              <a:rPr lang="fi-FI" dirty="0" smtClean="0"/>
              <a:t>                                                                                   → tekohetkellä säädetty laissa rangaistavaksi</a:t>
            </a:r>
          </a:p>
          <a:p>
            <a:r>
              <a:rPr lang="fi-FI" b="1" dirty="0" smtClean="0"/>
              <a:t>Syyntakeisuus  </a:t>
            </a:r>
            <a:r>
              <a:rPr lang="fi-FI" dirty="0" smtClean="0"/>
              <a:t>                                                                                  → vähintään 15-vuotias ja mieleltään terve. (Mielisairas ei ymmärrä tekoaan on siis syyntakeeton)</a:t>
            </a:r>
          </a:p>
          <a:p>
            <a:r>
              <a:rPr lang="fi-FI" b="1" dirty="0" smtClean="0"/>
              <a:t>Syyksiluettavuus   </a:t>
            </a:r>
            <a:r>
              <a:rPr lang="fi-FI" dirty="0" smtClean="0"/>
              <a:t>                                                                             → Luettavissa tekijän tekemäksi (tahallinen/tuottamuksellinen)    </a:t>
            </a:r>
          </a:p>
          <a:p>
            <a:r>
              <a:rPr lang="fi-FI" dirty="0" smtClean="0"/>
              <a:t>Älä myöskään yllytä, avusta tai yritä rikosta -&gt; rangaistus tulee näistäkin</a:t>
            </a:r>
            <a:endParaRPr lang="fi-FI" dirty="0"/>
          </a:p>
          <a:p>
            <a:pPr>
              <a:buNone/>
            </a:pPr>
            <a:r>
              <a:rPr lang="fi-FI" dirty="0" smtClean="0"/>
              <a:t>Vastuuvapausperusteita ovat esimerkiksi hätävarjelu tai pakkotila                                                                                                     </a:t>
            </a:r>
            <a:endParaRPr lang="fi-FI"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Tehtävät s. 159</a:t>
            </a:r>
            <a:endParaRPr lang="fi-FI" dirty="0"/>
          </a:p>
        </p:txBody>
      </p:sp>
      <p:sp>
        <p:nvSpPr>
          <p:cNvPr id="3" name="Sisällön paikkamerkki 2"/>
          <p:cNvSpPr>
            <a:spLocks noGrp="1"/>
          </p:cNvSpPr>
          <p:nvPr>
            <p:ph idx="1"/>
          </p:nvPr>
        </p:nvSpPr>
        <p:spPr/>
        <p:txBody>
          <a:bodyPr>
            <a:noAutofit/>
          </a:bodyPr>
          <a:lstStyle/>
          <a:p>
            <a:r>
              <a:rPr lang="fi-FI" sz="1600" b="1" dirty="0" smtClean="0"/>
              <a:t>3a) Minkälaisia </a:t>
            </a:r>
            <a:r>
              <a:rPr lang="fi-FI" sz="1600" b="1" dirty="0"/>
              <a:t>pakkokeinoja poliisi voi käyttää esitutkinnassa?</a:t>
            </a:r>
          </a:p>
          <a:p>
            <a:r>
              <a:rPr lang="fi-FI" sz="1600" dirty="0" smtClean="0"/>
              <a:t>tutkimuspaikan eristäminen, kotietsintä, televalvonta, epäillyn kiinniotto, epäillyn pidättäminen, epäillyn vangitseminen, epäillyn matkustuskielto</a:t>
            </a:r>
            <a:endParaRPr lang="fi-FI" sz="1600" dirty="0"/>
          </a:p>
          <a:p>
            <a:r>
              <a:rPr lang="fi-FI" sz="1600" b="1" dirty="0" smtClean="0"/>
              <a:t>7a) Miten </a:t>
            </a:r>
            <a:r>
              <a:rPr lang="fi-FI" sz="1600" b="1" dirty="0"/>
              <a:t>asia etenee poliisin saavuttua paikalle?</a:t>
            </a:r>
          </a:p>
          <a:p>
            <a:pPr marL="0" indent="0">
              <a:buNone/>
            </a:pPr>
            <a:r>
              <a:rPr lang="fi-FI" sz="1600" dirty="0"/>
              <a:t> </a:t>
            </a:r>
            <a:r>
              <a:rPr lang="fi-FI" sz="1600" dirty="0" smtClean="0"/>
              <a:t>        </a:t>
            </a:r>
            <a:r>
              <a:rPr lang="fi-FI" sz="1600" dirty="0"/>
              <a:t>Poliisi alkaa selvittää rikospaikan tapahtumia: mikä oli rikoksen tekoaika ja </a:t>
            </a:r>
            <a:r>
              <a:rPr lang="fi-FI" sz="1600" dirty="0" smtClean="0"/>
              <a:t>-paikka</a:t>
            </a:r>
            <a:r>
              <a:rPr lang="fi-FI" sz="1600" dirty="0"/>
              <a:t>, ketkä ovat asianosaisia, mikä on kunkin osuus </a:t>
            </a:r>
            <a:r>
              <a:rPr lang="fi-FI" sz="1600" dirty="0" smtClean="0"/>
              <a:t>tapahtumissa. Poliisi </a:t>
            </a:r>
            <a:r>
              <a:rPr lang="fi-FI" sz="1600" dirty="0"/>
              <a:t>ottaa selvää, mitä vahinkoja pahoinpitelyssä aiheutui</a:t>
            </a:r>
            <a:r>
              <a:rPr lang="fi-FI" sz="1600" dirty="0" smtClean="0"/>
              <a:t>.  </a:t>
            </a:r>
            <a:r>
              <a:rPr lang="fi-FI" sz="1600" dirty="0"/>
              <a:t>Esitutkinnan jälkeen juttu etenee syyttäjälle, joka tutkii, onko </a:t>
            </a:r>
            <a:r>
              <a:rPr lang="fi-FI" sz="1600" dirty="0" smtClean="0"/>
              <a:t>aihetta syyteharkintaan</a:t>
            </a:r>
            <a:r>
              <a:rPr lang="fi-FI" sz="1600" dirty="0"/>
              <a:t>. Jos on, juttu siirtyy käräjäoikeuden käsiteltäväksi</a:t>
            </a:r>
            <a:r>
              <a:rPr lang="fi-FI" sz="1600" dirty="0" smtClean="0"/>
              <a:t>. </a:t>
            </a:r>
            <a:r>
              <a:rPr lang="fi-FI" sz="1600" dirty="0"/>
              <a:t>Poliisi voi määrätä rikesakon yleistä järjestystä ja alkoholilakia </a:t>
            </a:r>
            <a:r>
              <a:rPr lang="fi-FI" sz="1600" dirty="0" smtClean="0"/>
              <a:t>rikkoneille nuorille</a:t>
            </a:r>
            <a:r>
              <a:rPr lang="fi-FI" sz="1600" dirty="0"/>
              <a:t>.</a:t>
            </a:r>
            <a:endParaRPr lang="fi-FI" sz="1600" dirty="0" smtClean="0"/>
          </a:p>
        </p:txBody>
      </p:sp>
    </p:spTree>
    <p:extLst>
      <p:ext uri="{BB962C8B-B14F-4D97-AF65-F5344CB8AC3E}">
        <p14:creationId xmlns:p14="http://schemas.microsoft.com/office/powerpoint/2010/main" val="2889955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B</a:t>
            </a:r>
            <a:r>
              <a:rPr lang="fi-FI" dirty="0" smtClean="0"/>
              <a:t>-kohta </a:t>
            </a:r>
            <a:endParaRPr lang="fi-FI" dirty="0"/>
          </a:p>
        </p:txBody>
      </p:sp>
      <p:sp>
        <p:nvSpPr>
          <p:cNvPr id="3" name="Sisällön paikkamerkki 2"/>
          <p:cNvSpPr>
            <a:spLocks noGrp="1"/>
          </p:cNvSpPr>
          <p:nvPr>
            <p:ph idx="1"/>
          </p:nvPr>
        </p:nvSpPr>
        <p:spPr/>
        <p:txBody>
          <a:bodyPr>
            <a:normAutofit fontScale="92500" lnSpcReduction="10000"/>
          </a:bodyPr>
          <a:lstStyle/>
          <a:p>
            <a:r>
              <a:rPr lang="fi-FI" b="1" dirty="0" smtClean="0"/>
              <a:t>B) Minkälaisten </a:t>
            </a:r>
            <a:r>
              <a:rPr lang="fi-FI" b="1" dirty="0"/>
              <a:t>oikeudellisten näkökohtien </a:t>
            </a:r>
            <a:r>
              <a:rPr lang="fi-FI" b="1" dirty="0" smtClean="0"/>
              <a:t>mukaan seuraamukset </a:t>
            </a:r>
            <a:r>
              <a:rPr lang="fi-FI" b="1" dirty="0"/>
              <a:t>määräytyvät, jos asia päätyy oikeuteen? (</a:t>
            </a:r>
            <a:r>
              <a:rPr lang="fi-FI" b="1" dirty="0" err="1" smtClean="0"/>
              <a:t>yotehtävä</a:t>
            </a:r>
            <a:r>
              <a:rPr lang="fi-FI" b="1" dirty="0" smtClean="0"/>
              <a:t>, syksy </a:t>
            </a:r>
            <a:r>
              <a:rPr lang="fi-FI" b="1" dirty="0"/>
              <a:t>2014)</a:t>
            </a:r>
          </a:p>
          <a:p>
            <a:r>
              <a:rPr lang="fi-FI" dirty="0" smtClean="0"/>
              <a:t>Käräjäoikeudessa </a:t>
            </a:r>
            <a:r>
              <a:rPr lang="fi-FI" dirty="0"/>
              <a:t>arvioidaan tekijöiden syyntakeisuus. Yli 15-vuotiaat </a:t>
            </a:r>
            <a:r>
              <a:rPr lang="fi-FI" dirty="0" smtClean="0"/>
              <a:t>ovat rikosoikeudellisessa </a:t>
            </a:r>
            <a:r>
              <a:rPr lang="fi-FI" dirty="0"/>
              <a:t>vastuussa, 14-vuotias Siiri ei </a:t>
            </a:r>
            <a:r>
              <a:rPr lang="fi-FI" dirty="0" smtClean="0"/>
              <a:t>ole. Mahdollisia </a:t>
            </a:r>
            <a:r>
              <a:rPr lang="fi-FI" dirty="0"/>
              <a:t>rikosnimikkeitä ovat pahoinpitely, törkeä pahoinpitely, </a:t>
            </a:r>
            <a:r>
              <a:rPr lang="fi-FI" dirty="0" smtClean="0"/>
              <a:t>rikokseen yllyttäminen </a:t>
            </a:r>
            <a:r>
              <a:rPr lang="fi-FI" dirty="0"/>
              <a:t>ja yleisen järjestyksen </a:t>
            </a:r>
            <a:r>
              <a:rPr lang="fi-FI" dirty="0" smtClean="0"/>
              <a:t>rikkominen. Ainakin </a:t>
            </a:r>
            <a:r>
              <a:rPr lang="fi-FI" dirty="0"/>
              <a:t>Siirillä ja Kallella on velvollisuus korvata aiheuttamiaan vahinkoja</a:t>
            </a:r>
            <a:r>
              <a:rPr lang="fi-FI" dirty="0" smtClean="0"/>
              <a:t>. </a:t>
            </a:r>
            <a:r>
              <a:rPr lang="fi-FI" dirty="0"/>
              <a:t>Kallea rangaistaan pahoinpitelystä. Jussi ja Niina voivat saada </a:t>
            </a:r>
            <a:r>
              <a:rPr lang="fi-FI" dirty="0" smtClean="0"/>
              <a:t>rangaistuksen rikokseen yllyttämisestä. Käräjäoikeus </a:t>
            </a:r>
            <a:r>
              <a:rPr lang="fi-FI" dirty="0"/>
              <a:t>tuomiosta päättäessään pohtii rangaistusta lieventäviä </a:t>
            </a:r>
            <a:r>
              <a:rPr lang="fi-FI" dirty="0" smtClean="0"/>
              <a:t>tai koventavia </a:t>
            </a:r>
            <a:r>
              <a:rPr lang="fi-FI" dirty="0"/>
              <a:t>asioita, kuten ikää ja teon tahallisuutta.</a:t>
            </a:r>
            <a:endParaRPr lang="fi-FI" dirty="0" smtClean="0"/>
          </a:p>
          <a:p>
            <a:endParaRPr lang="fi-FI" dirty="0"/>
          </a:p>
        </p:txBody>
      </p:sp>
    </p:spTree>
    <p:extLst>
      <p:ext uri="{BB962C8B-B14F-4D97-AF65-F5344CB8AC3E}">
        <p14:creationId xmlns:p14="http://schemas.microsoft.com/office/powerpoint/2010/main" val="1082240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Tehtävä 5, s.166</a:t>
            </a:r>
            <a:endParaRPr lang="fi-FI" dirty="0"/>
          </a:p>
        </p:txBody>
      </p:sp>
      <p:sp>
        <p:nvSpPr>
          <p:cNvPr id="3" name="Sisällön paikkamerkki 2"/>
          <p:cNvSpPr>
            <a:spLocks noGrp="1"/>
          </p:cNvSpPr>
          <p:nvPr>
            <p:ph idx="1"/>
          </p:nvPr>
        </p:nvSpPr>
        <p:spPr/>
        <p:txBody>
          <a:bodyPr>
            <a:normAutofit fontScale="70000" lnSpcReduction="20000"/>
          </a:bodyPr>
          <a:lstStyle/>
          <a:p>
            <a:r>
              <a:rPr lang="fi-FI" dirty="0" smtClean="0"/>
              <a:t> A) </a:t>
            </a:r>
            <a:r>
              <a:rPr lang="fi-FI" b="1" dirty="0" smtClean="0"/>
              <a:t>Mistä </a:t>
            </a:r>
            <a:r>
              <a:rPr lang="fi-FI" b="1" dirty="0"/>
              <a:t>rikoksista käräjäoikeus voi heidät tuomita?</a:t>
            </a:r>
          </a:p>
          <a:p>
            <a:r>
              <a:rPr lang="fi-FI" dirty="0"/>
              <a:t>● Järjestysrikkomus: ulostaminen tai virtsaaminen julkisella </a:t>
            </a:r>
            <a:r>
              <a:rPr lang="fi-FI" dirty="0" smtClean="0"/>
              <a:t>paikalla. Virkamiehen </a:t>
            </a:r>
            <a:r>
              <a:rPr lang="fi-FI" dirty="0"/>
              <a:t>vastustaminen pidätettäessä</a:t>
            </a:r>
            <a:r>
              <a:rPr lang="fi-FI" dirty="0" smtClean="0"/>
              <a:t>.</a:t>
            </a:r>
          </a:p>
          <a:p>
            <a:r>
              <a:rPr lang="fi-FI" dirty="0" smtClean="0"/>
              <a:t>B)</a:t>
            </a:r>
            <a:r>
              <a:rPr lang="fi-FI" dirty="0"/>
              <a:t> </a:t>
            </a:r>
            <a:r>
              <a:rPr lang="fi-FI" b="1" dirty="0"/>
              <a:t>Liisa sai sakkoa 300 </a:t>
            </a:r>
            <a:r>
              <a:rPr lang="fi-FI" b="1" dirty="0" smtClean="0"/>
              <a:t>euroa </a:t>
            </a:r>
            <a:r>
              <a:rPr lang="fi-FI" b="1" dirty="0"/>
              <a:t>ja nuori mies 90 euroa. </a:t>
            </a:r>
            <a:r>
              <a:rPr lang="fi-FI" b="1" dirty="0" smtClean="0"/>
              <a:t>Mihin oikeuden </a:t>
            </a:r>
            <a:r>
              <a:rPr lang="fi-FI" b="1" dirty="0"/>
              <a:t>ratkaisu perustui</a:t>
            </a:r>
            <a:r>
              <a:rPr lang="fi-FI" b="1" dirty="0" smtClean="0"/>
              <a:t>?</a:t>
            </a:r>
          </a:p>
          <a:p>
            <a:r>
              <a:rPr lang="fi-FI" dirty="0" smtClean="0"/>
              <a:t>Virtsaamisesta </a:t>
            </a:r>
            <a:r>
              <a:rPr lang="fi-FI" dirty="0"/>
              <a:t>yleisellä paikalla määrätään 40 euron rikesakko </a:t>
            </a:r>
            <a:r>
              <a:rPr lang="fi-FI" dirty="0" err="1" smtClean="0"/>
              <a:t>samansuuruisena</a:t>
            </a:r>
            <a:r>
              <a:rPr lang="fi-FI" dirty="0"/>
              <a:t> </a:t>
            </a:r>
            <a:r>
              <a:rPr lang="fi-FI" dirty="0" smtClean="0"/>
              <a:t>kummallekin. Virkamiehen </a:t>
            </a:r>
            <a:r>
              <a:rPr lang="fi-FI" dirty="0"/>
              <a:t>vastustamisesta määrätään päiväsakko. Liisa ja nuorimies </a:t>
            </a:r>
            <a:r>
              <a:rPr lang="fi-FI" dirty="0" smtClean="0"/>
              <a:t>saavat saman </a:t>
            </a:r>
            <a:r>
              <a:rPr lang="fi-FI" dirty="0"/>
              <a:t>määrän päiväsakkoja, mutta maksettava rahamäärä riippuu </a:t>
            </a:r>
            <a:r>
              <a:rPr lang="fi-FI" dirty="0" smtClean="0"/>
              <a:t>kummankin tuloista</a:t>
            </a:r>
            <a:r>
              <a:rPr lang="fi-FI" dirty="0"/>
              <a:t>. Koska Liisa sai korkeamman sakon kuin nuorimies, hänen tulonsa </a:t>
            </a:r>
            <a:r>
              <a:rPr lang="fi-FI" dirty="0" smtClean="0"/>
              <a:t>ovat suuremmat.</a:t>
            </a:r>
          </a:p>
          <a:p>
            <a:r>
              <a:rPr lang="fi-FI" b="1" dirty="0" smtClean="0"/>
              <a:t>C) Mitä </a:t>
            </a:r>
            <a:r>
              <a:rPr lang="fi-FI" b="1" dirty="0"/>
              <a:t>tapahtuu, jos he eivät maksa sakkoa?</a:t>
            </a:r>
          </a:p>
          <a:p>
            <a:r>
              <a:rPr lang="fi-FI" dirty="0"/>
              <a:t>● Sakko voidaan periä ulosoton kautta tai jos sakkoa ei pysty maksamaan, </a:t>
            </a:r>
            <a:r>
              <a:rPr lang="fi-FI" dirty="0" smtClean="0"/>
              <a:t>sakko voidaan </a:t>
            </a:r>
            <a:r>
              <a:rPr lang="fi-FI" dirty="0"/>
              <a:t>muuntaa vankeusrangaistukseksi erillisessä oikeudenkäynnissä. </a:t>
            </a:r>
            <a:r>
              <a:rPr lang="fi-FI" dirty="0" smtClean="0"/>
              <a:t>Kolmea maksamatonta </a:t>
            </a:r>
            <a:r>
              <a:rPr lang="fi-FI" dirty="0"/>
              <a:t>päiväsakkoa vastaa yhden päivän vankeus</a:t>
            </a:r>
            <a:r>
              <a:rPr lang="fi-FI" dirty="0" smtClean="0"/>
              <a:t>. </a:t>
            </a:r>
            <a:r>
              <a:rPr lang="fi-FI" dirty="0"/>
              <a:t>Sakko voidaan jättää muuntamatta sakotettavan nuoruuden, </a:t>
            </a:r>
            <a:r>
              <a:rPr lang="fi-FI" dirty="0" smtClean="0"/>
              <a:t>rikoksen vähäisyyden </a:t>
            </a:r>
            <a:r>
              <a:rPr lang="fi-FI" dirty="0"/>
              <a:t>tai muun kohtuullistamisperusteen vuoksi.</a:t>
            </a:r>
          </a:p>
        </p:txBody>
      </p:sp>
    </p:spTree>
    <p:extLst>
      <p:ext uri="{BB962C8B-B14F-4D97-AF65-F5344CB8AC3E}">
        <p14:creationId xmlns:p14="http://schemas.microsoft.com/office/powerpoint/2010/main" val="679976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Tehtävä 7, s.166</a:t>
            </a:r>
            <a:endParaRPr lang="fi-FI" dirty="0"/>
          </a:p>
        </p:txBody>
      </p:sp>
      <p:sp>
        <p:nvSpPr>
          <p:cNvPr id="3" name="Sisällön paikkamerkki 2"/>
          <p:cNvSpPr>
            <a:spLocks noGrp="1"/>
          </p:cNvSpPr>
          <p:nvPr>
            <p:ph idx="1"/>
          </p:nvPr>
        </p:nvSpPr>
        <p:spPr/>
        <p:txBody>
          <a:bodyPr>
            <a:normAutofit fontScale="85000" lnSpcReduction="10000"/>
          </a:bodyPr>
          <a:lstStyle/>
          <a:p>
            <a:r>
              <a:rPr lang="fi-FI" b="1" dirty="0"/>
              <a:t>Arvioi, mihin seuraamuksiin Essi ja Ella tuomitaan teoistaan.</a:t>
            </a:r>
          </a:p>
          <a:p>
            <a:r>
              <a:rPr lang="fi-FI" dirty="0" smtClean="0"/>
              <a:t>Essi </a:t>
            </a:r>
            <a:r>
              <a:rPr lang="fi-FI" dirty="0"/>
              <a:t>ja Ella varastivat makkarat ja seteleitä kassasta. Lisäksi he kaatoivat </a:t>
            </a:r>
            <a:r>
              <a:rPr lang="fi-FI" dirty="0" smtClean="0"/>
              <a:t>kioskin myyjän.</a:t>
            </a:r>
          </a:p>
          <a:p>
            <a:r>
              <a:rPr lang="fi-FI" dirty="0" smtClean="0"/>
              <a:t>Varkaudesta </a:t>
            </a:r>
            <a:r>
              <a:rPr lang="fi-FI" dirty="0"/>
              <a:t>voidaan tuomita sakkoon tai vankeuteen enintään yhdeksi </a:t>
            </a:r>
            <a:r>
              <a:rPr lang="fi-FI" dirty="0" smtClean="0"/>
              <a:t>vuodeksi kuudeksi </a:t>
            </a:r>
            <a:r>
              <a:rPr lang="fi-FI" dirty="0"/>
              <a:t>kuukaudeksi</a:t>
            </a:r>
            <a:r>
              <a:rPr lang="fi-FI" dirty="0" smtClean="0"/>
              <a:t>.</a:t>
            </a:r>
          </a:p>
          <a:p>
            <a:r>
              <a:rPr lang="fi-FI" dirty="0" smtClean="0"/>
              <a:t> </a:t>
            </a:r>
            <a:r>
              <a:rPr lang="fi-FI" dirty="0"/>
              <a:t>Kioskin myyjän kaataminen voidaan tulkita lieväksi pahoinpitelyksi </a:t>
            </a:r>
            <a:r>
              <a:rPr lang="fi-FI" dirty="0" smtClean="0"/>
              <a:t>tai vahingoksi</a:t>
            </a:r>
            <a:r>
              <a:rPr lang="fi-FI" dirty="0"/>
              <a:t>. Lievästä pahoinpitelystä voidaan tuomita sakkoon.</a:t>
            </a:r>
          </a:p>
          <a:p>
            <a:r>
              <a:rPr lang="fi-FI" dirty="0" smtClean="0"/>
              <a:t>Teko </a:t>
            </a:r>
            <a:r>
              <a:rPr lang="fi-FI" dirty="0"/>
              <a:t>tuskin täyttäisi ryöstön tunnusmerkkejä, koska Essi ja Ella eivät </a:t>
            </a:r>
            <a:r>
              <a:rPr lang="fi-FI" dirty="0" smtClean="0"/>
              <a:t>käyttäneet asetta </a:t>
            </a:r>
            <a:r>
              <a:rPr lang="fi-FI" dirty="0"/>
              <a:t>ja he törmäsivät myyjään vahingossa.</a:t>
            </a:r>
          </a:p>
          <a:p>
            <a:r>
              <a:rPr lang="fi-FI" dirty="0" smtClean="0"/>
              <a:t>Koska </a:t>
            </a:r>
            <a:r>
              <a:rPr lang="fi-FI" dirty="0"/>
              <a:t>kyseessä ovat nuoret rikoksentekijät, todennäköisesti asia </a:t>
            </a:r>
            <a:r>
              <a:rPr lang="fi-FI" dirty="0" smtClean="0"/>
              <a:t>menee sovitteluun</a:t>
            </a:r>
            <a:r>
              <a:rPr lang="fi-FI" dirty="0"/>
              <a:t>.</a:t>
            </a:r>
          </a:p>
        </p:txBody>
      </p:sp>
    </p:spTree>
    <p:extLst>
      <p:ext uri="{BB962C8B-B14F-4D97-AF65-F5344CB8AC3E}">
        <p14:creationId xmlns:p14="http://schemas.microsoft.com/office/powerpoint/2010/main" val="3399449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Tehtävä 6, s.173</a:t>
            </a:r>
            <a:endParaRPr lang="fi-FI" dirty="0"/>
          </a:p>
        </p:txBody>
      </p:sp>
      <p:sp>
        <p:nvSpPr>
          <p:cNvPr id="3" name="Sisällön paikkamerkki 2"/>
          <p:cNvSpPr>
            <a:spLocks noGrp="1"/>
          </p:cNvSpPr>
          <p:nvPr>
            <p:ph idx="1"/>
          </p:nvPr>
        </p:nvSpPr>
        <p:spPr/>
        <p:txBody>
          <a:bodyPr/>
          <a:lstStyle/>
          <a:p>
            <a:r>
              <a:rPr lang="fi-FI" dirty="0" smtClean="0"/>
              <a:t>Riita-asian </a:t>
            </a:r>
            <a:r>
              <a:rPr lang="fi-FI" dirty="0"/>
              <a:t>ja rikosasian käsitteiden ero. Riita-asiaa käsitellään kanteen pohjalta; rikosasiassa kyse on syytteestä. Riita-asioissa sovittelu on aina mahdollinen, rikosasioissa lievissä rikoksissa. Oikeudenkäynnissä ei ole suurta eroa.</a:t>
            </a:r>
          </a:p>
          <a:p>
            <a:r>
              <a:rPr lang="fi-FI" dirty="0" smtClean="0"/>
              <a:t>Riita-asiassa </a:t>
            </a:r>
            <a:r>
              <a:rPr lang="fi-FI" dirty="0"/>
              <a:t>sovitteluratkaisu voidaan saada aikaan käsittelyn missä vaiheessa tahansa. </a:t>
            </a:r>
            <a:r>
              <a:rPr lang="fi-FI" i="1" dirty="0"/>
              <a:t> </a:t>
            </a:r>
            <a:r>
              <a:rPr lang="fi-FI" dirty="0"/>
              <a:t>Rikosasiassa kantajana on tavallisesti yleinen syyttäjä. Rikosasian oikeuskäsittelyn pohjana on poliisin tekemä esitutkinta ja syyttäjän syyteharkinta sekä päätös joko syytteen nostamisesta tai syyttämättäjättämisestä.</a:t>
            </a:r>
          </a:p>
          <a:p>
            <a:endParaRPr lang="fi-FI" dirty="0"/>
          </a:p>
        </p:txBody>
      </p:sp>
    </p:spTree>
    <p:extLst>
      <p:ext uri="{BB962C8B-B14F-4D97-AF65-F5344CB8AC3E}">
        <p14:creationId xmlns:p14="http://schemas.microsoft.com/office/powerpoint/2010/main" val="18117857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3600" dirty="0" smtClean="0"/>
              <a:t>2.  Rangaistukset</a:t>
            </a:r>
            <a:endParaRPr lang="fi-FI" sz="3600" dirty="0"/>
          </a:p>
        </p:txBody>
      </p:sp>
      <p:sp>
        <p:nvSpPr>
          <p:cNvPr id="3" name="Sisällön paikkamerkki 2"/>
          <p:cNvSpPr>
            <a:spLocks noGrp="1"/>
          </p:cNvSpPr>
          <p:nvPr>
            <p:ph idx="1"/>
          </p:nvPr>
        </p:nvSpPr>
        <p:spPr/>
        <p:txBody>
          <a:bodyPr>
            <a:normAutofit fontScale="62500" lnSpcReduction="20000"/>
          </a:bodyPr>
          <a:lstStyle/>
          <a:p>
            <a:r>
              <a:rPr lang="fi-FI" sz="2400" dirty="0" smtClean="0"/>
              <a:t>Rangaistuksen tarkoitus                                              </a:t>
            </a:r>
          </a:p>
          <a:p>
            <a:pPr>
              <a:buNone/>
            </a:pPr>
            <a:r>
              <a:rPr lang="fi-FI" sz="2400" dirty="0" smtClean="0"/>
              <a:t>   → Rikollisuuden ehkäiseminen ennalta/uusimisen välttäminen</a:t>
            </a:r>
          </a:p>
          <a:p>
            <a:r>
              <a:rPr lang="fi-FI" sz="2400" dirty="0" smtClean="0"/>
              <a:t>Rangaistusvalikoimaa pyritään jatkuvasti kehittämään, esim. nuorisorangaistukset tai yhdyskuntapalvelu</a:t>
            </a:r>
          </a:p>
          <a:p>
            <a:r>
              <a:rPr lang="fi-FI" sz="2400" dirty="0" smtClean="0"/>
              <a:t>Sovittelu vähäisissä rikos- </a:t>
            </a:r>
            <a:r>
              <a:rPr lang="fi-FI" sz="2400" dirty="0"/>
              <a:t>ja riita-asioissa </a:t>
            </a:r>
            <a:r>
              <a:rPr lang="fi-FI" sz="2400" dirty="0">
                <a:hlinkClick r:id="rId2"/>
              </a:rPr>
              <a:t>https://</a:t>
            </a:r>
            <a:r>
              <a:rPr lang="fi-FI" sz="2400" dirty="0" smtClean="0">
                <a:hlinkClick r:id="rId2"/>
              </a:rPr>
              <a:t>thl.fi/fi/palvelut-ja-asiointi/valtion-sosiaali-ja-terveydenhuollon-erityispalvelut/rikos-ja-riita-asioiden-sovittelu/mita-sovittelu-tarkoittaa-</a:t>
            </a:r>
            <a:r>
              <a:rPr lang="fi-FI" sz="2400" dirty="0" smtClean="0"/>
              <a:t> </a:t>
            </a:r>
          </a:p>
          <a:p>
            <a:r>
              <a:rPr lang="fi-FI" sz="2400" dirty="0" smtClean="0"/>
              <a:t>Rangaistuksen määritteleminen                                                    → Tuomioistuimen päätös (rangaistuksen mittaaminen), rangaistuslajin valinta</a:t>
            </a:r>
          </a:p>
          <a:p>
            <a:r>
              <a:rPr lang="fi-FI" sz="2400" dirty="0" smtClean="0"/>
              <a:t>Vankeus (ehdoton/ehdollinen), yhdyskuntapalvelu, nuorisorangaistus, valvontarangaistus, sakko ja rikesakko</a:t>
            </a:r>
          </a:p>
          <a:p>
            <a:r>
              <a:rPr lang="fi-FI" sz="2400" dirty="0" smtClean="0"/>
              <a:t>Rikosrekisteri (5-20 vuotta)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Rangaistukset t. 5 </a:t>
            </a:r>
            <a:endParaRPr lang="fi-FI" dirty="0"/>
          </a:p>
        </p:txBody>
      </p:sp>
      <p:sp>
        <p:nvSpPr>
          <p:cNvPr id="3" name="Sisällön paikkamerkki 2"/>
          <p:cNvSpPr>
            <a:spLocks noGrp="1"/>
          </p:cNvSpPr>
          <p:nvPr>
            <p:ph idx="1"/>
          </p:nvPr>
        </p:nvSpPr>
        <p:spPr/>
        <p:txBody>
          <a:bodyPr>
            <a:normAutofit fontScale="85000" lnSpcReduction="10000"/>
          </a:bodyPr>
          <a:lstStyle/>
          <a:p>
            <a:r>
              <a:rPr lang="fi-FI" dirty="0" smtClean="0"/>
              <a:t>5A) Järjestysrikkomus</a:t>
            </a:r>
            <a:r>
              <a:rPr lang="fi-FI" dirty="0"/>
              <a:t>: ulostaminen tai virtsaaminen julkisella paikalla. Virkamiehen vastustaminen pidätettäessä</a:t>
            </a:r>
            <a:r>
              <a:rPr lang="fi-FI" dirty="0" smtClean="0"/>
              <a:t>.</a:t>
            </a:r>
          </a:p>
          <a:p>
            <a:r>
              <a:rPr lang="fi-FI" dirty="0" smtClean="0"/>
              <a:t>B) Virtsaamisesta </a:t>
            </a:r>
            <a:r>
              <a:rPr lang="fi-FI" dirty="0"/>
              <a:t>yleisellä paikalla määrätään 40 euron rikesakko </a:t>
            </a:r>
            <a:r>
              <a:rPr lang="fi-FI" dirty="0" err="1"/>
              <a:t>samansuuruisena</a:t>
            </a:r>
            <a:r>
              <a:rPr lang="fi-FI" dirty="0"/>
              <a:t> kummallekin. Virkamiehen vastustamisesta määrätään päiväsakko. Liisa ja nuorimies saavat saman määrän päiväsakkoja, mutta maksettava rahamäärä riippuu kummankin tuloista. Koska Liisa sai korkeamman sakon kuin nuorimies, hänen tulonsa ovat suuremmat</a:t>
            </a:r>
            <a:r>
              <a:rPr lang="fi-FI" dirty="0" smtClean="0"/>
              <a:t>.</a:t>
            </a:r>
          </a:p>
          <a:p>
            <a:r>
              <a:rPr lang="fi-FI" dirty="0" smtClean="0"/>
              <a:t>C) Sakko </a:t>
            </a:r>
            <a:r>
              <a:rPr lang="fi-FI" dirty="0"/>
              <a:t>voidaan periä ulosoton kautta tai jos sakkoa ei pysty maksamaan, sakko voidaan muuntaa vankeusrangaistukseksi erillisessä oikeudenkäynnissä. Kolmea maksamatonta päiväsakkoa vastaa yhden päivän vankeus. Sakko voidaan jättää muuntamatta sakotettavan nuoruuden, rikoksen vähäisyyden tai muun kohtuullistamisperusteen vuoksi.</a:t>
            </a:r>
          </a:p>
          <a:p>
            <a:endParaRPr lang="fi-FI" dirty="0" smtClean="0"/>
          </a:p>
          <a:p>
            <a:endParaRPr lang="fi-FI" dirty="0"/>
          </a:p>
          <a:p>
            <a:endParaRPr lang="fi-FI" dirty="0"/>
          </a:p>
          <a:p>
            <a:endParaRPr lang="fi-FI" dirty="0"/>
          </a:p>
        </p:txBody>
      </p:sp>
    </p:spTree>
    <p:extLst>
      <p:ext uri="{BB962C8B-B14F-4D97-AF65-F5344CB8AC3E}">
        <p14:creationId xmlns:p14="http://schemas.microsoft.com/office/powerpoint/2010/main" val="3115507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Rangaistukset t.7</a:t>
            </a:r>
            <a:endParaRPr lang="fi-FI" dirty="0"/>
          </a:p>
        </p:txBody>
      </p:sp>
      <p:sp>
        <p:nvSpPr>
          <p:cNvPr id="3" name="Sisällön paikkamerkki 2"/>
          <p:cNvSpPr>
            <a:spLocks noGrp="1"/>
          </p:cNvSpPr>
          <p:nvPr>
            <p:ph idx="1"/>
          </p:nvPr>
        </p:nvSpPr>
        <p:spPr/>
        <p:txBody>
          <a:bodyPr>
            <a:normAutofit fontScale="92500" lnSpcReduction="10000"/>
          </a:bodyPr>
          <a:lstStyle/>
          <a:p>
            <a:r>
              <a:rPr lang="fi-FI" dirty="0"/>
              <a:t>Essi ja Ella varastivat makkarat ja seteleitä kassasta. Lisäksi he kaatoivat kioskin myyjän.</a:t>
            </a:r>
          </a:p>
          <a:p>
            <a:r>
              <a:rPr lang="fi-FI" dirty="0"/>
              <a:t>Varkaudesta voidaan tuomita sakkoon tai vankeuteen enintään yhdeksi vuodeksi kuudeksi kuukaudeksi.</a:t>
            </a:r>
          </a:p>
          <a:p>
            <a:r>
              <a:rPr lang="fi-FI" dirty="0"/>
              <a:t> Kioskin myyjän kaataminen voidaan tulkita lieväksi pahoinpitelyksi tai vahingoksi. Lievästä pahoinpitelystä voidaan tuomita sakkoon.</a:t>
            </a:r>
          </a:p>
          <a:p>
            <a:r>
              <a:rPr lang="fi-FI" dirty="0"/>
              <a:t>Teko tuskin täyttäisi ryöstön tunnusmerkkejä, koska Essi ja Ella eivät käyttäneet asetta ja he törmäsivät myyjään vahingossa.</a:t>
            </a:r>
          </a:p>
          <a:p>
            <a:r>
              <a:rPr lang="fi-FI" dirty="0"/>
              <a:t>Koska kyseessä ovat nuoret rikoksentekijät, todennäköisesti asia menee sovitteluun.</a:t>
            </a:r>
          </a:p>
          <a:p>
            <a:pPr marL="0" indent="0">
              <a:buNone/>
            </a:pPr>
            <a:endParaRPr lang="fi-FI" dirty="0"/>
          </a:p>
        </p:txBody>
      </p:sp>
    </p:spTree>
    <p:extLst>
      <p:ext uri="{BB962C8B-B14F-4D97-AF65-F5344CB8AC3E}">
        <p14:creationId xmlns:p14="http://schemas.microsoft.com/office/powerpoint/2010/main" val="339186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sz="3600" dirty="0" smtClean="0"/>
              <a:t>3. Rikosten oikeudellinen käsittely</a:t>
            </a:r>
            <a:endParaRPr lang="fi-FI" sz="3600" dirty="0"/>
          </a:p>
        </p:txBody>
      </p:sp>
      <p:sp>
        <p:nvSpPr>
          <p:cNvPr id="3" name="Sisällön paikkamerkki 2"/>
          <p:cNvSpPr>
            <a:spLocks noGrp="1"/>
          </p:cNvSpPr>
          <p:nvPr>
            <p:ph idx="1"/>
          </p:nvPr>
        </p:nvSpPr>
        <p:spPr/>
        <p:txBody>
          <a:bodyPr>
            <a:normAutofit fontScale="77500" lnSpcReduction="20000"/>
          </a:bodyPr>
          <a:lstStyle/>
          <a:p>
            <a:r>
              <a:rPr lang="fi-FI" sz="2400" dirty="0" smtClean="0"/>
              <a:t>Rikos on yhteiskunnan vastainen teko ja sitä tutkitaan pääsääntöisesti siinä käräjäoikeudessa, jonka tuomiopiirissä se on tehty.</a:t>
            </a:r>
          </a:p>
          <a:p>
            <a:r>
              <a:rPr lang="fi-FI" sz="2800" dirty="0" smtClean="0"/>
              <a:t>Rikoksen kohde tai sen havainnut henkilö tekee rikosilmoituksen → Poliisi aloittaa esitutkinnan (syyttäjä auttaa), kiinniotto, pidätys tai vangitseminen mahdollista → Syyteharkinta – syyte/nostamatta jättäminen → haastehakemus käräjäoikeuden kansliaan → Rikosoikeudenkäynti</a:t>
            </a:r>
            <a:endParaRPr lang="fi-FI"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Poliisin toiminnasta</a:t>
            </a:r>
            <a:endParaRPr lang="fi-FI" dirty="0"/>
          </a:p>
        </p:txBody>
      </p:sp>
      <p:sp>
        <p:nvSpPr>
          <p:cNvPr id="3" name="Sisällön paikkamerkki 2"/>
          <p:cNvSpPr>
            <a:spLocks noGrp="1"/>
          </p:cNvSpPr>
          <p:nvPr>
            <p:ph idx="1"/>
          </p:nvPr>
        </p:nvSpPr>
        <p:spPr/>
        <p:txBody>
          <a:bodyPr>
            <a:normAutofit fontScale="92500"/>
          </a:bodyPr>
          <a:lstStyle/>
          <a:p>
            <a:r>
              <a:rPr lang="fi-FI" dirty="0" smtClean="0"/>
              <a:t>Esitutkinnan tehostamiseksi poliisilla on käytössä pakkokeinoja</a:t>
            </a:r>
          </a:p>
          <a:p>
            <a:r>
              <a:rPr lang="fi-FI" dirty="0" smtClean="0"/>
              <a:t>Kiinniotto ja pidätys (kiinniotto 1 vrk -&gt; vapautus/pidätys </a:t>
            </a:r>
            <a:r>
              <a:rPr lang="fi-FI" dirty="0" err="1" smtClean="0"/>
              <a:t>max</a:t>
            </a:r>
            <a:r>
              <a:rPr lang="fi-FI" dirty="0" smtClean="0"/>
              <a:t> 3 vrk ellei esitetä vangittavaksi)</a:t>
            </a:r>
          </a:p>
          <a:p>
            <a:r>
              <a:rPr lang="fi-FI" dirty="0" smtClean="0"/>
              <a:t>Vangitsemisesta päättää käräjäoikeus, vaihtoehtona määräys matkustuskieltoon tai tutkinta-arestiin</a:t>
            </a:r>
          </a:p>
          <a:p>
            <a:r>
              <a:rPr lang="fi-FI" dirty="0" smtClean="0"/>
              <a:t>Muita pakkokeinoja esim. kotietsintä</a:t>
            </a:r>
            <a:r>
              <a:rPr lang="fi-FI" dirty="0"/>
              <a:t>, henkilönkatsastus, televalvonta ym</a:t>
            </a:r>
            <a:r>
              <a:rPr lang="fi-FI" dirty="0" smtClean="0"/>
              <a:t>.</a:t>
            </a:r>
          </a:p>
          <a:p>
            <a:r>
              <a:rPr lang="fi-FI" dirty="0" smtClean="0"/>
              <a:t> </a:t>
            </a:r>
            <a:r>
              <a:rPr lang="fi-FI" dirty="0">
                <a:hlinkClick r:id="rId2"/>
              </a:rPr>
              <a:t>https://</a:t>
            </a:r>
            <a:r>
              <a:rPr lang="fi-FI" dirty="0" smtClean="0">
                <a:hlinkClick r:id="rId2"/>
              </a:rPr>
              <a:t>thl.fi/fi/web/lastensuojelun-kasikirja/tyoprosessi/sijaishuolto/rajoitukset-sijaishuollossa/henkilonkatsastus</a:t>
            </a:r>
            <a:r>
              <a:rPr lang="fi-FI" dirty="0" smtClean="0"/>
              <a:t> </a:t>
            </a:r>
            <a:endParaRPr lang="fi-FI" dirty="0"/>
          </a:p>
          <a:p>
            <a:endParaRPr lang="fi-FI" dirty="0"/>
          </a:p>
        </p:txBody>
      </p:sp>
    </p:spTree>
    <p:extLst>
      <p:ext uri="{BB962C8B-B14F-4D97-AF65-F5344CB8AC3E}">
        <p14:creationId xmlns:p14="http://schemas.microsoft.com/office/powerpoint/2010/main" val="4246159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Rikostehtävät: 2 ja 5 s.246, 12 s.248 ja 20 s.250 </a:t>
            </a:r>
            <a:endParaRPr lang="fi-FI" dirty="0"/>
          </a:p>
        </p:txBody>
      </p:sp>
      <p:sp>
        <p:nvSpPr>
          <p:cNvPr id="3" name="Sisällön paikkamerkki 2"/>
          <p:cNvSpPr>
            <a:spLocks noGrp="1"/>
          </p:cNvSpPr>
          <p:nvPr>
            <p:ph idx="1"/>
          </p:nvPr>
        </p:nvSpPr>
        <p:spPr/>
        <p:txBody>
          <a:bodyPr/>
          <a:lstStyle/>
          <a:p>
            <a:endParaRPr lang="fi-FI" dirty="0"/>
          </a:p>
        </p:txBody>
      </p:sp>
    </p:spTree>
    <p:extLst>
      <p:ext uri="{BB962C8B-B14F-4D97-AF65-F5344CB8AC3E}">
        <p14:creationId xmlns:p14="http://schemas.microsoft.com/office/powerpoint/2010/main" val="27195936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i (johtoryhmä)">
  <a:themeElements>
    <a:clrScheme name="Ioni (johtoryhmä)">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i (johtoryhmä)">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i (johtoryhmä)">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767</TotalTime>
  <Words>1633</Words>
  <Application>Microsoft Office PowerPoint</Application>
  <PresentationFormat>Näytössä katseltava diaesitys (4:3)</PresentationFormat>
  <Paragraphs>148</Paragraphs>
  <Slides>34</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34</vt:i4>
      </vt:variant>
    </vt:vector>
  </HeadingPairs>
  <TitlesOfParts>
    <vt:vector size="38" baseType="lpstr">
      <vt:lpstr>Arial</vt:lpstr>
      <vt:lpstr>Century Gothic</vt:lpstr>
      <vt:lpstr>Wingdings 3</vt:lpstr>
      <vt:lpstr>Ioni (johtoryhmä)</vt:lpstr>
      <vt:lpstr>Rikokset</vt:lpstr>
      <vt:lpstr>PowerPoint-esitys</vt:lpstr>
      <vt:lpstr>1. Rikosoikeudellinen vastuu</vt:lpstr>
      <vt:lpstr>2.  Rangaistukset</vt:lpstr>
      <vt:lpstr>Rangaistukset t. 5 </vt:lpstr>
      <vt:lpstr>Rangaistukset t.7</vt:lpstr>
      <vt:lpstr>3. Rikosten oikeudellinen käsittely</vt:lpstr>
      <vt:lpstr>Poliisin toiminnasta</vt:lpstr>
      <vt:lpstr>Rikostehtävät: 2 ja 5 s.246, 12 s.248 ja 20 s.250 </vt:lpstr>
      <vt:lpstr>S.246 t.2</vt:lpstr>
      <vt:lpstr>s.246 t.5</vt:lpstr>
      <vt:lpstr>S.248 t.12</vt:lpstr>
      <vt:lpstr>s.250 t.20</vt:lpstr>
      <vt:lpstr>Tehtäviä</vt:lpstr>
      <vt:lpstr>s.150 t.4</vt:lpstr>
      <vt:lpstr>s.151 t.6</vt:lpstr>
      <vt:lpstr>s.150 t3.</vt:lpstr>
      <vt:lpstr>s.159 t.1</vt:lpstr>
      <vt:lpstr>s.159 t.3 ja 4</vt:lpstr>
      <vt:lpstr>PowerPoint-esitys</vt:lpstr>
      <vt:lpstr>PowerPoint-esitys</vt:lpstr>
      <vt:lpstr>Oikeudenkäynti</vt:lpstr>
      <vt:lpstr>Tuomioistuimet</vt:lpstr>
      <vt:lpstr>Tuomioistuimet II</vt:lpstr>
      <vt:lpstr>Käräjäoikeus</vt:lpstr>
      <vt:lpstr>Oikeudenkäynnin jälkeen</vt:lpstr>
      <vt:lpstr>Riita-asiat</vt:lpstr>
      <vt:lpstr>PowerPoint-esitys</vt:lpstr>
      <vt:lpstr>Tehtäviä</vt:lpstr>
      <vt:lpstr>Tehtävät s. 159</vt:lpstr>
      <vt:lpstr>B-kohta </vt:lpstr>
      <vt:lpstr>Tehtävä 5, s.166</vt:lpstr>
      <vt:lpstr>Tehtävä 7, s.166</vt:lpstr>
      <vt:lpstr>Tehtävä 6, s.173</vt:lpstr>
    </vt:vector>
  </TitlesOfParts>
  <Company>KSAO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Rikokset</dc:title>
  <dc:creator>malli</dc:creator>
  <cp:lastModifiedBy>Helenius Niki</cp:lastModifiedBy>
  <cp:revision>59</cp:revision>
  <dcterms:created xsi:type="dcterms:W3CDTF">2012-03-29T07:20:59Z</dcterms:created>
  <dcterms:modified xsi:type="dcterms:W3CDTF">2021-03-30T10:02:00Z</dcterms:modified>
</cp:coreProperties>
</file>