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62" r:id="rId6"/>
    <p:sldId id="259" r:id="rId7"/>
    <p:sldId id="260" r:id="rId8"/>
    <p:sldId id="261" r:id="rId9"/>
    <p:sldId id="264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C9BF0-60C6-444B-A37A-AC69D3C61311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BB900-CCEA-45E0-B54A-2BF418E29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92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259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96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58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6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0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45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85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3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8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1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0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1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7227F18-B023-446C-8C88-7A8592D5335B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B433E8A-4616-4DDF-85D6-5F419448F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9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g1Y0PexfE" TargetMode="External"/><Relationship Id="rId2" Type="http://schemas.openxmlformats.org/officeDocument/2006/relationships/hyperlink" Target="https://www.youtube.com/watch?v=LEHCpuxNsw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Asuminen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Vuokralle vai omaan?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22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Elämää taloyhtiössä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Kun ostat asunto-osakkeen, tulet osakkaaksi taloyhtiöön, joka omistaa rakennukset ja vastaa kiinteistön kunnosta</a:t>
            </a:r>
          </a:p>
          <a:p>
            <a:r>
              <a:rPr lang="fi-FI" dirty="0" smtClean="0"/>
              <a:t>Kunnossapitoa varteen osakkailta kerätään yhtiövastiketta (suuruus määräytyy huoneiston koon mukaan)</a:t>
            </a:r>
          </a:p>
          <a:p>
            <a:r>
              <a:rPr lang="fi-FI" dirty="0" smtClean="0"/>
              <a:t>Rahoitusvastikkeella kustannetaan mahdollisia taloyhtiön remontteja (esim</a:t>
            </a:r>
            <a:r>
              <a:rPr lang="fi-FI" dirty="0"/>
              <a:t>.</a:t>
            </a:r>
            <a:r>
              <a:rPr lang="fi-FI" dirty="0" smtClean="0"/>
              <a:t> parvekkeet)</a:t>
            </a:r>
          </a:p>
          <a:p>
            <a:r>
              <a:rPr lang="fi-FI" dirty="0" smtClean="0"/>
              <a:t>Asukas on velvoitettu ilmoittamaan tekemistään remonteista taloyhtiölle (kirjallisesti lupa), pienet pintaremontit voi tehdä (esim. seinien maalaus)</a:t>
            </a:r>
          </a:p>
          <a:p>
            <a:r>
              <a:rPr lang="fi-FI" dirty="0" smtClean="0"/>
              <a:t>Yhtiökokous kerran vuodessa: Päätetään maksut, remontit, valitaan yhtiön hallitus (vastaa esim. remonttien laadusta tai isännöitsijän toiminnasta) ja käsitellään taloudellinen tilanne – tarvittaessa asioista äänestetään (enemmistöpäätökset)</a:t>
            </a:r>
          </a:p>
          <a:p>
            <a:r>
              <a:rPr lang="fi-FI" dirty="0" smtClean="0"/>
              <a:t>Asuntoyhtiölaki määrittelee isot linjat, mutta yhtiöjärjestys selittää yksityiskohtaiset talon ”säännöt”, lisäksi käytännön järjestyssäännöt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3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Kiinteistön kaupasta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Kaupan kohteena voi olla määräala ja määräosa: 1) Määräala on ostajan ja myyjän maastoon merkitsemä alue -&gt; kaupan jälkeen haetaan lainhuuto ja määräala muutetaan tilaksi tai tontiksi (LOHKOMINEN) 2) Määräosa on osa kiinteistöä -&gt; jaettavissa itsenäisiksi tiloiksi tai tonteiksi (HALKOMINEN)</a:t>
            </a:r>
          </a:p>
          <a:p>
            <a:r>
              <a:rPr lang="fi-FI" sz="2400" dirty="0" smtClean="0"/>
              <a:t>Kiinteistörekisteri pitää yllä perustietoja kiinteistöistä</a:t>
            </a:r>
          </a:p>
          <a:p>
            <a:r>
              <a:rPr lang="fi-FI" sz="2400" dirty="0" smtClean="0"/>
              <a:t>Lainhuuto- ja kiinnitysrekisteri pitää yllä tiedot kiinteistön omistajista ja vahvistetuista kiinnityksistä</a:t>
            </a:r>
          </a:p>
          <a:p>
            <a:r>
              <a:rPr lang="fi-FI" sz="2400" dirty="0" smtClean="0"/>
              <a:t>Kiinnitykset (kirja s.186-188) -&gt; Ostajan pitää varmistaa, että kaikki rasitustodistuksessa näkyvät kiinnitykset on selvitetty ennen kaupantekoa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068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Vaihtoehtoisia asumismuotoja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fi-FI" dirty="0" smtClean="0"/>
              <a:t>Asumisoikeusasunnot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Asumisoikeusmaksu 15% hankinta-arvosta + kuukausittain käyttövastike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Asukkailla tietyt kriteerit (ei liian varakkaille)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Ei voi ostaa omaksi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Kun asunnon vaihtaa, rahat palautetaan</a:t>
            </a:r>
          </a:p>
          <a:p>
            <a:pPr marL="0" indent="0">
              <a:buNone/>
            </a:pPr>
            <a:r>
              <a:rPr lang="fi-FI" dirty="0" smtClean="0"/>
              <a:t>2) Osaomistusasunto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Asukas omista enintään 20% asunnon osakkeista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Solmitaan osaomistussopimus ja määräaikainen huoneenvuokrasopimus (vähintään 5 vuotta ja enintään 12 vuotta)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Mahdollisuus lunastaa asunto itselleen tai luopua maksua vastaan osuudestaan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1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Tehtävä 15 s.157</a:t>
            </a:r>
          </a:p>
          <a:p>
            <a:r>
              <a:rPr lang="fi-FI" dirty="0" smtClean="0"/>
              <a:t>Mikä on kiinteistönvälittäjän vastuu kaupanteossa?</a:t>
            </a:r>
          </a:p>
          <a:p>
            <a:r>
              <a:rPr lang="fi-FI" dirty="0" smtClean="0"/>
              <a:t>Ongelmia kaupassa: </a:t>
            </a:r>
          </a:p>
          <a:p>
            <a:pPr marL="457200" indent="-457200">
              <a:buAutoNum type="alphaLcParenR"/>
            </a:pPr>
            <a:r>
              <a:rPr lang="fi-FI" b="1" dirty="0" smtClean="0"/>
              <a:t>Mitä </a:t>
            </a:r>
            <a:r>
              <a:rPr lang="fi-FI" b="1" dirty="0"/>
              <a:t>ostajan pitää kaupan solmimisen jälkeen tehdä, jos hän huomaa ostamansa asunnossa tai kiinteistössä virheen</a:t>
            </a:r>
            <a:r>
              <a:rPr lang="fi-FI" b="1" dirty="0" smtClean="0"/>
              <a:t>?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fi-FI" b="1"/>
              <a:t>b) Millaisia vaihtoehtoja myyjällä on reagoida tilanteeseen?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5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Videoita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www.youtube.com/watch?v=EqcrslYfEP4 </a:t>
            </a:r>
            <a:endParaRPr lang="fi-FI" dirty="0">
              <a:hlinkClick r:id="rId2"/>
            </a:endParaRP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www.youtube.com/watch?v=LEHCpuxNswM</a:t>
            </a:r>
            <a:r>
              <a:rPr lang="fi-FI" dirty="0" smtClean="0"/>
              <a:t> </a:t>
            </a:r>
          </a:p>
          <a:p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www.youtube.com/watch?v=tkg1Y0PexfE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75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i-FI"/>
              <a:t>Wagner vuokravälittäjänä</a:t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801" y="1293364"/>
            <a:ext cx="8610425" cy="2921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2023663" y="4512729"/>
            <a:ext cx="8144700" cy="1506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Tehtävä</a:t>
            </a:r>
          </a:p>
          <a:p>
            <a:pPr>
              <a:spcBef>
                <a:spcPts val="600"/>
              </a:spcBef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Tutki sarjakuvaa.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buSzPct val="100000"/>
              <a:buFont typeface="+mj-lt"/>
              <a:buAutoNum type="alphaLcParenR"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Mitä asioita Wagner hoiti väärin?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buSzPct val="100000"/>
              <a:buFont typeface="+mj-lt"/>
              <a:buAutoNum type="alphaLcParenR"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Miten ne olisi pitänyt hoitaa?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4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Vuokra-asunto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Sopimus ja sen muutokset </a:t>
            </a:r>
            <a:r>
              <a:rPr lang="fi-FI" b="1" dirty="0" smtClean="0"/>
              <a:t>kirjallisesti (hyvä ilmetä esim. vesi-, sähkö- ym. maksut)</a:t>
            </a:r>
            <a:endParaRPr lang="fi-FI" b="1" dirty="0"/>
          </a:p>
          <a:p>
            <a:r>
              <a:rPr lang="fi-FI" b="1" dirty="0"/>
              <a:t>Määräaikainen päättyy sovitusti</a:t>
            </a:r>
          </a:p>
          <a:p>
            <a:r>
              <a:rPr lang="fi-FI" b="1" dirty="0"/>
              <a:t>Toistaiseksi voimassa oleva irtisanomiseen</a:t>
            </a:r>
            <a:r>
              <a:rPr lang="fi-FI" dirty="0"/>
              <a:t>: 1) vuokranantajan toimesta irtisanomisaika 6 kk, jos vuokrasuhde yli vuoden, muuten 3kk. 2) vuokralaisen irtisanoessa 1kk. </a:t>
            </a:r>
            <a:r>
              <a:rPr lang="fi-FI" b="1" dirty="0"/>
              <a:t>Kirjallisesti</a:t>
            </a:r>
          </a:p>
          <a:p>
            <a:r>
              <a:rPr lang="fi-FI" b="1" dirty="0"/>
              <a:t>Sopimuksen purkaminen</a:t>
            </a:r>
            <a:r>
              <a:rPr lang="fi-FI" dirty="0"/>
              <a:t>: molemmat osapuolet voivat purkaa sen erityisen virheen vuoksi (vuokran laiminlyönti tai esim., huoneiston terveyshaitat) → </a:t>
            </a:r>
            <a:r>
              <a:rPr lang="fi-FI" b="1" dirty="0"/>
              <a:t>sopimus päättyy heti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1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0975"/>
            <a:ext cx="97536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Velvollisuudet ja vastuu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Vuokranantaja: Luovuttaa huoneiston sovitusti, ja vastattava sovittua</a:t>
            </a:r>
          </a:p>
          <a:p>
            <a:r>
              <a:rPr lang="fi-FI" dirty="0"/>
              <a:t>Vuokralainen: Maksaa vuokran ja hoitaa asuntoa huolellisesti</a:t>
            </a:r>
          </a:p>
          <a:p>
            <a:endParaRPr lang="fi-FI" dirty="0"/>
          </a:p>
          <a:p>
            <a:r>
              <a:rPr lang="fi-FI" dirty="0"/>
              <a:t>Vuokranantaja: Vastuussa normaalista kulumisesta</a:t>
            </a:r>
          </a:p>
          <a:p>
            <a:r>
              <a:rPr lang="fi-FI" dirty="0"/>
              <a:t>Vuokralainen: Korvaa itseaiheutetut vahingot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7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Asumisoikeusasunto ja osaomistusasunto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Ratkaisuja omistusasunnon ja vuokra-asumisen välillä</a:t>
            </a:r>
            <a:endParaRPr lang="fi-FI" dirty="0"/>
          </a:p>
          <a:p>
            <a:r>
              <a:rPr lang="fi-FI" dirty="0" smtClean="0"/>
              <a:t>Asumisoikeusasuntoon tarvitaan 15% käsiraha asunnon hankintahinnasta – lisäksi käyttövastikemaksu</a:t>
            </a:r>
          </a:p>
          <a:p>
            <a:r>
              <a:rPr lang="fi-FI" dirty="0" smtClean="0"/>
              <a:t>Rahan saa takaisin, kun muuttaa pois – asumisaikaa ei ole rajattu, mutta alkupääomaa ei tarvita yhtä paljon kuin omistusasunnossa</a:t>
            </a:r>
          </a:p>
          <a:p>
            <a:r>
              <a:rPr lang="fi-FI" dirty="0" smtClean="0"/>
              <a:t>Osaomistusasunnon hankkija maksaa 10-20% asunnosta ja jää tämän jälkeen vuokralle – vuokrasuhde on määräaikainen – sen loputtua päätös: lunastaako asunnon vai myykö osuutensa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1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Asunto-osakkeen ja kiinteistön kauppa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Asunto-osake (osakkeet kerrostalo- tai rivitalohuoneistoon)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Asuntokauppalaki (sovellettava laki)</a:t>
            </a:r>
            <a:endParaRPr lang="fi-FI" dirty="0"/>
          </a:p>
          <a:p>
            <a:r>
              <a:rPr lang="fi-FI" dirty="0" smtClean="0"/>
              <a:t>Vapaamuotoinen oikeustoimi (kauppakirja mielellään kirjallisesti)</a:t>
            </a:r>
          </a:p>
          <a:p>
            <a:r>
              <a:rPr lang="fi-FI" dirty="0" smtClean="0"/>
              <a:t>Isännöitsijätodistuksessa tärkeimmät tiedot (turva-asiakirja)</a:t>
            </a:r>
          </a:p>
          <a:p>
            <a:r>
              <a:rPr lang="fi-FI" dirty="0" smtClean="0"/>
              <a:t>Varainsiirtovero 2% (ensiasunnon ostaja 18-39v. ei tarvitse maksaa)</a:t>
            </a:r>
          </a:p>
          <a:p>
            <a:r>
              <a:rPr lang="fi-FI" dirty="0" smtClean="0"/>
              <a:t>Mahdolliset virheet – myyjän vastuu 2v.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Kiinteistö (maa-ala ja rakennukset, usein omakotitalo)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 smtClean="0"/>
              <a:t>Maakaari (sovellettava laki) </a:t>
            </a:r>
            <a:endParaRPr lang="fi-FI" sz="1800" dirty="0"/>
          </a:p>
          <a:p>
            <a:r>
              <a:rPr lang="fi-FI" sz="1800" dirty="0" smtClean="0"/>
              <a:t>Määrämuotoinen oikeustoimi (kirjallisesti, mukana kaupanvahvistaja), mahdollista tehdä sähköisesti</a:t>
            </a:r>
          </a:p>
          <a:p>
            <a:r>
              <a:rPr lang="fi-FI" sz="1800" dirty="0" smtClean="0"/>
              <a:t>Kaupan jälkeen lainhuuto saannolle (6kk) – merkintä kiinteistörekisteriin ja omistusoikeus siirtyy</a:t>
            </a:r>
          </a:p>
          <a:p>
            <a:r>
              <a:rPr lang="fi-FI" sz="1800" dirty="0" smtClean="0"/>
              <a:t>Varainsiirtovero 4% (ensiasunnon ostaja 18-39v. Ei tarvitse maksaa)</a:t>
            </a:r>
          </a:p>
          <a:p>
            <a:r>
              <a:rPr lang="fi-FI" dirty="0" smtClean="0"/>
              <a:t>Mahdolliset virheet – myyjän vastuu 5v.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96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Asunto-osake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UUSI ASUNTO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Myyjä elinkeinonharjoittaja</a:t>
            </a:r>
          </a:p>
          <a:p>
            <a:r>
              <a:rPr lang="fi-FI" dirty="0" smtClean="0"/>
              <a:t>Turva-asiakirjat: osakeyhtiön perustamiskirja, kaupparekisteriote</a:t>
            </a:r>
          </a:p>
          <a:p>
            <a:r>
              <a:rPr lang="fi-FI" dirty="0" smtClean="0"/>
              <a:t>Ostajat valvovat rakentamista -&gt; yhtiökokous kun rakennus kunnossa</a:t>
            </a:r>
          </a:p>
          <a:p>
            <a:r>
              <a:rPr lang="fi-FI" dirty="0" smtClean="0"/>
              <a:t>Yhtiökokouksen jälkeen normaali hallinnointi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VANHA ASUNTO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Yksityishenkilöiden välinen kauppa</a:t>
            </a:r>
          </a:p>
          <a:p>
            <a:r>
              <a:rPr lang="fi-FI" dirty="0" smtClean="0"/>
              <a:t>Turva-asiakirja: isännöitsijäntodistus (tiedot taloyhtiöstä, kuten velat, remontit ym.) -&gt; tärkeää: onko osakkeet varmasti myyjän hallussa!</a:t>
            </a:r>
          </a:p>
        </p:txBody>
      </p:sp>
    </p:spTree>
    <p:extLst>
      <p:ext uri="{BB962C8B-B14F-4D97-AF65-F5344CB8AC3E}">
        <p14:creationId xmlns:p14="http://schemas.microsoft.com/office/powerpoint/2010/main" val="33410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273</TotalTime>
  <Words>650</Words>
  <Application>Microsoft Office PowerPoint</Application>
  <PresentationFormat>Laajakuva</PresentationFormat>
  <Paragraphs>77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Verdana</vt:lpstr>
      <vt:lpstr>Wingdings</vt:lpstr>
      <vt:lpstr>Puutyyppi</vt:lpstr>
      <vt:lpstr>Asuminen</vt:lpstr>
      <vt:lpstr>Videoita</vt:lpstr>
      <vt:lpstr>Wagner vuokravälittäjänä</vt:lpstr>
      <vt:lpstr>Vuokra-asunto</vt:lpstr>
      <vt:lpstr>PowerPoint-esitys</vt:lpstr>
      <vt:lpstr>Velvollisuudet ja vastuu</vt:lpstr>
      <vt:lpstr>Asumisoikeusasunto ja osaomistusasunto</vt:lpstr>
      <vt:lpstr>Asunto-osakkeen ja kiinteistön kauppa</vt:lpstr>
      <vt:lpstr>Asunto-osake</vt:lpstr>
      <vt:lpstr>Elämää taloyhtiössä</vt:lpstr>
      <vt:lpstr>Kiinteistön kaupasta</vt:lpstr>
      <vt:lpstr>Vaihtoehtoisia asumismuotoja</vt:lpstr>
      <vt:lpstr>Tehtäviä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Asuminen</dc:title>
  <dc:creator>Helenius Niki</dc:creator>
  <cp:lastModifiedBy>Helenius Niki</cp:lastModifiedBy>
  <cp:revision>19</cp:revision>
  <dcterms:created xsi:type="dcterms:W3CDTF">2020-03-16T07:54:07Z</dcterms:created>
  <dcterms:modified xsi:type="dcterms:W3CDTF">2021-03-16T21:09:55Z</dcterms:modified>
</cp:coreProperties>
</file>