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67" r:id="rId4"/>
  </p:sldMasterIdLst>
  <p:notesMasterIdLst>
    <p:notesMasterId r:id="rId11"/>
  </p:notesMasterIdLst>
  <p:handoutMasterIdLst>
    <p:handoutMasterId r:id="rId12"/>
  </p:handoutMasterIdLst>
  <p:sldIdLst>
    <p:sldId id="270" r:id="rId5"/>
    <p:sldId id="275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580"/>
  </p:normalViewPr>
  <p:slideViewPr>
    <p:cSldViewPr snapToGrid="0" snapToObjects="1">
      <p:cViewPr varScale="1">
        <p:scale>
          <a:sx n="73" d="100"/>
          <a:sy n="73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00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1CF72F8C-AFF9-4716-87CC-005B6C0C3E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289E571-C83A-489E-ACB1-5BAF31DABF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7159B-CDA2-4496-B54D-B16C9DED4A0D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3EF2ED6-7D42-4792-A780-5B86E9119A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0A1C6AD-356A-4805-8F88-C9A9020DDD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D28F1-3D2A-414D-A278-6921072512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4205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D0EED-8D19-4FB0-A008-C14B2DBBF264}" type="datetimeFigureOut">
              <a:rPr lang="fi-FI" noProof="0" smtClean="0"/>
              <a:t>15.2.2021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566BD-AE0B-4402-ABC6-727D0AE11EA5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51173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2589213" y="2514600"/>
            <a:ext cx="8915399" cy="2262781"/>
          </a:xfrm>
        </p:spPr>
        <p:txBody>
          <a:bodyPr rtlCol="0" anchor="b">
            <a:normAutofit/>
          </a:bodyPr>
          <a:lstStyle>
            <a:lvl1pPr>
              <a:defRPr sz="54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 noProof="0" smtClean="0"/>
              <a:t>Muokkaa alaotsikon perustyyliä napsautt.</a:t>
            </a:r>
            <a:endParaRPr lang="fi-FI" noProof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99D481-4EA4-4FF0-8415-87124A6014DD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Puolivapaa piirto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6327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589212" y="609600"/>
            <a:ext cx="8915399" cy="311704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50CD74-4E0B-4F14-B044-A51AC4929C00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Puolivapaa piirto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12889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13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F8E737-0BA5-4C73-A17D-5CA92524081D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11" name="Puolivapaa piirto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14" name="Tekstiruutu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5960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589213" y="2438400"/>
            <a:ext cx="8915400" cy="2724845"/>
          </a:xfrm>
        </p:spPr>
        <p:txBody>
          <a:bodyPr rtlCol="0" anchor="b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fi-FI" noProof="0"/>
              <a:t>Muokkaa tekstin perustyyliä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189211-6C92-450F-86A1-A70260FC370C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Puolivapaa piirto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19137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sikko 1"/>
          <p:cNvSpPr>
            <a:spLocks noGrp="1"/>
          </p:cNvSpPr>
          <p:nvPr>
            <p:ph type="title" hasCustomPrompt="1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1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fi-FI" noProof="0"/>
              <a:t>Muokkaa tekstin perustyyliä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39E41F-2A9E-45D6-A834-43331EDBB10F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11" name="Puolivapaa piirto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17" name="Tekstiruutu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0453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589212" y="627407"/>
            <a:ext cx="8915399" cy="2880020"/>
          </a:xfrm>
        </p:spPr>
        <p:txBody>
          <a:bodyPr rtlCol="0" anchor="ctr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1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fi-FI" noProof="0"/>
              <a:t>Muokkaa tekstin perustyyliä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918740-E1AE-40A0-BA3D-89596AE95253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Puolivapaa piirto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06338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94A240B-EA18-4950-A12D-47088A06CBE3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8" name="Puolivapaa piirto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901321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9294812" y="627405"/>
            <a:ext cx="2207601" cy="5283817"/>
          </a:xfrm>
        </p:spPr>
        <p:txBody>
          <a:bodyPr vert="eaVert" rtlCol="0" anchor="ctr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947F11-1713-4F47-BD76-C78279F077DE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8" name="Puolivapaa piirto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61913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592925" y="624110"/>
            <a:ext cx="8911687" cy="128089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ECA7F2-A2CB-4C14-BFEE-6E06E2FAA061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8" name="Puolivapaa piirto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07143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589212" y="2058750"/>
            <a:ext cx="8915399" cy="146880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CEDB45-994E-4C8E-B748-082F222835D0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Puolivapaa piirto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04439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202BED-5882-48C6-9C94-16B5BC201F9E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10" name="Puolivapaa piirto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54565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A16CA7-2D6A-46B8-8F61-4FA61F7F3EAF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12" name="Puolivapaa piirto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85892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4E5835-99E2-4FAA-93B5-A10169F52670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Puolivapaa piirto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31223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C244ADC-B12B-4336-AB33-99236228E805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Puolivapaa piirto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94529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589212" y="446088"/>
            <a:ext cx="3505199" cy="976312"/>
          </a:xfrm>
        </p:spPr>
        <p:txBody>
          <a:bodyPr rtlCol="0" anchor="b"/>
          <a:lstStyle>
            <a:lvl1pPr algn="l">
              <a:defRPr sz="20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rtlCol="0" anchor="ctr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6B4D89-D712-448B-86C3-C0AD7F48FA2E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Puolivapaa piirto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76406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2589213" y="4800600"/>
            <a:ext cx="8915400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perustyyliä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234678-6D7E-4134-8033-B90AE70DC96C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Puolivapaa piirto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2454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Ryhmä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Puolivapaa piirto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Puolivapaa piirto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Puolivapaa piirto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Puolivapaa piirto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Puolivapaa piirto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Puolivapaa piirto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Puolivapaa piirto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Puolivapaa piirto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Puolivapaa piirto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Puolivapaa piirto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Puolivapaa piirto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Puolivapaa piirto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Ryhmä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Puolivapaa piirto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Puolivapaa piirto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Puolivapaa piirto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Puolivapaa piirto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Puolivapaa piirto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Puolivapaa piirto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Puolivapaa piirto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Puolivapaa piirto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Puolivapaa piirto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Puolivapaa piirto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Puolivapaa piirto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Puolivapaa piirto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Suorakulmio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A1E866-2466-4F1C-BDB8-37C161DC785B}" type="datetime1">
              <a:rPr lang="fi-FI" noProof="0" smtClean="0"/>
              <a:t>15.2.2021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60952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3765" y="19403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</a:t>
            </a:r>
            <a:r>
              <a:rPr lang="fi-FI" sz="4000" b="1" dirty="0">
                <a:latin typeface="+mn-lt"/>
              </a:rPr>
              <a:t>arviointi</a:t>
            </a:r>
            <a:endParaRPr lang="fi-FI" sz="4000" b="1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1" y="1069253"/>
            <a:ext cx="7845879" cy="5000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dirty="0"/>
              <a:t>tärkeä osa tieteellistä tutkimustyötä</a:t>
            </a:r>
          </a:p>
          <a:p>
            <a:pPr>
              <a:lnSpc>
                <a:spcPct val="100000"/>
              </a:lnSpc>
            </a:pPr>
            <a:r>
              <a:rPr lang="fi-FI" sz="2000" dirty="0"/>
              <a:t>pyritään </a:t>
            </a:r>
            <a:r>
              <a:rPr lang="fi-FI" sz="2000" u="sng" dirty="0"/>
              <a:t>varmistamaan tiedon laatu ja luotettavuus </a:t>
            </a:r>
            <a:r>
              <a:rPr lang="fi-FI" sz="2000" dirty="0"/>
              <a:t>jokaisessa tutkimusprosessin vaiheessa</a:t>
            </a:r>
          </a:p>
          <a:p>
            <a:pPr marL="0" indent="0">
              <a:buNone/>
            </a:pPr>
            <a:r>
              <a:rPr lang="fi-FI" sz="2400" u="sng" dirty="0"/>
              <a:t>kvantitatiivinen tutkimus:</a:t>
            </a:r>
            <a:r>
              <a:rPr lang="fi-FI" sz="2400" dirty="0"/>
              <a:t>  	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b="1" dirty="0"/>
              <a:t>pätevyys eli validiteetti</a:t>
            </a:r>
          </a:p>
          <a:p>
            <a:pPr lvl="2">
              <a:lnSpc>
                <a:spcPct val="100000"/>
              </a:lnSpc>
            </a:pPr>
            <a:r>
              <a:rPr lang="fi-FI" sz="2400" dirty="0"/>
              <a:t>kuvaa, ovatko tutkimuksen kohderyhmä, aineisto ja menetelmät kohdallaan ja mittaako tutkimus sitä, mitä sen oli tarkoitus mitata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400" b="1" dirty="0"/>
              <a:t>luotettavuus eli </a:t>
            </a:r>
            <a:r>
              <a:rPr lang="fi-FI" sz="2400" b="1" dirty="0"/>
              <a:t>reliabiliteetti</a:t>
            </a:r>
            <a:endParaRPr lang="fi-FI" sz="2400" b="1" dirty="0"/>
          </a:p>
          <a:p>
            <a:pPr lvl="2">
              <a:lnSpc>
                <a:spcPct val="100000"/>
              </a:lnSpc>
            </a:pPr>
            <a:r>
              <a:rPr lang="fi-FI" sz="2400" dirty="0"/>
              <a:t>kuvaa sitä, miten luotettavasti ja toistettavasti mittaus tai tutkimusmenetelmä mittaa tutkittavaa ilmiötä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103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7726" y="404949"/>
            <a:ext cx="9849394" cy="6244045"/>
          </a:xfrm>
        </p:spPr>
        <p:txBody>
          <a:bodyPr>
            <a:normAutofit/>
          </a:bodyPr>
          <a:lstStyle/>
          <a:p>
            <a:pPr marL="411480">
              <a:buFont typeface="Wingdings"/>
              <a:buChar char=""/>
              <a:defRPr/>
            </a:pPr>
            <a:r>
              <a:rPr lang="fi-FI" dirty="0"/>
              <a:t>Validiteetti = pätevyys</a:t>
            </a:r>
          </a:p>
          <a:p>
            <a:pPr marL="740664" lvl="1">
              <a:buFont typeface="Wingdings"/>
              <a:buChar char=""/>
              <a:defRPr/>
            </a:pPr>
            <a:r>
              <a:rPr lang="fi-FI" dirty="0"/>
              <a:t>Onko mitattu sitä, mitä pitikin?</a:t>
            </a:r>
          </a:p>
          <a:p>
            <a:pPr marL="740664" lvl="1">
              <a:buFont typeface="Wingdings"/>
              <a:buChar char=""/>
              <a:defRPr/>
            </a:pPr>
            <a:r>
              <a:rPr lang="fi-FI" dirty="0"/>
              <a:t>Jos tutkimusasetelmassa on virheitä (esim. huono otanta), vaikuttaa se koko tutkimuksen validiteettiin</a:t>
            </a:r>
          </a:p>
          <a:p>
            <a:pPr marL="740664" lvl="1">
              <a:buFont typeface="Wingdings"/>
              <a:buChar char=""/>
              <a:defRPr/>
            </a:pPr>
            <a:r>
              <a:rPr lang="fi-FI" dirty="0"/>
              <a:t>Ymmärtävätkö kaikki esim. kyselyn kysymykset samalla tavalla?</a:t>
            </a: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Vastaavatko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tulokset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totuutta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?</a:t>
            </a:r>
          </a:p>
          <a:p>
            <a:pPr marL="740664" lvl="1">
              <a:buFont typeface="Wingdings"/>
              <a:buChar char=""/>
              <a:defRPr/>
            </a:pPr>
            <a:endParaRPr lang="fi-FI" dirty="0"/>
          </a:p>
          <a:p>
            <a:pPr marL="411480">
              <a:buFont typeface="Wingdings"/>
              <a:buChar char=""/>
              <a:defRPr/>
            </a:pPr>
            <a:r>
              <a:rPr lang="fi-FI" dirty="0"/>
              <a:t>Reliabiliteetti = pysyvyys, käyttövarmuus</a:t>
            </a:r>
          </a:p>
          <a:p>
            <a:pPr marL="740664" lvl="1">
              <a:buFont typeface="Wingdings"/>
              <a:buChar char=""/>
              <a:defRPr/>
            </a:pPr>
            <a:r>
              <a:rPr lang="fi-FI" dirty="0"/>
              <a:t>Kuinka luotettavasti kohdetta on mitattu?</a:t>
            </a: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</a:t>
            </a:r>
            <a:r>
              <a:rPr lang="en-GB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havainnot</a:t>
            </a: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</a:t>
            </a:r>
            <a:r>
              <a:rPr lang="en-GB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eivät</a:t>
            </a: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ole </a:t>
            </a:r>
            <a:r>
              <a:rPr lang="en-GB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sattumanvaraisia</a:t>
            </a:r>
            <a:endParaRPr lang="fi-FI" dirty="0"/>
          </a:p>
          <a:p>
            <a:pPr marL="740664" lvl="1">
              <a:buFont typeface="Wingdings"/>
              <a:buChar char=""/>
              <a:defRPr/>
            </a:pPr>
            <a:r>
              <a:rPr lang="fi-FI" dirty="0"/>
              <a:t>Voidaanko tulokset toistaa?</a:t>
            </a: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Satunnaisvirheitä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(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tutkija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,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mittari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,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tutkittava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,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tilanne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,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aineiston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käsittely</a:t>
            </a:r>
            <a:r>
              <a:rPr lang="en-GB" sz="2600" dirty="0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) </a:t>
            </a:r>
            <a:r>
              <a:rPr lang="en-GB" sz="26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Biondi" charset="0"/>
              </a:rPr>
              <a:t>vähän</a:t>
            </a:r>
            <a:r>
              <a:rPr lang="en-GB" sz="2600" dirty="0">
                <a:latin typeface="Biondi" charset="0"/>
              </a:rPr>
              <a:t> </a:t>
            </a:r>
          </a:p>
          <a:p>
            <a:pPr marL="740664" lvl="1">
              <a:buFont typeface="Wingdings"/>
              <a:buChar char=""/>
              <a:defRPr/>
            </a:pPr>
            <a:r>
              <a:rPr lang="fi-FI" dirty="0"/>
              <a:t>Mittavälineet ovat luotettavia ja tarkkoja</a:t>
            </a:r>
          </a:p>
          <a:p>
            <a:pPr marL="740664" lvl="1">
              <a:buFont typeface="Wingdings"/>
              <a:buChar char=""/>
              <a:defRPr/>
            </a:pPr>
            <a:r>
              <a:rPr lang="fi-FI" dirty="0"/>
              <a:t>Tulokset eivät riipu mittaajasta (esim. verenpaine)</a:t>
            </a:r>
          </a:p>
          <a:p>
            <a:pPr marL="740664" lvl="1">
              <a:buFont typeface="Wingdings"/>
              <a:buChar char=""/>
              <a:defRPr/>
            </a:pPr>
            <a:r>
              <a:rPr lang="fi-FI" dirty="0"/>
              <a:t>Tulos vaihtelee siksi, että mitattavassa asiassa on todella eroja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874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0" y="25505"/>
            <a:ext cx="7662930" cy="6319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u="sng" dirty="0"/>
              <a:t>kvalitatiivinen tutkimus: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siirrettävyys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voidaanko tutkimustuloksia soveltaa muihin vastaaviin tutkimuskohteisiin tai -tilanteisiin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totuudellisuus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johtopäätökset pystyvät kuvaamaan tutkittavan ilmiön todellista tilaa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vahvistettavuus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saavatko tulokset ja johtopäätökset tukea aikaisemmista tutkimuksista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uskottavuus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tutkijan ennakko-oletukset on huomioitu ja kuinka objektiivisesti tutkimus on toteutettu</a:t>
            </a:r>
          </a:p>
        </p:txBody>
      </p:sp>
    </p:spTree>
    <p:extLst>
      <p:ext uri="{BB962C8B-B14F-4D97-AF65-F5344CB8AC3E}">
        <p14:creationId xmlns:p14="http://schemas.microsoft.com/office/powerpoint/2010/main" val="282008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1" y="305004"/>
            <a:ext cx="7688687" cy="599276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000" dirty="0"/>
              <a:t>tieteellisen tutkimuksen </a:t>
            </a:r>
            <a:r>
              <a:rPr lang="fi-FI" sz="2000" u="sng" dirty="0"/>
              <a:t>perusperiaatteiden mahdollisimman tarkka noudattaminen</a:t>
            </a:r>
            <a:r>
              <a:rPr lang="fi-FI" sz="2000" dirty="0"/>
              <a:t> lisää tutkimustulosten luotettavuutta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muistiinpanot jokaisesta tutkimusprosessin vaiheesta ja menetelmiin liittyvistä yksityiskohdista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tutkimuksen huolellinen perusteleminen ja eettisten näkökohtien </a:t>
            </a:r>
            <a:r>
              <a:rPr lang="fi-FI" sz="2500" dirty="0"/>
              <a:t>varmistaminen</a:t>
            </a:r>
          </a:p>
          <a:p>
            <a:pPr marL="457200" lvl="1" indent="0">
              <a:buNone/>
            </a:pPr>
            <a:endParaRPr lang="fi-FI" sz="2500" dirty="0"/>
          </a:p>
          <a:p>
            <a:pPr>
              <a:lnSpc>
                <a:spcPct val="100000"/>
              </a:lnSpc>
            </a:pPr>
            <a:r>
              <a:rPr lang="fi-FI" sz="2000" dirty="0"/>
              <a:t>jotta tiede edistyisi, tutkimuksen on oltava </a:t>
            </a:r>
            <a:r>
              <a:rPr lang="fi-FI" sz="2000" u="sng" dirty="0"/>
              <a:t>avointa ja julkisesti saatavilla</a:t>
            </a:r>
          </a:p>
          <a:p>
            <a:pPr marL="457200" lvl="1" indent="0">
              <a:buNone/>
            </a:pPr>
            <a:r>
              <a:rPr lang="fi-FI" sz="2500" b="1" dirty="0"/>
              <a:t>- vertaisarviointi = </a:t>
            </a:r>
            <a:r>
              <a:rPr lang="fi-FI" sz="2500" dirty="0"/>
              <a:t>muutama alaa tunteva, kokenut tutkija arvioi huolellisesti uuden tutkimusartikkelin ennen sen julkaisua  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13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0" y="363281"/>
            <a:ext cx="7532914" cy="58829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dirty="0"/>
              <a:t>T</a:t>
            </a:r>
            <a:r>
              <a:rPr lang="fi-FI" sz="2400" dirty="0"/>
              <a:t>utkimuksen </a:t>
            </a:r>
            <a:r>
              <a:rPr lang="fi-FI" sz="2400" dirty="0"/>
              <a:t>laatua voivat heikentää </a:t>
            </a:r>
            <a:r>
              <a:rPr lang="fi-FI" sz="2400" dirty="0"/>
              <a:t>esimerkiksi:</a:t>
            </a:r>
          </a:p>
          <a:p>
            <a:r>
              <a:rPr lang="fi-FI" sz="2500" dirty="0"/>
              <a:t>puutteet </a:t>
            </a:r>
            <a:r>
              <a:rPr lang="fi-FI" sz="2500" dirty="0"/>
              <a:t>tai virheet tutkimusmenetelmien tai 		   sopivan -asetelman </a:t>
            </a:r>
            <a:r>
              <a:rPr lang="fi-FI" sz="2500" dirty="0"/>
              <a:t>käytössä</a:t>
            </a:r>
          </a:p>
          <a:p>
            <a:r>
              <a:rPr lang="fi-FI" sz="2500" dirty="0"/>
              <a:t>liian </a:t>
            </a:r>
            <a:r>
              <a:rPr lang="fi-FI" sz="2500" dirty="0"/>
              <a:t>pieni otoskoko tai </a:t>
            </a:r>
            <a:r>
              <a:rPr lang="fi-FI" sz="2500" b="1" dirty="0"/>
              <a:t>kato, </a:t>
            </a:r>
            <a:r>
              <a:rPr lang="fi-FI" sz="2500" dirty="0"/>
              <a:t>joka voi syntyä, </a:t>
            </a:r>
            <a:r>
              <a:rPr lang="fi-FI" sz="2500" dirty="0"/>
              <a:t>kun tutkimukseen </a:t>
            </a:r>
            <a:r>
              <a:rPr lang="fi-FI" sz="2500" dirty="0"/>
              <a:t>valitut henkilöt eivät osallistu 	  	  </a:t>
            </a:r>
            <a:r>
              <a:rPr lang="fi-FI" sz="2500" dirty="0"/>
              <a:t>tutkimukseen </a:t>
            </a:r>
            <a:r>
              <a:rPr lang="fi-FI" sz="2500" dirty="0"/>
              <a:t>tai keskeyttävät sen </a:t>
            </a:r>
            <a:endParaRPr lang="fi-FI" sz="2500" b="1" dirty="0"/>
          </a:p>
          <a:p>
            <a:r>
              <a:rPr lang="fi-FI" sz="2500" b="1" dirty="0"/>
              <a:t>sekoittava </a:t>
            </a:r>
            <a:r>
              <a:rPr lang="fi-FI" sz="2500" b="1" dirty="0"/>
              <a:t>tekijä = </a:t>
            </a:r>
            <a:r>
              <a:rPr lang="fi-FI" sz="2500" dirty="0"/>
              <a:t>jokin tutkittavaan </a:t>
            </a:r>
            <a:r>
              <a:rPr lang="fi-FI" sz="2500" dirty="0"/>
              <a:t>ilmiöön liittyvä </a:t>
            </a:r>
            <a:r>
              <a:rPr lang="fi-FI" sz="2500" dirty="0"/>
              <a:t>tekijä, joka ei itse ole tutkimuksen 	 	  kohteena, mutta häiritsee tarkasteltavan </a:t>
            </a:r>
            <a:r>
              <a:rPr lang="fi-FI" sz="2500" dirty="0"/>
              <a:t>ilmiön ja </a:t>
            </a:r>
            <a:r>
              <a:rPr lang="fi-FI" sz="2500" dirty="0"/>
              <a:t>siihen vaikuttavien tekijöiden </a:t>
            </a:r>
            <a:r>
              <a:rPr lang="fi-FI" sz="2500" dirty="0" smtClean="0"/>
              <a:t>yhteyden arviointia</a:t>
            </a:r>
            <a:endParaRPr lang="fi-FI" sz="2500" dirty="0"/>
          </a:p>
          <a:p>
            <a:pPr marL="0" indent="0"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594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17183" y="358579"/>
            <a:ext cx="7328080" cy="5758886"/>
          </a:xfrm>
        </p:spPr>
        <p:txBody>
          <a:bodyPr>
            <a:noAutofit/>
          </a:bodyPr>
          <a:lstStyle/>
          <a:p>
            <a:r>
              <a:rPr lang="fi-FI" sz="2500" b="1" dirty="0"/>
              <a:t>harha </a:t>
            </a:r>
            <a:r>
              <a:rPr lang="fi-FI" sz="2500" b="1" dirty="0"/>
              <a:t>=</a:t>
            </a:r>
            <a:r>
              <a:rPr lang="fi-FI" sz="2500" dirty="0"/>
              <a:t> systemaattinen virhe, joka voi </a:t>
            </a:r>
            <a:r>
              <a:rPr lang="fi-FI" sz="2500" dirty="0"/>
              <a:t>syntyä missä </a:t>
            </a:r>
            <a:r>
              <a:rPr lang="fi-FI" sz="2500" dirty="0"/>
              <a:t>tahansa tutkimuksen vaiheessa ja aiheuttaa </a:t>
            </a:r>
            <a:r>
              <a:rPr lang="fi-FI" sz="2500" dirty="0"/>
              <a:t>vääristymää </a:t>
            </a:r>
            <a:r>
              <a:rPr lang="fi-FI" sz="2500" dirty="0"/>
              <a:t>tutkimustuloksissa ja </a:t>
            </a:r>
            <a:r>
              <a:rPr lang="fi-FI" sz="2500" dirty="0"/>
              <a:t>johtopäätöksissä</a:t>
            </a:r>
            <a:endParaRPr lang="fi-FI" sz="2500" dirty="0"/>
          </a:p>
          <a:p>
            <a:pPr lvl="2"/>
            <a:r>
              <a:rPr lang="fi-FI" sz="2400" dirty="0"/>
              <a:t>valikoitumisharha, jos tutkimukseen valikoituu vääränlainen joukko</a:t>
            </a:r>
          </a:p>
          <a:p>
            <a:pPr lvl="2"/>
            <a:r>
              <a:rPr lang="fi-FI" sz="2400" dirty="0"/>
              <a:t>mittausharha, jos käytettävä mittari ei pysty mittaamaan tutkittavaa asiaa tai ilmiötä asianmukaisesti </a:t>
            </a:r>
          </a:p>
          <a:p>
            <a:r>
              <a:rPr lang="fi-FI" sz="2500" b="1" dirty="0"/>
              <a:t>sattuma </a:t>
            </a:r>
            <a:r>
              <a:rPr lang="fi-FI" sz="2500" b="1" dirty="0"/>
              <a:t>=</a:t>
            </a:r>
            <a:r>
              <a:rPr lang="fi-FI" sz="2500" dirty="0"/>
              <a:t> satunnaisvirhe, joka kuuluu kaikkeen </a:t>
            </a:r>
            <a:r>
              <a:rPr lang="fi-FI" sz="2500" dirty="0"/>
              <a:t>tutkimukseen</a:t>
            </a:r>
            <a:r>
              <a:rPr lang="fi-FI" sz="2500" dirty="0"/>
              <a:t>, merkitystä voidaan minimoida </a:t>
            </a:r>
            <a:r>
              <a:rPr lang="fi-FI" sz="2500" dirty="0"/>
              <a:t>esim. suurella </a:t>
            </a:r>
            <a:r>
              <a:rPr lang="fi-FI" sz="2500" dirty="0"/>
              <a:t>otoskoolla</a:t>
            </a:r>
          </a:p>
          <a:p>
            <a:pPr marL="0" indent="0"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840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575CB40-8686-4C48-810A-C2974D3D3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7C3E52-A0B1-49C0-88BD-66B715EE8B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B8F5F2-61AB-4CE6-A5E3-F34B87B0EE4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Tapahtumakalenterin Kuiskaus-malli</Template>
  <TotalTime>0</TotalTime>
  <Words>386</Words>
  <Application>Microsoft Office PowerPoint</Application>
  <PresentationFormat>Laajakuva</PresentationFormat>
  <Paragraphs>44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Arial</vt:lpstr>
      <vt:lpstr>Biondi</vt:lpstr>
      <vt:lpstr>Calibri</vt:lpstr>
      <vt:lpstr>Century Gothic</vt:lpstr>
      <vt:lpstr>Wingdings</vt:lpstr>
      <vt:lpstr>Wingdings 3</vt:lpstr>
      <vt:lpstr>Kuiskaus</vt:lpstr>
      <vt:lpstr>Tutkimuksen arviointi</vt:lpstr>
      <vt:lpstr>PowerPoint-esitys</vt:lpstr>
      <vt:lpstr>PowerPoint-esitys</vt:lpstr>
      <vt:lpstr>PowerPoint-esitys</vt:lpstr>
      <vt:lpstr>PowerPoint-esitys</vt:lpstr>
      <vt:lpstr>PowerPoint-esitys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2021-02-15T11:53:26Z</dcterms:created>
  <dcterms:modified xsi:type="dcterms:W3CDTF">2021-02-15T12:30:48Z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