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7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1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37BA2F-4B41-4A37-AEFA-B4D2E37583B3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AB360AC4-0D99-4EFF-AACA-58448E293CD2}">
      <dgm:prSet phldrT="[Teksti]" custT="1"/>
      <dgm:spPr/>
      <dgm:t>
        <a:bodyPr/>
        <a:lstStyle/>
        <a:p>
          <a:r>
            <a:rPr lang="fi-FI" sz="2000" dirty="0" smtClean="0">
              <a:latin typeface="Comic Sans MS" pitchFamily="66" charset="0"/>
            </a:rPr>
            <a:t>Onko tupakoitsija huonompi ihminen kuin tupakoimaton?</a:t>
          </a:r>
          <a:endParaRPr lang="fi-FI" sz="2000" dirty="0">
            <a:latin typeface="Comic Sans MS" pitchFamily="66" charset="0"/>
          </a:endParaRPr>
        </a:p>
      </dgm:t>
    </dgm:pt>
    <dgm:pt modelId="{E70CC9B8-5368-42E3-9FA0-0AC324845769}" type="parTrans" cxnId="{45172E31-4A4A-4C62-B9EE-B3F3B64BF4BA}">
      <dgm:prSet/>
      <dgm:spPr/>
      <dgm:t>
        <a:bodyPr/>
        <a:lstStyle/>
        <a:p>
          <a:endParaRPr lang="fi-FI"/>
        </a:p>
      </dgm:t>
    </dgm:pt>
    <dgm:pt modelId="{E30CDF31-47FF-4804-99E1-F23D6C31AAF3}" type="sibTrans" cxnId="{45172E31-4A4A-4C62-B9EE-B3F3B64BF4BA}">
      <dgm:prSet/>
      <dgm:spPr/>
      <dgm:t>
        <a:bodyPr/>
        <a:lstStyle/>
        <a:p>
          <a:endParaRPr lang="fi-FI"/>
        </a:p>
      </dgm:t>
    </dgm:pt>
    <dgm:pt modelId="{60287BD9-7CFD-4494-9912-D848EC9A7770}">
      <dgm:prSet phldrT="[Teksti]" custT="1"/>
      <dgm:spPr/>
      <dgm:t>
        <a:bodyPr/>
        <a:lstStyle/>
        <a:p>
          <a:r>
            <a:rPr lang="fi-FI" sz="2000" dirty="0" smtClean="0">
              <a:latin typeface="Comic Sans MS" pitchFamily="66" charset="0"/>
            </a:rPr>
            <a:t>Onko terveys arvokkaampaa kuin muut arvot?</a:t>
          </a:r>
          <a:endParaRPr lang="fi-FI" sz="2000" dirty="0">
            <a:latin typeface="Comic Sans MS" pitchFamily="66" charset="0"/>
          </a:endParaRPr>
        </a:p>
      </dgm:t>
    </dgm:pt>
    <dgm:pt modelId="{58212AAE-B2DE-406F-817D-E295E0D0A323}" type="parTrans" cxnId="{28D67744-A7F3-41FC-8F70-5A4969C1F1FB}">
      <dgm:prSet/>
      <dgm:spPr/>
      <dgm:t>
        <a:bodyPr/>
        <a:lstStyle/>
        <a:p>
          <a:endParaRPr lang="fi-FI"/>
        </a:p>
      </dgm:t>
    </dgm:pt>
    <dgm:pt modelId="{744B1AD2-2332-48B3-B2EE-72F0BF8414B2}" type="sibTrans" cxnId="{28D67744-A7F3-41FC-8F70-5A4969C1F1FB}">
      <dgm:prSet/>
      <dgm:spPr/>
      <dgm:t>
        <a:bodyPr/>
        <a:lstStyle/>
        <a:p>
          <a:endParaRPr lang="fi-FI"/>
        </a:p>
      </dgm:t>
    </dgm:pt>
    <dgm:pt modelId="{FE99EEB8-491D-422F-84C0-299DE2AEC99B}">
      <dgm:prSet phldrT="[Teksti]" custT="1"/>
      <dgm:spPr/>
      <dgm:t>
        <a:bodyPr/>
        <a:lstStyle/>
        <a:p>
          <a:r>
            <a:rPr lang="fi-FI" sz="2000" dirty="0" smtClean="0">
              <a:latin typeface="Comic Sans MS" pitchFamily="66" charset="0"/>
            </a:rPr>
            <a:t>Milloin terveysvalistus on terveysterroria?</a:t>
          </a:r>
          <a:endParaRPr lang="fi-FI" sz="2000" dirty="0">
            <a:latin typeface="Comic Sans MS" pitchFamily="66" charset="0"/>
          </a:endParaRPr>
        </a:p>
      </dgm:t>
    </dgm:pt>
    <dgm:pt modelId="{814C846F-5472-478E-A991-98D9658726AB}" type="parTrans" cxnId="{061EE129-0C25-4D2F-A468-C90CE5657D40}">
      <dgm:prSet/>
      <dgm:spPr/>
      <dgm:t>
        <a:bodyPr/>
        <a:lstStyle/>
        <a:p>
          <a:endParaRPr lang="fi-FI"/>
        </a:p>
      </dgm:t>
    </dgm:pt>
    <dgm:pt modelId="{07473BBC-7D20-41C1-92ED-8279D068CF34}" type="sibTrans" cxnId="{061EE129-0C25-4D2F-A468-C90CE5657D40}">
      <dgm:prSet/>
      <dgm:spPr/>
      <dgm:t>
        <a:bodyPr/>
        <a:lstStyle/>
        <a:p>
          <a:endParaRPr lang="fi-FI"/>
        </a:p>
      </dgm:t>
    </dgm:pt>
    <dgm:pt modelId="{48A3D5F7-066B-4B4C-9D3E-859A426E4BDD}">
      <dgm:prSet phldrT="[Teksti]" custT="1"/>
      <dgm:spPr/>
      <dgm:t>
        <a:bodyPr/>
        <a:lstStyle/>
        <a:p>
          <a:r>
            <a:rPr lang="fi-FI" sz="2400" dirty="0" smtClean="0">
              <a:latin typeface="Comic Sans MS" pitchFamily="66" charset="0"/>
            </a:rPr>
            <a:t>Voiko hoitoon pakottaa?</a:t>
          </a:r>
          <a:endParaRPr lang="fi-FI" sz="2400" dirty="0">
            <a:latin typeface="Comic Sans MS" pitchFamily="66" charset="0"/>
          </a:endParaRPr>
        </a:p>
      </dgm:t>
    </dgm:pt>
    <dgm:pt modelId="{E3C408F1-8BD7-492E-B071-08CBA6023D62}" type="parTrans" cxnId="{18CF49EB-C345-45E9-AEEA-67956CEC97E4}">
      <dgm:prSet/>
      <dgm:spPr/>
      <dgm:t>
        <a:bodyPr/>
        <a:lstStyle/>
        <a:p>
          <a:endParaRPr lang="fi-FI"/>
        </a:p>
      </dgm:t>
    </dgm:pt>
    <dgm:pt modelId="{051D8E6C-894A-4377-A04F-72DC08DEFCD1}" type="sibTrans" cxnId="{18CF49EB-C345-45E9-AEEA-67956CEC97E4}">
      <dgm:prSet/>
      <dgm:spPr/>
      <dgm:t>
        <a:bodyPr/>
        <a:lstStyle/>
        <a:p>
          <a:endParaRPr lang="fi-FI"/>
        </a:p>
      </dgm:t>
    </dgm:pt>
    <dgm:pt modelId="{52F9DBEA-29EF-43ED-BFA5-DB9CF8B7A6A6}">
      <dgm:prSet phldrT="[Teksti]" custT="1"/>
      <dgm:spPr/>
      <dgm:t>
        <a:bodyPr/>
        <a:lstStyle/>
        <a:p>
          <a:r>
            <a:rPr lang="fi-FI" sz="2000" dirty="0" smtClean="0">
              <a:latin typeface="Comic Sans MS" pitchFamily="66" charset="0"/>
            </a:rPr>
            <a:t>Minkälaisia eettisiä kysymyksiä liittyy eutanasiaan?</a:t>
          </a:r>
          <a:endParaRPr lang="fi-FI" sz="2000" dirty="0">
            <a:latin typeface="Comic Sans MS" pitchFamily="66" charset="0"/>
          </a:endParaRPr>
        </a:p>
      </dgm:t>
    </dgm:pt>
    <dgm:pt modelId="{3BA58B07-2BAE-4F09-B92E-8499988125D4}" type="parTrans" cxnId="{EC5ABE98-CF5B-4711-9320-6DBFDAE3EE1E}">
      <dgm:prSet/>
      <dgm:spPr/>
      <dgm:t>
        <a:bodyPr/>
        <a:lstStyle/>
        <a:p>
          <a:endParaRPr lang="fi-FI"/>
        </a:p>
      </dgm:t>
    </dgm:pt>
    <dgm:pt modelId="{E05AFDC1-A0BD-45D9-BCFE-0FB5E536EEB5}" type="sibTrans" cxnId="{EC5ABE98-CF5B-4711-9320-6DBFDAE3EE1E}">
      <dgm:prSet/>
      <dgm:spPr/>
      <dgm:t>
        <a:bodyPr/>
        <a:lstStyle/>
        <a:p>
          <a:endParaRPr lang="fi-FI"/>
        </a:p>
      </dgm:t>
    </dgm:pt>
    <dgm:pt modelId="{A08A1DDA-0465-4917-AF4C-07A58ADD4914}">
      <dgm:prSet phldrT="[Teksti]" custT="1"/>
      <dgm:spPr/>
      <dgm:t>
        <a:bodyPr/>
        <a:lstStyle/>
        <a:p>
          <a:r>
            <a:rPr lang="fi-FI" sz="2000" dirty="0" smtClean="0">
              <a:latin typeface="Comic Sans MS" pitchFamily="66" charset="0"/>
            </a:rPr>
            <a:t>Voiko terveystiedon opettaja olla reippaasti ylipainoinen?</a:t>
          </a:r>
          <a:endParaRPr lang="fi-FI" sz="2000" dirty="0">
            <a:latin typeface="Comic Sans MS" pitchFamily="66" charset="0"/>
          </a:endParaRPr>
        </a:p>
      </dgm:t>
    </dgm:pt>
    <dgm:pt modelId="{0FF56006-5F2A-4DAE-BB82-7AB0EF4796B5}" type="parTrans" cxnId="{C60B18C3-B7FC-4A41-ABBC-27EE4CBA9C64}">
      <dgm:prSet/>
      <dgm:spPr/>
      <dgm:t>
        <a:bodyPr/>
        <a:lstStyle/>
        <a:p>
          <a:endParaRPr lang="fi-FI"/>
        </a:p>
      </dgm:t>
    </dgm:pt>
    <dgm:pt modelId="{376D579B-5717-4977-9DD1-4573C9FAD1D3}" type="sibTrans" cxnId="{C60B18C3-B7FC-4A41-ABBC-27EE4CBA9C64}">
      <dgm:prSet/>
      <dgm:spPr/>
      <dgm:t>
        <a:bodyPr/>
        <a:lstStyle/>
        <a:p>
          <a:endParaRPr lang="fi-FI"/>
        </a:p>
      </dgm:t>
    </dgm:pt>
    <dgm:pt modelId="{04675215-B6AC-4491-B6E6-1BE5D963C6D3}">
      <dgm:prSet phldrT="[Teksti]" custT="1"/>
      <dgm:spPr/>
      <dgm:t>
        <a:bodyPr/>
        <a:lstStyle/>
        <a:p>
          <a:r>
            <a:rPr lang="fi-FI" sz="2000" b="1" dirty="0" smtClean="0">
              <a:latin typeface="Comic Sans MS" pitchFamily="66" charset="0"/>
            </a:rPr>
            <a:t>Miksi kavereille on helpompi kertoa polvivammasta tai krapulasta kuin alkoholismista tai mielenterveysongelmasta?</a:t>
          </a:r>
          <a:endParaRPr lang="fi-FI" sz="2000" b="1" dirty="0">
            <a:latin typeface="Comic Sans MS" pitchFamily="66" charset="0"/>
          </a:endParaRPr>
        </a:p>
      </dgm:t>
    </dgm:pt>
    <dgm:pt modelId="{606E0230-2627-4AAC-A35E-252088587B62}" type="parTrans" cxnId="{61379AA8-7C2A-45D4-93DB-D4827AE379A2}">
      <dgm:prSet/>
      <dgm:spPr/>
      <dgm:t>
        <a:bodyPr/>
        <a:lstStyle/>
        <a:p>
          <a:endParaRPr lang="fi-FI"/>
        </a:p>
      </dgm:t>
    </dgm:pt>
    <dgm:pt modelId="{BB2304EF-854D-4EAB-B632-297C952066EC}" type="sibTrans" cxnId="{61379AA8-7C2A-45D4-93DB-D4827AE379A2}">
      <dgm:prSet/>
      <dgm:spPr/>
      <dgm:t>
        <a:bodyPr/>
        <a:lstStyle/>
        <a:p>
          <a:endParaRPr lang="fi-FI"/>
        </a:p>
      </dgm:t>
    </dgm:pt>
    <dgm:pt modelId="{D19ED2F4-578D-49B2-B489-1BDFC6C309D6}" type="pres">
      <dgm:prSet presAssocID="{B437BA2F-4B41-4A37-AEFA-B4D2E37583B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4972D6C5-536C-44A1-A6AF-BFE10E5E911B}" type="pres">
      <dgm:prSet presAssocID="{AB360AC4-0D99-4EFF-AACA-58448E293CD2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09918F1C-89F2-4F96-A809-7B15F51B6DE1}" type="pres">
      <dgm:prSet presAssocID="{E30CDF31-47FF-4804-99E1-F23D6C31AAF3}" presName="sibTrans" presStyleCnt="0"/>
      <dgm:spPr/>
    </dgm:pt>
    <dgm:pt modelId="{D270FC67-CEF9-4417-BD92-0D265FB08340}" type="pres">
      <dgm:prSet presAssocID="{60287BD9-7CFD-4494-9912-D848EC9A7770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79D48757-E9A7-40CF-AB98-1DFA817EAF5B}" type="pres">
      <dgm:prSet presAssocID="{744B1AD2-2332-48B3-B2EE-72F0BF8414B2}" presName="sibTrans" presStyleCnt="0"/>
      <dgm:spPr/>
    </dgm:pt>
    <dgm:pt modelId="{0762B19F-F78F-49DA-9AEC-192EF8D95235}" type="pres">
      <dgm:prSet presAssocID="{FE99EEB8-491D-422F-84C0-299DE2AEC99B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7DDA87E4-CF08-428E-AD28-C671830AEA34}" type="pres">
      <dgm:prSet presAssocID="{07473BBC-7D20-41C1-92ED-8279D068CF34}" presName="sibTrans" presStyleCnt="0"/>
      <dgm:spPr/>
    </dgm:pt>
    <dgm:pt modelId="{27201C58-0335-4F3C-BDEE-835749DB69C8}" type="pres">
      <dgm:prSet presAssocID="{48A3D5F7-066B-4B4C-9D3E-859A426E4BDD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2420C732-8852-40DE-B9B2-3723F539A247}" type="pres">
      <dgm:prSet presAssocID="{051D8E6C-894A-4377-A04F-72DC08DEFCD1}" presName="sibTrans" presStyleCnt="0"/>
      <dgm:spPr/>
    </dgm:pt>
    <dgm:pt modelId="{826CC555-644C-460A-9D18-B029A6098BEF}" type="pres">
      <dgm:prSet presAssocID="{52F9DBEA-29EF-43ED-BFA5-DB9CF8B7A6A6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6F81AB1B-09EB-4520-BB74-497D65FC954A}" type="pres">
      <dgm:prSet presAssocID="{E05AFDC1-A0BD-45D9-BCFE-0FB5E536EEB5}" presName="sibTrans" presStyleCnt="0"/>
      <dgm:spPr/>
    </dgm:pt>
    <dgm:pt modelId="{E66C1141-6B9C-4CF6-90F4-8655651B8FCB}" type="pres">
      <dgm:prSet presAssocID="{A08A1DDA-0465-4917-AF4C-07A58ADD4914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23EB6F5-F09D-4C16-B62C-23A96A57B1B6}" type="pres">
      <dgm:prSet presAssocID="{376D579B-5717-4977-9DD1-4573C9FAD1D3}" presName="sibTrans" presStyleCnt="0"/>
      <dgm:spPr/>
    </dgm:pt>
    <dgm:pt modelId="{49A36F16-936C-4171-8425-6721C29A8BAC}" type="pres">
      <dgm:prSet presAssocID="{04675215-B6AC-4491-B6E6-1BE5D963C6D3}" presName="node" presStyleLbl="node1" presStyleIdx="6" presStyleCnt="7" custScaleX="18333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6CDC6005-0F44-47C0-AF42-F11DF09C1CE0}" type="presOf" srcId="{FE99EEB8-491D-422F-84C0-299DE2AEC99B}" destId="{0762B19F-F78F-49DA-9AEC-192EF8D95235}" srcOrd="0" destOrd="0" presId="urn:microsoft.com/office/officeart/2005/8/layout/default#1"/>
    <dgm:cxn modelId="{8976F0F9-3EBF-4600-83BE-18194A8172A1}" type="presOf" srcId="{B437BA2F-4B41-4A37-AEFA-B4D2E37583B3}" destId="{D19ED2F4-578D-49B2-B489-1BDFC6C309D6}" srcOrd="0" destOrd="0" presId="urn:microsoft.com/office/officeart/2005/8/layout/default#1"/>
    <dgm:cxn modelId="{061EE129-0C25-4D2F-A468-C90CE5657D40}" srcId="{B437BA2F-4B41-4A37-AEFA-B4D2E37583B3}" destId="{FE99EEB8-491D-422F-84C0-299DE2AEC99B}" srcOrd="2" destOrd="0" parTransId="{814C846F-5472-478E-A991-98D9658726AB}" sibTransId="{07473BBC-7D20-41C1-92ED-8279D068CF34}"/>
    <dgm:cxn modelId="{EC5ABE98-CF5B-4711-9320-6DBFDAE3EE1E}" srcId="{B437BA2F-4B41-4A37-AEFA-B4D2E37583B3}" destId="{52F9DBEA-29EF-43ED-BFA5-DB9CF8B7A6A6}" srcOrd="4" destOrd="0" parTransId="{3BA58B07-2BAE-4F09-B92E-8499988125D4}" sibTransId="{E05AFDC1-A0BD-45D9-BCFE-0FB5E536EEB5}"/>
    <dgm:cxn modelId="{45172E31-4A4A-4C62-B9EE-B3F3B64BF4BA}" srcId="{B437BA2F-4B41-4A37-AEFA-B4D2E37583B3}" destId="{AB360AC4-0D99-4EFF-AACA-58448E293CD2}" srcOrd="0" destOrd="0" parTransId="{E70CC9B8-5368-42E3-9FA0-0AC324845769}" sibTransId="{E30CDF31-47FF-4804-99E1-F23D6C31AAF3}"/>
    <dgm:cxn modelId="{28D67744-A7F3-41FC-8F70-5A4969C1F1FB}" srcId="{B437BA2F-4B41-4A37-AEFA-B4D2E37583B3}" destId="{60287BD9-7CFD-4494-9912-D848EC9A7770}" srcOrd="1" destOrd="0" parTransId="{58212AAE-B2DE-406F-817D-E295E0D0A323}" sibTransId="{744B1AD2-2332-48B3-B2EE-72F0BF8414B2}"/>
    <dgm:cxn modelId="{B5EBDD71-02E0-4E29-A54E-7D11FDE38F5D}" type="presOf" srcId="{60287BD9-7CFD-4494-9912-D848EC9A7770}" destId="{D270FC67-CEF9-4417-BD92-0D265FB08340}" srcOrd="0" destOrd="0" presId="urn:microsoft.com/office/officeart/2005/8/layout/default#1"/>
    <dgm:cxn modelId="{6E5D45C5-8D4B-4DCE-938A-AB2A4136394D}" type="presOf" srcId="{48A3D5F7-066B-4B4C-9D3E-859A426E4BDD}" destId="{27201C58-0335-4F3C-BDEE-835749DB69C8}" srcOrd="0" destOrd="0" presId="urn:microsoft.com/office/officeart/2005/8/layout/default#1"/>
    <dgm:cxn modelId="{B0436018-3669-48B6-B53B-505D83F0C183}" type="presOf" srcId="{A08A1DDA-0465-4917-AF4C-07A58ADD4914}" destId="{E66C1141-6B9C-4CF6-90F4-8655651B8FCB}" srcOrd="0" destOrd="0" presId="urn:microsoft.com/office/officeart/2005/8/layout/default#1"/>
    <dgm:cxn modelId="{C60B18C3-B7FC-4A41-ABBC-27EE4CBA9C64}" srcId="{B437BA2F-4B41-4A37-AEFA-B4D2E37583B3}" destId="{A08A1DDA-0465-4917-AF4C-07A58ADD4914}" srcOrd="5" destOrd="0" parTransId="{0FF56006-5F2A-4DAE-BB82-7AB0EF4796B5}" sibTransId="{376D579B-5717-4977-9DD1-4573C9FAD1D3}"/>
    <dgm:cxn modelId="{8D62A6C0-5CAC-44F1-B397-03AC5D7B8920}" type="presOf" srcId="{52F9DBEA-29EF-43ED-BFA5-DB9CF8B7A6A6}" destId="{826CC555-644C-460A-9D18-B029A6098BEF}" srcOrd="0" destOrd="0" presId="urn:microsoft.com/office/officeart/2005/8/layout/default#1"/>
    <dgm:cxn modelId="{4337E8A9-250F-4DBA-BF40-D4D394E2320E}" type="presOf" srcId="{AB360AC4-0D99-4EFF-AACA-58448E293CD2}" destId="{4972D6C5-536C-44A1-A6AF-BFE10E5E911B}" srcOrd="0" destOrd="0" presId="urn:microsoft.com/office/officeart/2005/8/layout/default#1"/>
    <dgm:cxn modelId="{61379AA8-7C2A-45D4-93DB-D4827AE379A2}" srcId="{B437BA2F-4B41-4A37-AEFA-B4D2E37583B3}" destId="{04675215-B6AC-4491-B6E6-1BE5D963C6D3}" srcOrd="6" destOrd="0" parTransId="{606E0230-2627-4AAC-A35E-252088587B62}" sibTransId="{BB2304EF-854D-4EAB-B632-297C952066EC}"/>
    <dgm:cxn modelId="{18CF49EB-C345-45E9-AEEA-67956CEC97E4}" srcId="{B437BA2F-4B41-4A37-AEFA-B4D2E37583B3}" destId="{48A3D5F7-066B-4B4C-9D3E-859A426E4BDD}" srcOrd="3" destOrd="0" parTransId="{E3C408F1-8BD7-492E-B071-08CBA6023D62}" sibTransId="{051D8E6C-894A-4377-A04F-72DC08DEFCD1}"/>
    <dgm:cxn modelId="{546B6389-3E6B-45E2-8A56-421C978CADE8}" type="presOf" srcId="{04675215-B6AC-4491-B6E6-1BE5D963C6D3}" destId="{49A36F16-936C-4171-8425-6721C29A8BAC}" srcOrd="0" destOrd="0" presId="urn:microsoft.com/office/officeart/2005/8/layout/default#1"/>
    <dgm:cxn modelId="{EA2F2187-8BEA-486A-98C7-E5FF688A43C8}" type="presParOf" srcId="{D19ED2F4-578D-49B2-B489-1BDFC6C309D6}" destId="{4972D6C5-536C-44A1-A6AF-BFE10E5E911B}" srcOrd="0" destOrd="0" presId="urn:microsoft.com/office/officeart/2005/8/layout/default#1"/>
    <dgm:cxn modelId="{03512214-1754-4831-B6AF-69B369E5868D}" type="presParOf" srcId="{D19ED2F4-578D-49B2-B489-1BDFC6C309D6}" destId="{09918F1C-89F2-4F96-A809-7B15F51B6DE1}" srcOrd="1" destOrd="0" presId="urn:microsoft.com/office/officeart/2005/8/layout/default#1"/>
    <dgm:cxn modelId="{E0368E9C-D51E-4A19-91A1-F2895FA88C2B}" type="presParOf" srcId="{D19ED2F4-578D-49B2-B489-1BDFC6C309D6}" destId="{D270FC67-CEF9-4417-BD92-0D265FB08340}" srcOrd="2" destOrd="0" presId="urn:microsoft.com/office/officeart/2005/8/layout/default#1"/>
    <dgm:cxn modelId="{1A471A96-63E5-4A17-86FB-1F777C48681C}" type="presParOf" srcId="{D19ED2F4-578D-49B2-B489-1BDFC6C309D6}" destId="{79D48757-E9A7-40CF-AB98-1DFA817EAF5B}" srcOrd="3" destOrd="0" presId="urn:microsoft.com/office/officeart/2005/8/layout/default#1"/>
    <dgm:cxn modelId="{878A2FEB-0DAF-400B-B50C-4D666967F4ED}" type="presParOf" srcId="{D19ED2F4-578D-49B2-B489-1BDFC6C309D6}" destId="{0762B19F-F78F-49DA-9AEC-192EF8D95235}" srcOrd="4" destOrd="0" presId="urn:microsoft.com/office/officeart/2005/8/layout/default#1"/>
    <dgm:cxn modelId="{DAC7093B-C595-43F5-B1A9-4947DF9DB0C1}" type="presParOf" srcId="{D19ED2F4-578D-49B2-B489-1BDFC6C309D6}" destId="{7DDA87E4-CF08-428E-AD28-C671830AEA34}" srcOrd="5" destOrd="0" presId="urn:microsoft.com/office/officeart/2005/8/layout/default#1"/>
    <dgm:cxn modelId="{8C7C2BD8-6496-402D-90B9-89BF13CA9E4A}" type="presParOf" srcId="{D19ED2F4-578D-49B2-B489-1BDFC6C309D6}" destId="{27201C58-0335-4F3C-BDEE-835749DB69C8}" srcOrd="6" destOrd="0" presId="urn:microsoft.com/office/officeart/2005/8/layout/default#1"/>
    <dgm:cxn modelId="{6CE9E88B-3438-4D69-9050-585C138C4568}" type="presParOf" srcId="{D19ED2F4-578D-49B2-B489-1BDFC6C309D6}" destId="{2420C732-8852-40DE-B9B2-3723F539A247}" srcOrd="7" destOrd="0" presId="urn:microsoft.com/office/officeart/2005/8/layout/default#1"/>
    <dgm:cxn modelId="{57DBBDF3-EDBE-4B58-909A-6556A1C0D37E}" type="presParOf" srcId="{D19ED2F4-578D-49B2-B489-1BDFC6C309D6}" destId="{826CC555-644C-460A-9D18-B029A6098BEF}" srcOrd="8" destOrd="0" presId="urn:microsoft.com/office/officeart/2005/8/layout/default#1"/>
    <dgm:cxn modelId="{60D9362E-DDB8-4254-A27E-C8AA0F1E961D}" type="presParOf" srcId="{D19ED2F4-578D-49B2-B489-1BDFC6C309D6}" destId="{6F81AB1B-09EB-4520-BB74-497D65FC954A}" srcOrd="9" destOrd="0" presId="urn:microsoft.com/office/officeart/2005/8/layout/default#1"/>
    <dgm:cxn modelId="{C91F3B8E-EF0D-4AE7-8644-6639C24218A6}" type="presParOf" srcId="{D19ED2F4-578D-49B2-B489-1BDFC6C309D6}" destId="{E66C1141-6B9C-4CF6-90F4-8655651B8FCB}" srcOrd="10" destOrd="0" presId="urn:microsoft.com/office/officeart/2005/8/layout/default#1"/>
    <dgm:cxn modelId="{F3546D4A-439A-4E90-8B6B-F064786CDAE3}" type="presParOf" srcId="{D19ED2F4-578D-49B2-B489-1BDFC6C309D6}" destId="{E23EB6F5-F09D-4C16-B62C-23A96A57B1B6}" srcOrd="11" destOrd="0" presId="urn:microsoft.com/office/officeart/2005/8/layout/default#1"/>
    <dgm:cxn modelId="{456397D8-5AED-46CE-9CE2-1F7233505768}" type="presParOf" srcId="{D19ED2F4-578D-49B2-B489-1BDFC6C309D6}" destId="{49A36F16-936C-4171-8425-6721C29A8BAC}" srcOrd="12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72D6C5-536C-44A1-A6AF-BFE10E5E911B}">
      <dsp:nvSpPr>
        <dsp:cNvPr id="0" name=""/>
        <dsp:cNvSpPr/>
      </dsp:nvSpPr>
      <dsp:spPr>
        <a:xfrm>
          <a:off x="0" y="107174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dirty="0" smtClean="0">
              <a:latin typeface="Comic Sans MS" pitchFamily="66" charset="0"/>
            </a:rPr>
            <a:t>Onko tupakoitsija huonompi ihminen kuin tupakoimaton?</a:t>
          </a:r>
          <a:endParaRPr lang="fi-FI" sz="2000" kern="1200" dirty="0">
            <a:latin typeface="Comic Sans MS" pitchFamily="66" charset="0"/>
          </a:endParaRPr>
        </a:p>
      </dsp:txBody>
      <dsp:txXfrm>
        <a:off x="0" y="107174"/>
        <a:ext cx="2571749" cy="1543050"/>
      </dsp:txXfrm>
    </dsp:sp>
    <dsp:sp modelId="{D270FC67-CEF9-4417-BD92-0D265FB08340}">
      <dsp:nvSpPr>
        <dsp:cNvPr id="0" name=""/>
        <dsp:cNvSpPr/>
      </dsp:nvSpPr>
      <dsp:spPr>
        <a:xfrm>
          <a:off x="2828925" y="107174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dirty="0" smtClean="0">
              <a:latin typeface="Comic Sans MS" pitchFamily="66" charset="0"/>
            </a:rPr>
            <a:t>Onko terveys arvokkaampaa kuin muut arvot?</a:t>
          </a:r>
          <a:endParaRPr lang="fi-FI" sz="2000" kern="1200" dirty="0">
            <a:latin typeface="Comic Sans MS" pitchFamily="66" charset="0"/>
          </a:endParaRPr>
        </a:p>
      </dsp:txBody>
      <dsp:txXfrm>
        <a:off x="2828925" y="107174"/>
        <a:ext cx="2571749" cy="1543050"/>
      </dsp:txXfrm>
    </dsp:sp>
    <dsp:sp modelId="{0762B19F-F78F-49DA-9AEC-192EF8D95235}">
      <dsp:nvSpPr>
        <dsp:cNvPr id="0" name=""/>
        <dsp:cNvSpPr/>
      </dsp:nvSpPr>
      <dsp:spPr>
        <a:xfrm>
          <a:off x="5657849" y="107174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dirty="0" smtClean="0">
              <a:latin typeface="Comic Sans MS" pitchFamily="66" charset="0"/>
            </a:rPr>
            <a:t>Milloin terveysvalistus on terveysterroria?</a:t>
          </a:r>
          <a:endParaRPr lang="fi-FI" sz="2000" kern="1200" dirty="0">
            <a:latin typeface="Comic Sans MS" pitchFamily="66" charset="0"/>
          </a:endParaRPr>
        </a:p>
      </dsp:txBody>
      <dsp:txXfrm>
        <a:off x="5657849" y="107174"/>
        <a:ext cx="2571749" cy="1543050"/>
      </dsp:txXfrm>
    </dsp:sp>
    <dsp:sp modelId="{27201C58-0335-4F3C-BDEE-835749DB69C8}">
      <dsp:nvSpPr>
        <dsp:cNvPr id="0" name=""/>
        <dsp:cNvSpPr/>
      </dsp:nvSpPr>
      <dsp:spPr>
        <a:xfrm>
          <a:off x="0" y="1907400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 dirty="0" smtClean="0">
              <a:latin typeface="Comic Sans MS" pitchFamily="66" charset="0"/>
            </a:rPr>
            <a:t>Voiko hoitoon pakottaa?</a:t>
          </a:r>
          <a:endParaRPr lang="fi-FI" sz="2400" kern="1200" dirty="0">
            <a:latin typeface="Comic Sans MS" pitchFamily="66" charset="0"/>
          </a:endParaRPr>
        </a:p>
      </dsp:txBody>
      <dsp:txXfrm>
        <a:off x="0" y="1907400"/>
        <a:ext cx="2571749" cy="1543050"/>
      </dsp:txXfrm>
    </dsp:sp>
    <dsp:sp modelId="{826CC555-644C-460A-9D18-B029A6098BEF}">
      <dsp:nvSpPr>
        <dsp:cNvPr id="0" name=""/>
        <dsp:cNvSpPr/>
      </dsp:nvSpPr>
      <dsp:spPr>
        <a:xfrm>
          <a:off x="2828925" y="1907400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dirty="0" smtClean="0">
              <a:latin typeface="Comic Sans MS" pitchFamily="66" charset="0"/>
            </a:rPr>
            <a:t>Minkälaisia eettisiä kysymyksiä liittyy eutanasiaan?</a:t>
          </a:r>
          <a:endParaRPr lang="fi-FI" sz="2000" kern="1200" dirty="0">
            <a:latin typeface="Comic Sans MS" pitchFamily="66" charset="0"/>
          </a:endParaRPr>
        </a:p>
      </dsp:txBody>
      <dsp:txXfrm>
        <a:off x="2828925" y="1907400"/>
        <a:ext cx="2571749" cy="1543050"/>
      </dsp:txXfrm>
    </dsp:sp>
    <dsp:sp modelId="{E66C1141-6B9C-4CF6-90F4-8655651B8FCB}">
      <dsp:nvSpPr>
        <dsp:cNvPr id="0" name=""/>
        <dsp:cNvSpPr/>
      </dsp:nvSpPr>
      <dsp:spPr>
        <a:xfrm>
          <a:off x="5657849" y="1907400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dirty="0" smtClean="0">
              <a:latin typeface="Comic Sans MS" pitchFamily="66" charset="0"/>
            </a:rPr>
            <a:t>Voiko terveystiedon opettaja olla reippaasti ylipainoinen?</a:t>
          </a:r>
          <a:endParaRPr lang="fi-FI" sz="2000" kern="1200" dirty="0">
            <a:latin typeface="Comic Sans MS" pitchFamily="66" charset="0"/>
          </a:endParaRPr>
        </a:p>
      </dsp:txBody>
      <dsp:txXfrm>
        <a:off x="5657849" y="1907400"/>
        <a:ext cx="2571749" cy="1543050"/>
      </dsp:txXfrm>
    </dsp:sp>
    <dsp:sp modelId="{49A36F16-936C-4171-8425-6721C29A8BAC}">
      <dsp:nvSpPr>
        <dsp:cNvPr id="0" name=""/>
        <dsp:cNvSpPr/>
      </dsp:nvSpPr>
      <dsp:spPr>
        <a:xfrm>
          <a:off x="1757341" y="3707625"/>
          <a:ext cx="4714917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b="1" kern="1200" dirty="0" smtClean="0">
              <a:latin typeface="Comic Sans MS" pitchFamily="66" charset="0"/>
            </a:rPr>
            <a:t>Miksi kavereille on helpompi kertoa polvivammasta tai krapulasta kuin alkoholismista tai mielenterveysongelmasta?</a:t>
          </a:r>
          <a:endParaRPr lang="fi-FI" sz="2000" b="1" kern="1200" dirty="0">
            <a:latin typeface="Comic Sans MS" pitchFamily="66" charset="0"/>
          </a:endParaRPr>
        </a:p>
      </dsp:txBody>
      <dsp:txXfrm>
        <a:off x="1757341" y="3707625"/>
        <a:ext cx="4714917" cy="15430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89EA3-FB5A-415A-93B4-8E4183425F88}" type="datetimeFigureOut">
              <a:rPr lang="fi-FI" smtClean="0"/>
              <a:t>7.3.2022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93835-B3A3-4026-B4D7-F8AB215BA6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0325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89EA3-FB5A-415A-93B4-8E4183425F88}" type="datetimeFigureOut">
              <a:rPr lang="fi-FI" smtClean="0"/>
              <a:t>7.3.2022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93835-B3A3-4026-B4D7-F8AB215BA6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3352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89EA3-FB5A-415A-93B4-8E4183425F88}" type="datetimeFigureOut">
              <a:rPr lang="fi-FI" smtClean="0"/>
              <a:t>7.3.2022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93835-B3A3-4026-B4D7-F8AB215BA6F3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338059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89EA3-FB5A-415A-93B4-8E4183425F88}" type="datetimeFigureOut">
              <a:rPr lang="fi-FI" smtClean="0"/>
              <a:t>7.3.2022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93835-B3A3-4026-B4D7-F8AB215BA6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23598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89EA3-FB5A-415A-93B4-8E4183425F88}" type="datetimeFigureOut">
              <a:rPr lang="fi-FI" smtClean="0"/>
              <a:t>7.3.2022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93835-B3A3-4026-B4D7-F8AB215BA6F3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29895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89EA3-FB5A-415A-93B4-8E4183425F88}" type="datetimeFigureOut">
              <a:rPr lang="fi-FI" smtClean="0"/>
              <a:t>7.3.2022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93835-B3A3-4026-B4D7-F8AB215BA6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71923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89EA3-FB5A-415A-93B4-8E4183425F88}" type="datetimeFigureOut">
              <a:rPr lang="fi-FI" smtClean="0"/>
              <a:t>7.3.2022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93835-B3A3-4026-B4D7-F8AB215BA6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71330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89EA3-FB5A-415A-93B4-8E4183425F88}" type="datetimeFigureOut">
              <a:rPr lang="fi-FI" smtClean="0"/>
              <a:t>7.3.2022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93835-B3A3-4026-B4D7-F8AB215BA6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3106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89EA3-FB5A-415A-93B4-8E4183425F88}" type="datetimeFigureOut">
              <a:rPr lang="fi-FI" smtClean="0"/>
              <a:t>7.3.2022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93835-B3A3-4026-B4D7-F8AB215BA6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7251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89EA3-FB5A-415A-93B4-8E4183425F88}" type="datetimeFigureOut">
              <a:rPr lang="fi-FI" smtClean="0"/>
              <a:t>7.3.2022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93835-B3A3-4026-B4D7-F8AB215BA6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9320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89EA3-FB5A-415A-93B4-8E4183425F88}" type="datetimeFigureOut">
              <a:rPr lang="fi-FI" smtClean="0"/>
              <a:t>7.3.2022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93835-B3A3-4026-B4D7-F8AB215BA6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5648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89EA3-FB5A-415A-93B4-8E4183425F88}" type="datetimeFigureOut">
              <a:rPr lang="fi-FI" smtClean="0"/>
              <a:t>7.3.2022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93835-B3A3-4026-B4D7-F8AB215BA6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3609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89EA3-FB5A-415A-93B4-8E4183425F88}" type="datetimeFigureOut">
              <a:rPr lang="fi-FI" smtClean="0"/>
              <a:t>7.3.2022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93835-B3A3-4026-B4D7-F8AB215BA6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0280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89EA3-FB5A-415A-93B4-8E4183425F88}" type="datetimeFigureOut">
              <a:rPr lang="fi-FI" smtClean="0"/>
              <a:t>7.3.2022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93835-B3A3-4026-B4D7-F8AB215BA6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488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89EA3-FB5A-415A-93B4-8E4183425F88}" type="datetimeFigureOut">
              <a:rPr lang="fi-FI" smtClean="0"/>
              <a:t>7.3.2022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93835-B3A3-4026-B4D7-F8AB215BA6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3391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89EA3-FB5A-415A-93B4-8E4183425F88}" type="datetimeFigureOut">
              <a:rPr lang="fi-FI" smtClean="0"/>
              <a:t>7.3.2022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93835-B3A3-4026-B4D7-F8AB215BA6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6906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189EA3-FB5A-415A-93B4-8E4183425F88}" type="datetimeFigureOut">
              <a:rPr lang="fi-FI" smtClean="0"/>
              <a:t>7.3.2022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2F93835-B3A3-4026-B4D7-F8AB215BA6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7805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5616" y="1623969"/>
            <a:ext cx="5508617" cy="898563"/>
          </a:xfrm>
        </p:spPr>
        <p:txBody>
          <a:bodyPr>
            <a:noAutofit/>
          </a:bodyPr>
          <a:lstStyle/>
          <a:p>
            <a:r>
              <a:rPr lang="fi-FI" sz="4400" b="1" dirty="0">
                <a:latin typeface="+mn-lt"/>
              </a:rPr>
              <a:t>Terve 3: Terveyttä tutkimassa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3786" y="3464472"/>
            <a:ext cx="5330448" cy="1092030"/>
          </a:xfrm>
        </p:spPr>
        <p:txBody>
          <a:bodyPr>
            <a:noAutofit/>
          </a:bodyPr>
          <a:lstStyle/>
          <a:p>
            <a:r>
              <a:rPr lang="fi-FI" sz="3200" b="1" dirty="0">
                <a:solidFill>
                  <a:schemeClr val="bg1">
                    <a:lumMod val="50000"/>
                  </a:schemeClr>
                </a:solidFill>
              </a:rPr>
              <a:t>Luku 8: Terveyteen liittyviä eettisiä kysymyksiä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5750" y="526448"/>
            <a:ext cx="8136611" cy="3883148"/>
          </a:xfrm>
        </p:spPr>
        <p:txBody>
          <a:bodyPr>
            <a:normAutofit fontScale="92500" lnSpcReduction="10000"/>
          </a:bodyPr>
          <a:lstStyle/>
          <a:p>
            <a:r>
              <a:rPr lang="fi-FI" sz="3000" b="1" dirty="0"/>
              <a:t>oikeudenmukaisuus </a:t>
            </a:r>
          </a:p>
          <a:p>
            <a:pPr lvl="1">
              <a:buFontTx/>
              <a:buChar char="-"/>
            </a:pPr>
            <a:r>
              <a:rPr lang="fi-FI" sz="2500" dirty="0"/>
              <a:t>yhtäläisen hoidon tarpeessa olevat potilaat on hoidettava samojen periaatteiden mukaisesti, eikä esim. ikä, sukupuoli tai sukupuolinen suuntautuminen saa vaikuttaa hoidon laatuun</a:t>
            </a:r>
          </a:p>
          <a:p>
            <a:pPr lvl="1">
              <a:buFontTx/>
              <a:buChar char="-"/>
            </a:pPr>
            <a:r>
              <a:rPr lang="fi-FI" sz="2500" dirty="0"/>
              <a:t>huonoimmassa asemassa olevien tilanne on turvattava</a:t>
            </a:r>
          </a:p>
          <a:p>
            <a:pPr lvl="1">
              <a:buFontTx/>
              <a:buChar char="-"/>
            </a:pPr>
            <a:r>
              <a:rPr lang="fi-FI" sz="2500" dirty="0"/>
              <a:t>ristiriitatilanteet esim. hoitotilanteissa, kun joudutaan ratkaisemaan miten rajallisia resursseja käytetään, voivat vaatia kompromissien tekemistä muiden eettisten periaatteiden suhteen</a:t>
            </a:r>
          </a:p>
          <a:p>
            <a:pPr lvl="1">
              <a:buFontTx/>
              <a:buChar char="-"/>
            </a:pPr>
            <a:endParaRPr lang="fi-FI" sz="2500" dirty="0"/>
          </a:p>
          <a:p>
            <a:pPr>
              <a:buFontTx/>
              <a:buChar char="-"/>
            </a:pPr>
            <a:endParaRPr lang="fi-FI" sz="29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610723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08630" y="552205"/>
            <a:ext cx="8136611" cy="4187219"/>
          </a:xfrm>
        </p:spPr>
        <p:txBody>
          <a:bodyPr>
            <a:normAutofit fontScale="92500" lnSpcReduction="10000"/>
          </a:bodyPr>
          <a:lstStyle/>
          <a:p>
            <a:r>
              <a:rPr lang="fi-FI" sz="3000" b="1" dirty="0"/>
              <a:t>hyödyn maksimointi </a:t>
            </a:r>
          </a:p>
          <a:p>
            <a:pPr lvl="1">
              <a:buFontTx/>
              <a:buChar char="-"/>
            </a:pPr>
            <a:r>
              <a:rPr lang="fi-FI" sz="2500" dirty="0"/>
              <a:t>on toimittava niin, että odotettavissa oleva hyöty suhteessa haittoihin on niin suuri kuin mahdollista</a:t>
            </a:r>
          </a:p>
          <a:p>
            <a:pPr lvl="1">
              <a:buFontTx/>
              <a:buChar char="-"/>
            </a:pPr>
            <a:r>
              <a:rPr lang="fi-FI" sz="2500" dirty="0"/>
              <a:t>keskeinen periaate terveydenhuollossa: ohjaa mm. hoitotoimenpiteiden valintaa </a:t>
            </a:r>
          </a:p>
          <a:p>
            <a:pPr lvl="1">
              <a:buFontTx/>
              <a:buChar char="-"/>
            </a:pPr>
            <a:r>
              <a:rPr lang="fi-FI" sz="2500" dirty="0"/>
              <a:t>resurssien tarpeeton tuhlaaminen, kuten tehoamaton lääkitys tai muu hoito, on vastoin hyödyn maksimointia ja voi vahingoittaa potilasta</a:t>
            </a:r>
          </a:p>
          <a:p>
            <a:pPr lvl="1">
              <a:buFontTx/>
              <a:buChar char="-"/>
            </a:pPr>
            <a:r>
              <a:rPr lang="fi-FI" sz="2500" dirty="0"/>
              <a:t>voi joutua vastakkain oikeudenmukaisuuden kanssa esim. silloin, jos päämääränä pidetään ainoastaan hoidon tuomaa taloudellista hyötyä</a:t>
            </a:r>
          </a:p>
          <a:p>
            <a:pPr>
              <a:buFontTx/>
              <a:buChar char="-"/>
            </a:pPr>
            <a:endParaRPr lang="fi-FI" sz="29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7184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2888" y="283335"/>
            <a:ext cx="6747333" cy="798490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Arvot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43919" y="1197735"/>
            <a:ext cx="7950631" cy="5249561"/>
          </a:xfrm>
        </p:spPr>
        <p:txBody>
          <a:bodyPr>
            <a:normAutofit fontScale="70000" lnSpcReduction="20000"/>
          </a:bodyPr>
          <a:lstStyle/>
          <a:p>
            <a:r>
              <a:rPr lang="fi-FI" sz="3300" b="1" dirty="0"/>
              <a:t>arvo</a:t>
            </a:r>
            <a:r>
              <a:rPr lang="fi-FI" sz="3300" dirty="0"/>
              <a:t> = ihmisen käsitys siitä, </a:t>
            </a:r>
            <a:r>
              <a:rPr lang="fi-FI" sz="3300" u="sng" dirty="0"/>
              <a:t>mikä on hyvää</a:t>
            </a:r>
            <a:r>
              <a:rPr lang="fi-FI" sz="3300" dirty="0"/>
              <a:t> ja tavoiteltavaa</a:t>
            </a:r>
          </a:p>
          <a:p>
            <a:r>
              <a:rPr lang="fi-FI" sz="3300" dirty="0"/>
              <a:t>yleismaailmallisia arvoja: </a:t>
            </a:r>
          </a:p>
          <a:p>
            <a:pPr lvl="2">
              <a:buFontTx/>
              <a:buChar char="-"/>
            </a:pPr>
            <a:r>
              <a:rPr lang="fi-FI" sz="2900" dirty="0"/>
              <a:t>ihmisarvo			- vapaus</a:t>
            </a:r>
          </a:p>
          <a:p>
            <a:pPr lvl="2">
              <a:buFontTx/>
              <a:buChar char="-"/>
            </a:pPr>
            <a:r>
              <a:rPr lang="fi-FI" sz="2900" dirty="0"/>
              <a:t>tasa-arvo			- terveys</a:t>
            </a:r>
          </a:p>
          <a:p>
            <a:pPr lvl="2">
              <a:buFontTx/>
              <a:buChar char="-"/>
            </a:pPr>
            <a:r>
              <a:rPr lang="fi-FI" sz="2900" dirty="0"/>
              <a:t>oikeudenmukaisuus </a:t>
            </a:r>
          </a:p>
          <a:p>
            <a:r>
              <a:rPr lang="fi-FI" sz="3300" dirty="0"/>
              <a:t>keskeinen osa minäkuvaa ja ohjaavat elämän valintoja</a:t>
            </a:r>
          </a:p>
          <a:p>
            <a:r>
              <a:rPr lang="fi-FI" sz="3300" dirty="0"/>
              <a:t>omaksutaan mm. perheessä ja koulussa ja muokkautuvat elämän aikana</a:t>
            </a:r>
          </a:p>
          <a:p>
            <a:r>
              <a:rPr lang="fi-FI" sz="3300" dirty="0"/>
              <a:t>omien arvojen pohtiminen </a:t>
            </a:r>
            <a:r>
              <a:rPr lang="fi-FI" sz="3300" u="sng" dirty="0"/>
              <a:t>lisää usein hyvinvointia</a:t>
            </a:r>
            <a:r>
              <a:rPr lang="fi-FI" sz="3300" dirty="0"/>
              <a:t> ja elämän merkitykselliseksi kokemista sekä voi helpottaa tärkeiden ratkaisujen tekemistä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9187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434" y="356905"/>
            <a:ext cx="6747333" cy="857250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Arvot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21098" y="1413452"/>
            <a:ext cx="8136611" cy="4961590"/>
          </a:xfrm>
        </p:spPr>
        <p:txBody>
          <a:bodyPr>
            <a:normAutofit/>
          </a:bodyPr>
          <a:lstStyle/>
          <a:p>
            <a:r>
              <a:rPr lang="fi-FI" sz="2400" dirty="0"/>
              <a:t>monet pitävät </a:t>
            </a:r>
            <a:r>
              <a:rPr lang="fi-FI" sz="2400" u="sng" dirty="0"/>
              <a:t>terveyttä</a:t>
            </a:r>
            <a:r>
              <a:rPr lang="fi-FI" sz="2400" dirty="0"/>
              <a:t> yhtenä tärkeimmistä arvoista</a:t>
            </a:r>
          </a:p>
          <a:p>
            <a:pPr lvl="1">
              <a:buFontTx/>
              <a:buChar char="-"/>
            </a:pPr>
            <a:r>
              <a:rPr lang="fi-FI" sz="2400" dirty="0"/>
              <a:t>näkyy yksilötasolla mm. terveellisten elämäntapojen noudattamisena</a:t>
            </a:r>
          </a:p>
          <a:p>
            <a:pPr lvl="1">
              <a:buFontTx/>
              <a:buChar char="-"/>
            </a:pPr>
            <a:r>
              <a:rPr lang="fi-FI" sz="2400" dirty="0"/>
              <a:t>yhteiskuntatasolla halutaan hyödyntää promootion keinoja kansalaisten terveyden edistämiseksi </a:t>
            </a:r>
            <a:endParaRPr lang="fi-FI" sz="2400" dirty="0" smtClean="0"/>
          </a:p>
          <a:p>
            <a:pPr marL="457200" lvl="1" indent="0">
              <a:buNone/>
            </a:pPr>
            <a:endParaRPr lang="fi-FI" sz="2400" dirty="0"/>
          </a:p>
          <a:p>
            <a:r>
              <a:rPr lang="fi-FI" sz="2400" dirty="0"/>
              <a:t>omat arvot eivät aina toteudu käyttäytymisessä ja valinnoissa vaan saattavat olla ristiriidassa toiminnan kanssa, koska arvojen lisäksi ihmisen terveys-käyttäytymiseen vaikuttavat monet psykologiset ja yhteiskunnalliset tekijät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720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u="sng" dirty="0" smtClean="0">
                <a:solidFill>
                  <a:schemeClr val="accent3"/>
                </a:solidFill>
                <a:latin typeface="Comic Sans MS" pitchFamily="66" charset="0"/>
              </a:rPr>
              <a:t>Testaa terveysarvosi</a:t>
            </a:r>
            <a:endParaRPr lang="fi-FI" u="sng" dirty="0">
              <a:solidFill>
                <a:schemeClr val="accent3"/>
              </a:solidFill>
              <a:latin typeface="Comic Sans MS" pitchFamily="66" charset="0"/>
            </a:endParaRPr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</p:nvPr>
        </p:nvGraphicFramePr>
        <p:xfrm>
          <a:off x="457200" y="1142984"/>
          <a:ext cx="8229600" cy="5357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13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293" y="251036"/>
            <a:ext cx="6747333" cy="857250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Etiikka ja moraali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51877" y="1258468"/>
            <a:ext cx="8136611" cy="4789799"/>
          </a:xfrm>
        </p:spPr>
        <p:txBody>
          <a:bodyPr>
            <a:normAutofit fontScale="85000" lnSpcReduction="20000"/>
          </a:bodyPr>
          <a:lstStyle/>
          <a:p>
            <a:r>
              <a:rPr lang="fi-FI" sz="3000" b="1" dirty="0"/>
              <a:t>etiikka =</a:t>
            </a:r>
            <a:r>
              <a:rPr lang="fi-FI" sz="3000" dirty="0"/>
              <a:t> oppi </a:t>
            </a:r>
            <a:r>
              <a:rPr lang="fi-FI" sz="3000" u="sng" dirty="0"/>
              <a:t>hyvästä ja pahasta</a:t>
            </a:r>
            <a:r>
              <a:rPr lang="fi-FI" sz="3000" dirty="0"/>
              <a:t>, arvoista ja moraalista</a:t>
            </a:r>
          </a:p>
          <a:p>
            <a:r>
              <a:rPr lang="fi-FI" sz="3000" dirty="0"/>
              <a:t>kuvaa ja perustelee hyviä ja oikeita tapoja elää maailmassa, jonka ihminen jakaa muiden kanssa</a:t>
            </a:r>
          </a:p>
          <a:p>
            <a:r>
              <a:rPr lang="fi-FI" sz="3000" dirty="0"/>
              <a:t>eettinen pohdinta </a:t>
            </a:r>
            <a:r>
              <a:rPr lang="fi-FI" sz="3000" u="sng" dirty="0"/>
              <a:t>ei anna valmiita ratkaisuja</a:t>
            </a:r>
            <a:r>
              <a:rPr lang="fi-FI" sz="3000" dirty="0"/>
              <a:t>, mutta ohjaa arvioimaan omaa ja muiden ihmisten toimintaa ja valintoja</a:t>
            </a:r>
          </a:p>
          <a:p>
            <a:r>
              <a:rPr lang="fi-FI" sz="3000" b="1" dirty="0"/>
              <a:t>moraali = </a:t>
            </a:r>
            <a:r>
              <a:rPr lang="fi-FI" sz="3000" dirty="0"/>
              <a:t>ihmisen toimintaa ja yhteiselämää säätelevät </a:t>
            </a:r>
            <a:r>
              <a:rPr lang="fi-FI" sz="3000" u="sng" dirty="0"/>
              <a:t>tavat, säännöt ja ihanteet</a:t>
            </a:r>
          </a:p>
          <a:p>
            <a:pPr lvl="1">
              <a:buFontTx/>
              <a:buChar char="-"/>
            </a:pPr>
            <a:r>
              <a:rPr lang="fi-FI" sz="2700" dirty="0"/>
              <a:t>kertoo siitä, miten yhteisössä on soveliasta käyttäytyä </a:t>
            </a:r>
          </a:p>
          <a:p>
            <a:pPr lvl="1">
              <a:buFontTx/>
              <a:buChar char="-"/>
            </a:pPr>
            <a:r>
              <a:rPr lang="fi-FI" sz="2700" dirty="0"/>
              <a:t>moraalinormit, kuten elämän kunnioittaminen ja toden puhuminen, perustuvat arvoihin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39670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4898" y="186423"/>
            <a:ext cx="6747333" cy="857250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Etiikan pääsuuntaukset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53867" y="1134261"/>
            <a:ext cx="8198603" cy="5115266"/>
          </a:xfrm>
        </p:spPr>
        <p:txBody>
          <a:bodyPr>
            <a:normAutofit fontScale="92500" lnSpcReduction="10000"/>
          </a:bodyPr>
          <a:lstStyle/>
          <a:p>
            <a:r>
              <a:rPr lang="fi-FI" sz="2600" dirty="0"/>
              <a:t>arvojen ja moraalikäsitysten pohjalta rakennetaan moraaliteorioita, jotka voidaan jakaa neljään ryhmään: </a:t>
            </a:r>
          </a:p>
          <a:p>
            <a:pPr marL="457200" lvl="1" indent="0">
              <a:buNone/>
            </a:pPr>
            <a:r>
              <a:rPr lang="fi-FI" sz="2600" dirty="0"/>
              <a:t>	</a:t>
            </a:r>
            <a:r>
              <a:rPr lang="fi-FI" sz="2500" b="1" dirty="0"/>
              <a:t>1. hyve-etiikka</a:t>
            </a:r>
          </a:p>
          <a:p>
            <a:pPr marL="457200" lvl="1" indent="0">
              <a:buNone/>
            </a:pPr>
            <a:r>
              <a:rPr lang="fi-FI" sz="2600" b="1" dirty="0"/>
              <a:t>	</a:t>
            </a:r>
            <a:r>
              <a:rPr lang="fi-FI" sz="2100" dirty="0"/>
              <a:t>- tekoja arvioidaan siitä näkökulmasta, kuinka moraalisesti 	 	  hyveellinen ihminen toimisi</a:t>
            </a:r>
          </a:p>
          <a:p>
            <a:pPr marL="457200" lvl="1" indent="0">
              <a:buNone/>
            </a:pPr>
            <a:r>
              <a:rPr lang="fi-FI" sz="2600" dirty="0"/>
              <a:t>	</a:t>
            </a:r>
            <a:r>
              <a:rPr lang="fi-FI" sz="2500" b="1" dirty="0"/>
              <a:t>2. hyötyetiikka eli utilitarismi</a:t>
            </a:r>
          </a:p>
          <a:p>
            <a:pPr marL="457200" lvl="1" indent="0">
              <a:buNone/>
            </a:pPr>
            <a:r>
              <a:rPr lang="fi-FI" sz="2500" b="1" dirty="0"/>
              <a:t>	</a:t>
            </a:r>
            <a:r>
              <a:rPr lang="fi-FI" sz="2100" dirty="0"/>
              <a:t>- toiminnan arvo perustuu siihen, kuinka paljon hyviä seurauksia 	  sillä on suhteessa haittoihin</a:t>
            </a:r>
          </a:p>
          <a:p>
            <a:pPr marL="457200" lvl="1" indent="0">
              <a:buNone/>
            </a:pPr>
            <a:r>
              <a:rPr lang="fi-FI" sz="2500" dirty="0"/>
              <a:t>	</a:t>
            </a:r>
            <a:r>
              <a:rPr lang="fi-FI" sz="2500" b="1" dirty="0"/>
              <a:t>3. velvollisuusetiikka</a:t>
            </a:r>
          </a:p>
          <a:p>
            <a:pPr marL="457200" lvl="1" indent="0">
              <a:buNone/>
            </a:pPr>
            <a:r>
              <a:rPr lang="fi-FI" sz="2500" b="1" dirty="0"/>
              <a:t>	</a:t>
            </a:r>
            <a:r>
              <a:rPr lang="fi-FI" sz="2100" dirty="0"/>
              <a:t>- ihmisen tulee toimia moraalisen vaatimuksen, esim. 	  	  periaatteen tai säännön, mukaan</a:t>
            </a:r>
          </a:p>
          <a:p>
            <a:pPr marL="457200" lvl="1" indent="0">
              <a:buNone/>
            </a:pPr>
            <a:r>
              <a:rPr lang="fi-FI" sz="2500" dirty="0"/>
              <a:t>	</a:t>
            </a:r>
            <a:r>
              <a:rPr lang="fi-FI" sz="2500" b="1" dirty="0"/>
              <a:t>4. oikeusperustainen etiikka</a:t>
            </a:r>
          </a:p>
          <a:p>
            <a:pPr marL="457200" lvl="1" indent="0">
              <a:buNone/>
            </a:pPr>
            <a:r>
              <a:rPr lang="fi-FI" sz="2500" b="1" dirty="0"/>
              <a:t>	</a:t>
            </a:r>
            <a:r>
              <a:rPr lang="fi-FI" sz="2500" dirty="0"/>
              <a:t>- </a:t>
            </a:r>
            <a:r>
              <a:rPr lang="fi-FI" sz="2100" dirty="0"/>
              <a:t>painottaa erilaisten oikeuksien toteutumista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75390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51686" y="535506"/>
            <a:ext cx="8136611" cy="5350139"/>
          </a:xfrm>
        </p:spPr>
        <p:txBody>
          <a:bodyPr>
            <a:normAutofit/>
          </a:bodyPr>
          <a:lstStyle/>
          <a:p>
            <a:r>
              <a:rPr lang="fi-FI" sz="2400" dirty="0"/>
              <a:t>eettiset periaatteet ylittävät usein lakien velvoittaman minimivaatimuksen, minkä vuoksi on tärkeää, että terveydenhuollon ammattilaisille on koottu periaatteet, jotka ohjaavat heidän toimintaansa potilastyössä </a:t>
            </a:r>
            <a:endParaRPr lang="fi-FI" sz="2400" dirty="0" smtClean="0"/>
          </a:p>
          <a:p>
            <a:pPr marL="0" indent="0">
              <a:buNone/>
            </a:pPr>
            <a:endParaRPr lang="fi-FI" sz="2400" dirty="0"/>
          </a:p>
          <a:p>
            <a:r>
              <a:rPr lang="fi-FI" sz="2400" b="1" dirty="0"/>
              <a:t>elämän kunnioittaminen</a:t>
            </a:r>
          </a:p>
          <a:p>
            <a:pPr marL="457200" lvl="1" indent="0">
              <a:buNone/>
            </a:pPr>
            <a:r>
              <a:rPr lang="fi-FI" sz="2400" dirty="0"/>
              <a:t>-  luo perustan ihmisten hoitamiselle</a:t>
            </a:r>
          </a:p>
          <a:p>
            <a:pPr lvl="1">
              <a:buFontTx/>
              <a:buChar char="-"/>
            </a:pPr>
            <a:r>
              <a:rPr lang="fi-FI" sz="2400" dirty="0"/>
              <a:t>on pyrittävä edistämään elämän säilymistä ja vältettävä sellaista, mikä sitä heikentää </a:t>
            </a:r>
          </a:p>
          <a:p>
            <a:pPr lvl="1">
              <a:buFontTx/>
              <a:buChar char="-"/>
            </a:pPr>
            <a:r>
              <a:rPr lang="fi-FI" sz="2400" dirty="0"/>
              <a:t>velvoittaa mm. huolehtimaan potilaan hengen säilymisestä mahdollisimman pitkään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5310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47488" y="103031"/>
            <a:ext cx="8136611" cy="6606862"/>
          </a:xfrm>
        </p:spPr>
        <p:txBody>
          <a:bodyPr>
            <a:normAutofit fontScale="92500" lnSpcReduction="20000"/>
          </a:bodyPr>
          <a:lstStyle/>
          <a:p>
            <a:r>
              <a:rPr lang="fi-FI" sz="2600" b="1" dirty="0"/>
              <a:t>ihmisarvon kunnioitus</a:t>
            </a:r>
          </a:p>
          <a:p>
            <a:pPr lvl="1">
              <a:buFontTx/>
              <a:buChar char="-"/>
            </a:pPr>
            <a:r>
              <a:rPr lang="fi-FI" sz="2600" dirty="0"/>
              <a:t>osa ihmisoikeuksia</a:t>
            </a:r>
          </a:p>
          <a:p>
            <a:pPr lvl="1">
              <a:buFontTx/>
              <a:buChar char="-"/>
            </a:pPr>
            <a:r>
              <a:rPr lang="fi-FI" sz="2600" dirty="0"/>
              <a:t>terveydenhuollon asiakkaan ja potilaan yksilöllisten tarpeiden ja kulttuurin huomioiminen </a:t>
            </a:r>
          </a:p>
          <a:p>
            <a:pPr lvl="1">
              <a:buFontTx/>
              <a:buChar char="-"/>
            </a:pPr>
            <a:r>
              <a:rPr lang="fi-FI" sz="2600" dirty="0"/>
              <a:t>voi joutua vastakkain esim. elämän kunnioittamisen vaatimuksen </a:t>
            </a:r>
            <a:r>
              <a:rPr lang="fi-FI" sz="2600" dirty="0" smtClean="0"/>
              <a:t>kanssa</a:t>
            </a:r>
          </a:p>
          <a:p>
            <a:pPr marL="457200" lvl="1" indent="0">
              <a:buNone/>
            </a:pPr>
            <a:endParaRPr lang="fi-FI" sz="2600" dirty="0"/>
          </a:p>
          <a:p>
            <a:r>
              <a:rPr lang="fi-FI" sz="2600" b="1" dirty="0"/>
              <a:t>itsemääräämisoikeus</a:t>
            </a:r>
          </a:p>
          <a:p>
            <a:pPr lvl="1">
              <a:buFontTx/>
              <a:buChar char="-"/>
            </a:pPr>
            <a:r>
              <a:rPr lang="fi-FI" sz="2600" dirty="0"/>
              <a:t>ihmisellä on oikeus päättää elämästään elämänkatsomuksensa sekä ajatus- ja arvomaailmansa mukaisesti</a:t>
            </a:r>
          </a:p>
          <a:p>
            <a:pPr lvl="1">
              <a:buFontTx/>
              <a:buChar char="-"/>
            </a:pPr>
            <a:r>
              <a:rPr lang="fi-FI" sz="2600" dirty="0"/>
              <a:t>potilaan oikeus osallistua itseään koskevaan päätöksentekoon</a:t>
            </a:r>
          </a:p>
          <a:p>
            <a:pPr lvl="1">
              <a:buFontTx/>
              <a:buChar char="-"/>
            </a:pPr>
            <a:r>
              <a:rPr lang="fi-FI" sz="2600" dirty="0"/>
              <a:t>potilaan tahtoa täytyy kunnioittaa, vaikka esim. hoidosta kieltäytyminen uhkaisi hänen henkeään ja terveyttään </a:t>
            </a:r>
          </a:p>
          <a:p>
            <a:pPr lvl="1">
              <a:buFontTx/>
              <a:buChar char="-"/>
            </a:pPr>
            <a:r>
              <a:rPr lang="fi-FI" sz="2600" dirty="0"/>
              <a:t>ristiriitatilanteessa jollekin muulle periaatteelle voidaan antaa suurempi painoarvo</a:t>
            </a:r>
          </a:p>
          <a:p>
            <a:pPr lvl="1">
              <a:buFontTx/>
              <a:buChar char="-"/>
            </a:pPr>
            <a:endParaRPr lang="fi-FI" sz="2500" dirty="0"/>
          </a:p>
          <a:p>
            <a:pPr>
              <a:buFontTx/>
              <a:buChar char="-"/>
            </a:pPr>
            <a:endParaRPr lang="fi-FI" sz="29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01170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92284" y="447864"/>
            <a:ext cx="8136611" cy="4603819"/>
          </a:xfrm>
        </p:spPr>
        <p:txBody>
          <a:bodyPr>
            <a:normAutofit fontScale="92500" lnSpcReduction="10000"/>
          </a:bodyPr>
          <a:lstStyle/>
          <a:p>
            <a:r>
              <a:rPr lang="fi-FI" sz="3000" b="1" dirty="0" smtClean="0"/>
              <a:t>hoitamisen </a:t>
            </a:r>
            <a:r>
              <a:rPr lang="fi-FI" sz="3000" b="1" dirty="0"/>
              <a:t>periaate </a:t>
            </a:r>
          </a:p>
          <a:p>
            <a:pPr lvl="1">
              <a:buFontTx/>
              <a:buChar char="-"/>
            </a:pPr>
            <a:r>
              <a:rPr lang="fi-FI" sz="2700" dirty="0"/>
              <a:t>perustana on hyvän tahtominen, hyvän tekeminen ja vahingon tuottamisen välttäminen </a:t>
            </a:r>
          </a:p>
          <a:p>
            <a:pPr lvl="1">
              <a:buFontTx/>
              <a:buChar char="-"/>
            </a:pPr>
            <a:r>
              <a:rPr lang="fi-FI" sz="2700" dirty="0"/>
              <a:t>potilaalla on oikeus hyvään hoitoon ja kohteluun</a:t>
            </a:r>
          </a:p>
          <a:p>
            <a:pPr lvl="1">
              <a:buFontTx/>
              <a:buChar char="-"/>
            </a:pPr>
            <a:r>
              <a:rPr lang="fi-FI" sz="2700" dirty="0"/>
              <a:t>ristiriita: tulee antaa mahdollisimman tehokasta hoitoa, jos potilaan tila ilman sitä heikkenee nopeasti, toisaalta edellytetään, ettei potilaan kärsimyksiä saa pitkittää, jos hoito merkitsee raskaita kärsimyksiä </a:t>
            </a:r>
          </a:p>
          <a:p>
            <a:pPr lvl="1">
              <a:buFontTx/>
              <a:buChar char="-"/>
            </a:pPr>
            <a:r>
              <a:rPr lang="fi-FI" sz="2700" dirty="0"/>
              <a:t>voi joutua vastakkain itsemääräämisoikeuden kanssa  </a:t>
            </a:r>
          </a:p>
          <a:p>
            <a:pPr lvl="1">
              <a:buFontTx/>
              <a:buChar char="-"/>
            </a:pPr>
            <a:endParaRPr lang="fi-FI" sz="2500" dirty="0"/>
          </a:p>
          <a:p>
            <a:pPr>
              <a:buFontTx/>
              <a:buChar char="-"/>
            </a:pPr>
            <a:endParaRPr lang="fi-FI" sz="29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34485150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Keltainen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286</TotalTime>
  <Words>625</Words>
  <Application>Microsoft Office PowerPoint</Application>
  <PresentationFormat>Näytössä katseltava diaesitys (4:3)</PresentationFormat>
  <Paragraphs>75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6" baseType="lpstr">
      <vt:lpstr>Arial</vt:lpstr>
      <vt:lpstr>Comic Sans MS</vt:lpstr>
      <vt:lpstr>Trebuchet MS</vt:lpstr>
      <vt:lpstr>Wingdings 3</vt:lpstr>
      <vt:lpstr>Pinta</vt:lpstr>
      <vt:lpstr>Terve 3: Terveyttä tutkimassa</vt:lpstr>
      <vt:lpstr>Arvot </vt:lpstr>
      <vt:lpstr>Arvot </vt:lpstr>
      <vt:lpstr>Testaa terveysarvosi</vt:lpstr>
      <vt:lpstr>Etiikka ja moraali </vt:lpstr>
      <vt:lpstr>Etiikan pääsuuntaukset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3: Terveyttä tutkimassa</dc:title>
  <dc:creator>Kati Karas</dc:creator>
  <cp:lastModifiedBy>Laakkonen Viljami L</cp:lastModifiedBy>
  <cp:revision>29</cp:revision>
  <dcterms:created xsi:type="dcterms:W3CDTF">2017-11-30T08:49:52Z</dcterms:created>
  <dcterms:modified xsi:type="dcterms:W3CDTF">2022-03-07T14:15:03Z</dcterms:modified>
</cp:coreProperties>
</file>