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14"/>
  </p:notesMasterIdLst>
  <p:sldIdLst>
    <p:sldId id="257" r:id="rId2"/>
    <p:sldId id="259" r:id="rId3"/>
    <p:sldId id="260" r:id="rId4"/>
    <p:sldId id="261" r:id="rId5"/>
    <p:sldId id="262" r:id="rId6"/>
    <p:sldId id="264" r:id="rId7"/>
    <p:sldId id="266" r:id="rId8"/>
    <p:sldId id="267" r:id="rId9"/>
    <p:sldId id="263" r:id="rId10"/>
    <p:sldId id="265" r:id="rId11"/>
    <p:sldId id="268" r:id="rId12"/>
    <p:sldId id="269"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09" autoAdjust="0"/>
    <p:restoredTop sz="93276" autoAdjust="0"/>
  </p:normalViewPr>
  <p:slideViewPr>
    <p:cSldViewPr snapToGrid="0">
      <p:cViewPr varScale="1">
        <p:scale>
          <a:sx n="68" d="100"/>
          <a:sy n="68" d="100"/>
        </p:scale>
        <p:origin x="166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F6EA40-3D2C-4288-A3E3-979023DE7E8B}" type="datetimeFigureOut">
              <a:rPr lang="fi-FI" smtClean="0"/>
              <a:t>17.2.2022</a:t>
            </a:fld>
            <a:endParaRPr lang="fi-FI"/>
          </a:p>
        </p:txBody>
      </p:sp>
      <p:sp>
        <p:nvSpPr>
          <p:cNvPr id="4" name="Dian kuvan paikkamerkki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D0BF33-BDFF-4341-B049-DEBD240C4CC6}" type="slidenum">
              <a:rPr lang="fi-FI" smtClean="0"/>
              <a:t>‹#›</a:t>
            </a:fld>
            <a:endParaRPr lang="fi-FI"/>
          </a:p>
        </p:txBody>
      </p:sp>
    </p:spTree>
    <p:extLst>
      <p:ext uri="{BB962C8B-B14F-4D97-AF65-F5344CB8AC3E}">
        <p14:creationId xmlns:p14="http://schemas.microsoft.com/office/powerpoint/2010/main" val="1019362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6BD0BF33-BDFF-4341-B049-DEBD240C4CC6}" type="slidenum">
              <a:rPr lang="fi-FI" smtClean="0"/>
              <a:t>9</a:t>
            </a:fld>
            <a:endParaRPr lang="fi-FI"/>
          </a:p>
        </p:txBody>
      </p:sp>
    </p:spTree>
    <p:extLst>
      <p:ext uri="{BB962C8B-B14F-4D97-AF65-F5344CB8AC3E}">
        <p14:creationId xmlns:p14="http://schemas.microsoft.com/office/powerpoint/2010/main" val="30291123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6BD0BF33-BDFF-4341-B049-DEBD240C4CC6}" type="slidenum">
              <a:rPr lang="fi-FI" smtClean="0"/>
              <a:t>10</a:t>
            </a:fld>
            <a:endParaRPr lang="fi-FI"/>
          </a:p>
        </p:txBody>
      </p:sp>
    </p:spTree>
    <p:extLst>
      <p:ext uri="{BB962C8B-B14F-4D97-AF65-F5344CB8AC3E}">
        <p14:creationId xmlns:p14="http://schemas.microsoft.com/office/powerpoint/2010/main" val="20582050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50000"/>
                <a:alpha val="7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lumMod val="75000"/>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lumMod val="75000"/>
                  </a:schemeClr>
                </a:solidFill>
              </a:defRPr>
            </a:lvl1pPr>
          </a:lstStyle>
          <a:p>
            <a:r>
              <a:rPr lang="fi-FI" smtClean="0"/>
              <a:t>Muokkaa perustyyl. napsautt.</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6DEF9770-4315-4495-8B86-155C7B3DCB9A}" type="datetimeFigureOut">
              <a:rPr lang="fi-FI" smtClean="0"/>
              <a:t>17.2.2022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6DC3A1-E28F-4E88-AF56-CF0FFB7E1B4B}" type="slidenum">
              <a:rPr lang="fi-FI" smtClean="0"/>
              <a:t>‹#›</a:t>
            </a:fld>
            <a:endParaRPr lang="fi-FI"/>
          </a:p>
        </p:txBody>
      </p:sp>
    </p:spTree>
    <p:extLst>
      <p:ext uri="{BB962C8B-B14F-4D97-AF65-F5344CB8AC3E}">
        <p14:creationId xmlns:p14="http://schemas.microsoft.com/office/powerpoint/2010/main" val="1018189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fi-FI" smtClean="0"/>
              <a:t>Muokkaa perustyyl. napsautt.</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6DEF9770-4315-4495-8B86-155C7B3DCB9A}" type="datetimeFigureOut">
              <a:rPr lang="fi-FI" smtClean="0"/>
              <a:t>17.2.2022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6DC3A1-E28F-4E88-AF56-CF0FFB7E1B4B}" type="slidenum">
              <a:rPr lang="fi-FI" smtClean="0"/>
              <a:t>‹#›</a:t>
            </a:fld>
            <a:endParaRPr lang="fi-FI"/>
          </a:p>
        </p:txBody>
      </p:sp>
    </p:spTree>
    <p:extLst>
      <p:ext uri="{BB962C8B-B14F-4D97-AF65-F5344CB8AC3E}">
        <p14:creationId xmlns:p14="http://schemas.microsoft.com/office/powerpoint/2010/main" val="1914666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fi-FI" smtClean="0"/>
              <a:t>Muokkaa perustyyl. napsautt.</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 napsauttamalla</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6DEF9770-4315-4495-8B86-155C7B3DCB9A}" type="datetimeFigureOut">
              <a:rPr lang="fi-FI" smtClean="0"/>
              <a:t>17.2.2022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6DC3A1-E28F-4E88-AF56-CF0FFB7E1B4B}" type="slidenum">
              <a:rPr lang="fi-FI" smtClean="0"/>
              <a:t>‹#›</a:t>
            </a:fld>
            <a:endParaRPr lang="fi-FI"/>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996858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fi-FI" smtClean="0"/>
              <a:t>Muokkaa perustyyl. napsautt.</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6DEF9770-4315-4495-8B86-155C7B3DCB9A}" type="datetimeFigureOut">
              <a:rPr lang="fi-FI" smtClean="0"/>
              <a:t>17.2.2022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6DC3A1-E28F-4E88-AF56-CF0FFB7E1B4B}" type="slidenum">
              <a:rPr lang="fi-FI" smtClean="0"/>
              <a:t>‹#›</a:t>
            </a:fld>
            <a:endParaRPr lang="fi-FI"/>
          </a:p>
        </p:txBody>
      </p:sp>
    </p:spTree>
    <p:extLst>
      <p:ext uri="{BB962C8B-B14F-4D97-AF65-F5344CB8AC3E}">
        <p14:creationId xmlns:p14="http://schemas.microsoft.com/office/powerpoint/2010/main" val="16156723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fi-FI" smtClean="0"/>
              <a:t>Muokkaa perustyyl. napsautt.</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 napsauttamalla</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6DEF9770-4315-4495-8B86-155C7B3DCB9A}" type="datetimeFigureOut">
              <a:rPr lang="fi-FI" smtClean="0"/>
              <a:t>17.2.2022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6DC3A1-E28F-4E88-AF56-CF0FFB7E1B4B}" type="slidenum">
              <a:rPr lang="fi-FI" smtClean="0"/>
              <a:t>‹#›</a:t>
            </a:fld>
            <a:endParaRPr lang="fi-FI"/>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433104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fi-FI" smtClean="0"/>
              <a:t>Muokkaa perustyyl. napsautt.</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 napsauttamalla</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6DEF9770-4315-4495-8B86-155C7B3DCB9A}" type="datetimeFigureOut">
              <a:rPr lang="fi-FI" smtClean="0"/>
              <a:t>17.2.2022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6DC3A1-E28F-4E88-AF56-CF0FFB7E1B4B}" type="slidenum">
              <a:rPr lang="fi-FI" smtClean="0"/>
              <a:t>‹#›</a:t>
            </a:fld>
            <a:endParaRPr lang="fi-FI"/>
          </a:p>
        </p:txBody>
      </p:sp>
    </p:spTree>
    <p:extLst>
      <p:ext uri="{BB962C8B-B14F-4D97-AF65-F5344CB8AC3E}">
        <p14:creationId xmlns:p14="http://schemas.microsoft.com/office/powerpoint/2010/main" val="34431810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6DEF9770-4315-4495-8B86-155C7B3DCB9A}" type="datetimeFigureOut">
              <a:rPr lang="fi-FI" smtClean="0"/>
              <a:t>17.2.2022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6DC3A1-E28F-4E88-AF56-CF0FFB7E1B4B}" type="slidenum">
              <a:rPr lang="fi-FI" smtClean="0"/>
              <a:t>‹#›</a:t>
            </a:fld>
            <a:endParaRPr lang="fi-FI"/>
          </a:p>
        </p:txBody>
      </p:sp>
    </p:spTree>
    <p:extLst>
      <p:ext uri="{BB962C8B-B14F-4D97-AF65-F5344CB8AC3E}">
        <p14:creationId xmlns:p14="http://schemas.microsoft.com/office/powerpoint/2010/main" val="780538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fi-FI" smtClean="0"/>
              <a:t>Muokkaa perustyyl. napsautt.</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6DEF9770-4315-4495-8B86-155C7B3DCB9A}" type="datetimeFigureOut">
              <a:rPr lang="fi-FI" smtClean="0"/>
              <a:t>17.2.2022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6DC3A1-E28F-4E88-AF56-CF0FFB7E1B4B}" type="slidenum">
              <a:rPr lang="fi-FI" smtClean="0"/>
              <a:t>‹#›</a:t>
            </a:fld>
            <a:endParaRPr lang="fi-FI"/>
          </a:p>
        </p:txBody>
      </p:sp>
    </p:spTree>
    <p:extLst>
      <p:ext uri="{BB962C8B-B14F-4D97-AF65-F5344CB8AC3E}">
        <p14:creationId xmlns:p14="http://schemas.microsoft.com/office/powerpoint/2010/main" val="3441956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6DEF9770-4315-4495-8B86-155C7B3DCB9A}" type="datetimeFigureOut">
              <a:rPr lang="fi-FI" smtClean="0"/>
              <a:t>17.2.2022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6DC3A1-E28F-4E88-AF56-CF0FFB7E1B4B}" type="slidenum">
              <a:rPr lang="fi-FI" smtClean="0"/>
              <a:t>‹#›</a:t>
            </a:fld>
            <a:endParaRPr lang="fi-FI"/>
          </a:p>
        </p:txBody>
      </p:sp>
    </p:spTree>
    <p:extLst>
      <p:ext uri="{BB962C8B-B14F-4D97-AF65-F5344CB8AC3E}">
        <p14:creationId xmlns:p14="http://schemas.microsoft.com/office/powerpoint/2010/main" val="2604080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fi-FI" smtClean="0"/>
              <a:t>Muokkaa perustyyl. napsautt.</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6DEF9770-4315-4495-8B86-155C7B3DCB9A}" type="datetimeFigureOut">
              <a:rPr lang="fi-FI" smtClean="0"/>
              <a:t>17.2.2022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6DC3A1-E28F-4E88-AF56-CF0FFB7E1B4B}" type="slidenum">
              <a:rPr lang="fi-FI" smtClean="0"/>
              <a:t>‹#›</a:t>
            </a:fld>
            <a:endParaRPr lang="fi-FI"/>
          </a:p>
        </p:txBody>
      </p:sp>
    </p:spTree>
    <p:extLst>
      <p:ext uri="{BB962C8B-B14F-4D97-AF65-F5344CB8AC3E}">
        <p14:creationId xmlns:p14="http://schemas.microsoft.com/office/powerpoint/2010/main" val="2964760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fi-FI" smtClean="0"/>
              <a:t>Muokkaa perustyyl. napsautt.</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6DEF9770-4315-4495-8B86-155C7B3DCB9A}" type="datetimeFigureOut">
              <a:rPr lang="fi-FI" smtClean="0"/>
              <a:t>17.2.2022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B6DC3A1-E28F-4E88-AF56-CF0FFB7E1B4B}" type="slidenum">
              <a:rPr lang="fi-FI" smtClean="0"/>
              <a:t>‹#›</a:t>
            </a:fld>
            <a:endParaRPr lang="fi-FI"/>
          </a:p>
        </p:txBody>
      </p:sp>
    </p:spTree>
    <p:extLst>
      <p:ext uri="{BB962C8B-B14F-4D97-AF65-F5344CB8AC3E}">
        <p14:creationId xmlns:p14="http://schemas.microsoft.com/office/powerpoint/2010/main" val="2924136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fi-FI" smtClean="0"/>
              <a:t>Muokkaa perustyyl. napsautt.</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6DEF9770-4315-4495-8B86-155C7B3DCB9A}" type="datetimeFigureOut">
              <a:rPr lang="fi-FI" smtClean="0"/>
              <a:t>17.2.2022</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9B6DC3A1-E28F-4E88-AF56-CF0FFB7E1B4B}" type="slidenum">
              <a:rPr lang="fi-FI" smtClean="0"/>
              <a:t>‹#›</a:t>
            </a:fld>
            <a:endParaRPr lang="fi-FI"/>
          </a:p>
        </p:txBody>
      </p:sp>
    </p:spTree>
    <p:extLst>
      <p:ext uri="{BB962C8B-B14F-4D97-AF65-F5344CB8AC3E}">
        <p14:creationId xmlns:p14="http://schemas.microsoft.com/office/powerpoint/2010/main" val="391300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6DEF9770-4315-4495-8B86-155C7B3DCB9A}" type="datetimeFigureOut">
              <a:rPr lang="fi-FI" smtClean="0"/>
              <a:t>17.2.2022</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9B6DC3A1-E28F-4E88-AF56-CF0FFB7E1B4B}" type="slidenum">
              <a:rPr lang="fi-FI" smtClean="0"/>
              <a:t>‹#›</a:t>
            </a:fld>
            <a:endParaRPr lang="fi-FI"/>
          </a:p>
        </p:txBody>
      </p:sp>
    </p:spTree>
    <p:extLst>
      <p:ext uri="{BB962C8B-B14F-4D97-AF65-F5344CB8AC3E}">
        <p14:creationId xmlns:p14="http://schemas.microsoft.com/office/powerpoint/2010/main" val="706185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EF9770-4315-4495-8B86-155C7B3DCB9A}" type="datetimeFigureOut">
              <a:rPr lang="fi-FI" smtClean="0"/>
              <a:t>17.2.2022</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9B6DC3A1-E28F-4E88-AF56-CF0FFB7E1B4B}" type="slidenum">
              <a:rPr lang="fi-FI" smtClean="0"/>
              <a:t>‹#›</a:t>
            </a:fld>
            <a:endParaRPr lang="fi-FI"/>
          </a:p>
        </p:txBody>
      </p:sp>
    </p:spTree>
    <p:extLst>
      <p:ext uri="{BB962C8B-B14F-4D97-AF65-F5344CB8AC3E}">
        <p14:creationId xmlns:p14="http://schemas.microsoft.com/office/powerpoint/2010/main" val="2186123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fi-FI" smtClean="0"/>
              <a:t>Muokkaa perustyyl. napsautt.</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6DEF9770-4315-4495-8B86-155C7B3DCB9A}" type="datetimeFigureOut">
              <a:rPr lang="fi-FI" smtClean="0"/>
              <a:t>17.2.2022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B6DC3A1-E28F-4E88-AF56-CF0FFB7E1B4B}" type="slidenum">
              <a:rPr lang="fi-FI" smtClean="0"/>
              <a:t>‹#›</a:t>
            </a:fld>
            <a:endParaRPr lang="fi-FI"/>
          </a:p>
        </p:txBody>
      </p:sp>
    </p:spTree>
    <p:extLst>
      <p:ext uri="{BB962C8B-B14F-4D97-AF65-F5344CB8AC3E}">
        <p14:creationId xmlns:p14="http://schemas.microsoft.com/office/powerpoint/2010/main" val="3526233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6DEF9770-4315-4495-8B86-155C7B3DCB9A}" type="datetimeFigureOut">
              <a:rPr lang="fi-FI" smtClean="0"/>
              <a:t>17.2.2022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B6DC3A1-E28F-4E88-AF56-CF0FFB7E1B4B}" type="slidenum">
              <a:rPr lang="fi-FI" smtClean="0"/>
              <a:t>‹#›</a:t>
            </a:fld>
            <a:endParaRPr lang="fi-FI"/>
          </a:p>
        </p:txBody>
      </p:sp>
    </p:spTree>
    <p:extLst>
      <p:ext uri="{BB962C8B-B14F-4D97-AF65-F5344CB8AC3E}">
        <p14:creationId xmlns:p14="http://schemas.microsoft.com/office/powerpoint/2010/main" val="4173746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cxnSp>
          <p:nvCxnSpPr>
            <p:cNvPr id="7" name="Straight Connector 6"/>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9" name="Freeform 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50000"/>
                <a:alpha val="7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fi-FI" smtClean="0"/>
              <a:t>Muokkaa perustyyl. napsautt.</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DEF9770-4315-4495-8B86-155C7B3DCB9A}" type="datetimeFigureOut">
              <a:rPr lang="fi-FI" smtClean="0"/>
              <a:t>17.2.2022</a:t>
            </a:fld>
            <a:endParaRPr lang="fi-FI"/>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9B6DC3A1-E28F-4E88-AF56-CF0FFB7E1B4B}" type="slidenum">
              <a:rPr lang="fi-FI" smtClean="0"/>
              <a:t>‹#›</a:t>
            </a:fld>
            <a:endParaRPr lang="fi-FI"/>
          </a:p>
        </p:txBody>
      </p:sp>
    </p:spTree>
    <p:extLst>
      <p:ext uri="{BB962C8B-B14F-4D97-AF65-F5344CB8AC3E}">
        <p14:creationId xmlns:p14="http://schemas.microsoft.com/office/powerpoint/2010/main" val="360800549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kaypahoito.fi/web/kh/suositukset"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1414" y="1644770"/>
            <a:ext cx="7772400" cy="1198084"/>
          </a:xfrm>
        </p:spPr>
        <p:txBody>
          <a:bodyPr>
            <a:normAutofit fontScale="90000"/>
          </a:bodyPr>
          <a:lstStyle/>
          <a:p>
            <a:r>
              <a:rPr lang="fi-FI" sz="4400" b="1" dirty="0">
                <a:latin typeface="+mn-lt"/>
              </a:rPr>
              <a:t>Terve 3: Terveyttä tutkimassa</a:t>
            </a:r>
          </a:p>
        </p:txBody>
      </p:sp>
      <p:sp>
        <p:nvSpPr>
          <p:cNvPr id="3" name="Subtitle 2"/>
          <p:cNvSpPr>
            <a:spLocks noGrp="1"/>
          </p:cNvSpPr>
          <p:nvPr>
            <p:ph type="subTitle" idx="1"/>
          </p:nvPr>
        </p:nvSpPr>
        <p:spPr>
          <a:xfrm>
            <a:off x="637309" y="3543220"/>
            <a:ext cx="6163085" cy="935456"/>
          </a:xfrm>
        </p:spPr>
        <p:txBody>
          <a:bodyPr>
            <a:noAutofit/>
          </a:bodyPr>
          <a:lstStyle/>
          <a:p>
            <a:r>
              <a:rPr lang="fi-FI" sz="3200" b="1" dirty="0">
                <a:solidFill>
                  <a:schemeClr val="bg1">
                    <a:lumMod val="50000"/>
                  </a:schemeClr>
                </a:solidFill>
              </a:rPr>
              <a:t>Luku 2: Tutkimus ja terveyden edistäminen</a:t>
            </a:r>
          </a:p>
        </p:txBody>
      </p:sp>
    </p:spTree>
    <p:extLst>
      <p:ext uri="{BB962C8B-B14F-4D97-AF65-F5344CB8AC3E}">
        <p14:creationId xmlns:p14="http://schemas.microsoft.com/office/powerpoint/2010/main" val="12759725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AB6A959-A3E9-4F52-821D-D3D5DA2922B1}"/>
              </a:ext>
            </a:extLst>
          </p:cNvPr>
          <p:cNvSpPr>
            <a:spLocks noGrp="1"/>
          </p:cNvSpPr>
          <p:nvPr>
            <p:ph type="ctrTitle"/>
          </p:nvPr>
        </p:nvSpPr>
        <p:spPr>
          <a:xfrm>
            <a:off x="685800" y="401053"/>
            <a:ext cx="6310745" cy="1012111"/>
          </a:xfrm>
        </p:spPr>
        <p:txBody>
          <a:bodyPr>
            <a:noAutofit/>
          </a:bodyPr>
          <a:lstStyle/>
          <a:p>
            <a:r>
              <a:rPr lang="fi-FI" sz="4000" b="1" dirty="0">
                <a:latin typeface="+mn-lt"/>
              </a:rPr>
              <a:t>Terveyskäyttäytymisen muutoksen arviointi </a:t>
            </a:r>
          </a:p>
        </p:txBody>
      </p:sp>
      <p:sp>
        <p:nvSpPr>
          <p:cNvPr id="3" name="Alaotsikko 2">
            <a:extLst>
              <a:ext uri="{FF2B5EF4-FFF2-40B4-BE49-F238E27FC236}">
                <a16:creationId xmlns:a16="http://schemas.microsoft.com/office/drawing/2014/main" id="{C66C4ADE-2BC0-4F87-BC09-5684583CDE69}"/>
              </a:ext>
            </a:extLst>
          </p:cNvPr>
          <p:cNvSpPr>
            <a:spLocks noGrp="1"/>
          </p:cNvSpPr>
          <p:nvPr>
            <p:ph type="subTitle" idx="1"/>
          </p:nvPr>
        </p:nvSpPr>
        <p:spPr>
          <a:xfrm>
            <a:off x="474245" y="1648691"/>
            <a:ext cx="8195510" cy="4912531"/>
          </a:xfrm>
        </p:spPr>
        <p:txBody>
          <a:bodyPr>
            <a:normAutofit/>
          </a:bodyPr>
          <a:lstStyle/>
          <a:p>
            <a:pPr marL="342900" indent="-342900" algn="l">
              <a:buFont typeface="Arial" panose="020B0604020202020204" pitchFamily="34" charset="0"/>
              <a:buChar char="•"/>
            </a:pPr>
            <a:r>
              <a:rPr lang="fi-FI" sz="2400" dirty="0"/>
              <a:t>luotettavien selvitysten perusteella tiedetään, että teoriapohjaisiin malleihin perustuvat interventiot tuottavat tuloksia </a:t>
            </a:r>
            <a:endParaRPr lang="fi-FI" sz="2400" dirty="0" smtClean="0"/>
          </a:p>
          <a:p>
            <a:pPr algn="l"/>
            <a:endParaRPr lang="fi-FI" sz="2400" dirty="0"/>
          </a:p>
          <a:p>
            <a:pPr marL="800100" lvl="1" indent="-342900" algn="l">
              <a:buFontTx/>
              <a:buChar char="-"/>
            </a:pPr>
            <a:r>
              <a:rPr lang="fi-FI" sz="2400" dirty="0"/>
              <a:t>esim. liikkumisen lisääntyminen ja ruokailutottumusten muuttuminen terveelliseen suuntaan </a:t>
            </a:r>
          </a:p>
          <a:p>
            <a:pPr marL="800100" lvl="1" indent="-342900" algn="l">
              <a:buFontTx/>
              <a:buChar char="-"/>
            </a:pPr>
            <a:r>
              <a:rPr lang="fi-FI" sz="2400" u="sng" dirty="0"/>
              <a:t>ohjauksella</a:t>
            </a:r>
            <a:r>
              <a:rPr lang="fi-FI" sz="2400" dirty="0"/>
              <a:t> ja </a:t>
            </a:r>
            <a:r>
              <a:rPr lang="fi-FI" sz="2400" u="sng" dirty="0"/>
              <a:t>osallistujan itse suorittamalla seurannalla</a:t>
            </a:r>
            <a:r>
              <a:rPr lang="fi-FI" sz="2400" dirty="0"/>
              <a:t> (esim. ruokapäiväkirja tai askelmittari) tärkeä merkitys </a:t>
            </a:r>
            <a:r>
              <a:rPr lang="fi-FI" sz="2400" u="sng" dirty="0"/>
              <a:t>  </a:t>
            </a:r>
          </a:p>
          <a:p>
            <a:pPr marL="800100" lvl="1" indent="-342900" algn="l">
              <a:buFontTx/>
              <a:buChar char="-"/>
            </a:pPr>
            <a:endParaRPr lang="fi-FI" sz="2400" dirty="0"/>
          </a:p>
        </p:txBody>
      </p:sp>
    </p:spTree>
    <p:extLst>
      <p:ext uri="{BB962C8B-B14F-4D97-AF65-F5344CB8AC3E}">
        <p14:creationId xmlns:p14="http://schemas.microsoft.com/office/powerpoint/2010/main" val="3364533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0" y="-121920"/>
            <a:ext cx="6246055" cy="684628"/>
          </a:xfrm>
        </p:spPr>
        <p:txBody>
          <a:bodyPr>
            <a:normAutofit fontScale="90000"/>
          </a:bodyPr>
          <a:lstStyle/>
          <a:p>
            <a:r>
              <a:rPr lang="fi-FI" dirty="0" err="1" smtClean="0"/>
              <a:t>Pedanet</a:t>
            </a:r>
            <a:r>
              <a:rPr lang="fi-FI" dirty="0" smtClean="0"/>
              <a:t>-tehtävien vastauksia </a:t>
            </a:r>
            <a:r>
              <a:rPr lang="fi-FI" dirty="0" smtClean="0">
                <a:sym typeface="Wingdings" panose="05000000000000000000" pitchFamily="2" charset="2"/>
              </a:rPr>
              <a:t> </a:t>
            </a:r>
            <a:endParaRPr lang="fi-FI" dirty="0"/>
          </a:p>
        </p:txBody>
      </p:sp>
      <p:sp>
        <p:nvSpPr>
          <p:cNvPr id="3" name="Sisällön paikkamerkki 2"/>
          <p:cNvSpPr>
            <a:spLocks noGrp="1"/>
          </p:cNvSpPr>
          <p:nvPr>
            <p:ph idx="1"/>
          </p:nvPr>
        </p:nvSpPr>
        <p:spPr>
          <a:xfrm>
            <a:off x="211014" y="562708"/>
            <a:ext cx="8932985" cy="6295292"/>
          </a:xfrm>
        </p:spPr>
        <p:txBody>
          <a:bodyPr>
            <a:normAutofit fontScale="92500" lnSpcReduction="10000"/>
          </a:bodyPr>
          <a:lstStyle/>
          <a:p>
            <a:r>
              <a:rPr lang="fi-FI" b="1" u="sng" dirty="0" smtClean="0"/>
              <a:t>1.) Selitä </a:t>
            </a:r>
            <a:r>
              <a:rPr lang="fi-FI" b="1" u="sng" dirty="0"/>
              <a:t>suunnitellun käyttäytymisen teorian avulla, mitkä tekijät vaikuttavat siihen, että ihminen omaksuu elämäntavan, jossa hän nukkuu riittävästi. </a:t>
            </a:r>
            <a:endParaRPr lang="fi-FI" b="1" u="sng" dirty="0" smtClean="0"/>
          </a:p>
          <a:p>
            <a:r>
              <a:rPr lang="fi-FI" dirty="0" smtClean="0"/>
              <a:t>Suunnitellun </a:t>
            </a:r>
            <a:r>
              <a:rPr lang="fi-FI" dirty="0"/>
              <a:t>käyttäytymisen teorian mukaan aikomus eli intentio on keskeinen ihmisen terveyskäyttäytymistä ohjaavat tekijä. Mitä suurempi aikomus ihmisellä on nukkua riittävästi, sitä suuremmalla todennäköisyydellä hän alkaa käyttäytyä niin. </a:t>
            </a:r>
          </a:p>
          <a:p>
            <a:r>
              <a:rPr lang="fi-FI" dirty="0"/>
              <a:t>Aikomukseen vaikuttaa kolme uskomusta: uskomukset käyttäytymisen seurauksista, uskomukset käyttäytymisen noudattamisen velvoitteista ja halu toimia niiden mukaisesti (=subjektiivinen normi) sekä uskomukset kyvykkyydestä toteuttaa tiettyä käyttäytymistä (=</a:t>
            </a:r>
            <a:r>
              <a:rPr lang="fi-FI" dirty="0" err="1"/>
              <a:t>minäpystyvyys</a:t>
            </a:r>
            <a:r>
              <a:rPr lang="fi-FI" dirty="0"/>
              <a:t>). Näiden kaikkien uskomusten tulee toteutua, jotta ihminen motivoituu nukkumaan riittävästi.</a:t>
            </a:r>
          </a:p>
          <a:p>
            <a:r>
              <a:rPr lang="fi-FI" dirty="0"/>
              <a:t>Eli aikomus toteutuu, jos ihminen kokee, että riittävällä unella on hyödyllisiä seurauksia (esim. pirteämpi olo, opinnot sujuvat paremmin, jaksaa urheilla), hänelle merkitykselliset ihmiset suhtautuvat positiivisella tavalla hänen riittävään unen saantiinsa ja hänen </a:t>
            </a:r>
            <a:r>
              <a:rPr lang="fi-FI" dirty="0" err="1"/>
              <a:t>minäpystyvyytensä</a:t>
            </a:r>
            <a:r>
              <a:rPr lang="fi-FI" dirty="0"/>
              <a:t> on hyvä. </a:t>
            </a:r>
          </a:p>
          <a:p>
            <a:r>
              <a:rPr lang="fi-FI" dirty="0"/>
              <a:t>Aikomuksen toteutumista voivat kuitenkin estää erilaiset tekijät, kuten nuorilla kavereiden lähettämät myöhäiset viestit, kiinnostavat tv-sarjat tai koulutehtävien tekeminen myöhään illalla. Itsesäätelyn avulla pystytään hallitsemaan riittävän nukkumisen tiellä olevia esteitä. Esimerkiksi laitetaan kännykkä äänettömälle, tallennetaan kiinnostavat tv-ohjelmat ja tehdään ajankäyttösuunnitelma, jotta esim. koulutehtävien tekeminen ei jää myöhäiselle illalle. </a:t>
            </a:r>
          </a:p>
          <a:p>
            <a:r>
              <a:rPr lang="fi-FI" dirty="0"/>
              <a:t/>
            </a:r>
            <a:br>
              <a:rPr lang="fi-FI" dirty="0"/>
            </a:br>
            <a:endParaRPr lang="fi-FI" dirty="0"/>
          </a:p>
        </p:txBody>
      </p:sp>
    </p:spTree>
    <p:extLst>
      <p:ext uri="{BB962C8B-B14F-4D97-AF65-F5344CB8AC3E}">
        <p14:creationId xmlns:p14="http://schemas.microsoft.com/office/powerpoint/2010/main" val="621609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0" y="0"/>
            <a:ext cx="9397218" cy="1097280"/>
          </a:xfrm>
        </p:spPr>
        <p:txBody>
          <a:bodyPr>
            <a:normAutofit fontScale="90000"/>
          </a:bodyPr>
          <a:lstStyle/>
          <a:p>
            <a:r>
              <a:rPr lang="fi-FI" dirty="0" smtClean="0"/>
              <a:t>2.) </a:t>
            </a:r>
            <a:r>
              <a:rPr lang="fi-FI" dirty="0"/>
              <a:t>Kuvaa raitistumisen eli alkoholin käytön lopettamisen prosessi muutosvaihemallin avulla. </a:t>
            </a:r>
          </a:p>
        </p:txBody>
      </p:sp>
      <p:sp>
        <p:nvSpPr>
          <p:cNvPr id="3" name="Sisällön paikkamerkki 2"/>
          <p:cNvSpPr>
            <a:spLocks noGrp="1"/>
          </p:cNvSpPr>
          <p:nvPr>
            <p:ph idx="1"/>
          </p:nvPr>
        </p:nvSpPr>
        <p:spPr>
          <a:xfrm>
            <a:off x="0" y="1097280"/>
            <a:ext cx="9144000" cy="5760720"/>
          </a:xfrm>
        </p:spPr>
        <p:txBody>
          <a:bodyPr>
            <a:normAutofit fontScale="70000" lnSpcReduction="20000"/>
          </a:bodyPr>
          <a:lstStyle/>
          <a:p>
            <a:r>
              <a:rPr lang="fi-FI" dirty="0"/>
              <a:t>Muutosvaihemallissa on viisi vaihetta, joiden avulla raitistumista voidaan kuvata: </a:t>
            </a:r>
          </a:p>
          <a:p>
            <a:r>
              <a:rPr lang="fi-FI" dirty="0"/>
              <a:t>Esiharkintavaihe</a:t>
            </a:r>
          </a:p>
          <a:p>
            <a:r>
              <a:rPr lang="fi-FI" dirty="0"/>
              <a:t>Alkoholia käyttävä henkilö ei tunnista ongelmaansa, joten hän ei koe tarvetta alkoholin käyttötapojensa muutokseen. Tässä vaiheessa on hyvä motivoida henkilöä pohtimaan muutosta ja auttaa häntä muodostamaan vaihtoehtoja nykyiselle toiminnalle.</a:t>
            </a:r>
          </a:p>
          <a:p>
            <a:r>
              <a:rPr lang="fi-FI" dirty="0"/>
              <a:t>Harkintavaihe</a:t>
            </a:r>
          </a:p>
          <a:p>
            <a:r>
              <a:rPr lang="fi-FI" dirty="0"/>
              <a:t>Alkoholia käyttävä henkilö tiedostaa, että alkoholin käytön lopettaminen olisi terveydelle hyväksi ja hän alkaa harkita raittiutta. Tässä vaiheessa hän voi kirjoittaa muutoksen hyviä ja huonoja puolia ylös. Raittiuteen liittyy paljon ristiriitaisia tunteita ja muutoksen haitat koetaan suuremmiksi kuin muutoksen hyödyt. Alkoholin käytön myönteiset puolet halutaan säilyttää. Tässä vaiheessa on hyvä auttaa henkilöä havaitsemaan nykyisen käyttäytymisen riskit ja lisäedut, joita uusi käyttäytyminen tuo.</a:t>
            </a:r>
          </a:p>
          <a:p>
            <a:r>
              <a:rPr lang="fi-FI" dirty="0"/>
              <a:t>Valmisteluvaihe</a:t>
            </a:r>
          </a:p>
          <a:p>
            <a:r>
              <a:rPr lang="fi-FI" dirty="0"/>
              <a:t>Raittiuden hyödyt koetaan haittoja suuremmiksi ja muutos koetaan tarpeelliseksi. Alkoholia käyttävä henkilö alkaa miettiä keinoja raitistumiseen sekä arvioi omia onnistumismahdollisuuksiaan. Hän voi myös miettiä, milloin aloittaa raittiuden. Pieniä kokeilevia muutoksia raittiuteen voidaan jo tehdä, mutta retkahduksia entiseen tapahtuu. Tässä vaiheessa on tärkeää auttaa henkilöä määrittämään tavoitteet ja määräajat niiden saavuttamiseen. On myös hyvä valmistautua esteisiin, joita muutokselle voi tulla ja pohtia, miten ne voidaan voittaa.</a:t>
            </a:r>
          </a:p>
          <a:p>
            <a:r>
              <a:rPr lang="fi-FI" dirty="0"/>
              <a:t>Toimintavaihe</a:t>
            </a:r>
          </a:p>
          <a:p>
            <a:r>
              <a:rPr lang="fi-FI" dirty="0"/>
              <a:t>Alkoholia aiemmin käyttänyt henkilö tekee muutospäätöksen ja lopettaa alkoholin käytön. Uusi toimintatapa voidaan kokea työläänä ja repsahduksia voi tapahtua. Tässä vaiheessa on tärkeää tukea henkilöä repsahduksien sattuessa ja auttaa tilanteen uudelleen arvioinnissa ja uudelleen yrittämisessä.</a:t>
            </a:r>
          </a:p>
          <a:p>
            <a:r>
              <a:rPr lang="fi-FI" dirty="0"/>
              <a:t>Ylläpitovaihe</a:t>
            </a:r>
          </a:p>
          <a:p>
            <a:r>
              <a:rPr lang="fi-FI" dirty="0"/>
              <a:t>Raittiudesta on tullut osa henkilön arkea ja elämäntapaa (yli 6 kk). Raittius koetaan positiivisena ja henkilö luottaa kykyynsä pysyä raittiina. Tässä vaiheessa tärkeää on henkilön tukeminen ja kannustaminen. Esimerkiksi erilaiset tukiryhmät voivat olla hyväksi. On myös hyvä valmistautua keskustelemaan tilanteista, jotka voivat olla ongelmallisia ylläpidon kannalta ja johtaa repsahduksiin.</a:t>
            </a:r>
          </a:p>
        </p:txBody>
      </p:sp>
    </p:spTree>
    <p:extLst>
      <p:ext uri="{BB962C8B-B14F-4D97-AF65-F5344CB8AC3E}">
        <p14:creationId xmlns:p14="http://schemas.microsoft.com/office/powerpoint/2010/main" val="2780987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8796"/>
            <a:ext cx="7379599" cy="1143000"/>
          </a:xfrm>
        </p:spPr>
        <p:txBody>
          <a:bodyPr>
            <a:noAutofit/>
          </a:bodyPr>
          <a:lstStyle/>
          <a:p>
            <a:pPr algn="ctr"/>
            <a:r>
              <a:rPr lang="fi-FI" sz="4000" b="1" dirty="0">
                <a:latin typeface="+mn-lt"/>
              </a:rPr>
              <a:t>Terveyden edistäminen eli promootio</a:t>
            </a:r>
          </a:p>
        </p:txBody>
      </p:sp>
      <p:sp>
        <p:nvSpPr>
          <p:cNvPr id="4" name="Content Placeholder 3"/>
          <p:cNvSpPr>
            <a:spLocks noGrp="1"/>
          </p:cNvSpPr>
          <p:nvPr>
            <p:ph idx="1"/>
          </p:nvPr>
        </p:nvSpPr>
        <p:spPr>
          <a:xfrm>
            <a:off x="0" y="1420837"/>
            <a:ext cx="8363272" cy="5298617"/>
          </a:xfrm>
        </p:spPr>
        <p:txBody>
          <a:bodyPr>
            <a:normAutofit/>
          </a:bodyPr>
          <a:lstStyle/>
          <a:p>
            <a:r>
              <a:rPr lang="fi-FI" sz="2400" u="sng" dirty="0"/>
              <a:t>muutokseen tähtäävää toimintaa</a:t>
            </a:r>
            <a:r>
              <a:rPr lang="fi-FI" sz="2400" dirty="0"/>
              <a:t>: pyrkii </a:t>
            </a:r>
            <a:r>
              <a:rPr lang="fi-FI" sz="2400" dirty="0" smtClean="0"/>
              <a:t>lisäämään </a:t>
            </a:r>
            <a:r>
              <a:rPr lang="fi-FI" sz="2400" dirty="0"/>
              <a:t>mahdollisuuksia vaikuttaa omaan ja ympäristönsä terveyteen</a:t>
            </a:r>
          </a:p>
          <a:p>
            <a:r>
              <a:rPr lang="fi-FI" sz="2400" dirty="0"/>
              <a:t>tavoitteena </a:t>
            </a:r>
            <a:r>
              <a:rPr lang="fi-FI" sz="2400" u="sng" dirty="0"/>
              <a:t>parantaa ihmisten terveyttä ja toimintakykyä</a:t>
            </a:r>
            <a:r>
              <a:rPr lang="fi-FI" sz="2400" dirty="0"/>
              <a:t> sekä </a:t>
            </a:r>
            <a:r>
              <a:rPr lang="fi-FI" sz="2400" u="sng" dirty="0"/>
              <a:t>ehkäistä sairauksia ja terveyteen liittyviä ongelmia</a:t>
            </a:r>
            <a:r>
              <a:rPr lang="fi-FI" sz="2400" dirty="0"/>
              <a:t> </a:t>
            </a:r>
            <a:r>
              <a:rPr lang="fi-FI" sz="2400" b="1" dirty="0"/>
              <a:t>(preventio)</a:t>
            </a:r>
          </a:p>
          <a:p>
            <a:r>
              <a:rPr lang="fi-FI" sz="2400" dirty="0"/>
              <a:t>perustuu </a:t>
            </a:r>
            <a:r>
              <a:rPr lang="fi-FI" sz="2400" u="sng" dirty="0"/>
              <a:t>tieteelliseen tutkimukseen</a:t>
            </a:r>
          </a:p>
          <a:p>
            <a:pPr lvl="1">
              <a:buFontTx/>
              <a:buChar char="-"/>
            </a:pPr>
            <a:r>
              <a:rPr lang="fi-FI" sz="2400" dirty="0"/>
              <a:t>mahdollistaa tavoitteellisen ja tehokkaan sairauksien    ehkäisyn ja väestön terveyden edistämisen</a:t>
            </a:r>
          </a:p>
          <a:p>
            <a:pPr lvl="1">
              <a:buFontTx/>
              <a:buChar char="-"/>
            </a:pPr>
            <a:r>
              <a:rPr lang="fi-FI" sz="2400" dirty="0"/>
              <a:t>esimerkkejä: rokotteiden kehittäminen, </a:t>
            </a:r>
            <a:r>
              <a:rPr lang="fi-FI" sz="2400" dirty="0" smtClean="0"/>
              <a:t>kansalliset </a:t>
            </a:r>
            <a:r>
              <a:rPr lang="fi-FI" sz="2400" dirty="0"/>
              <a:t>ravitsemussuositukset, terveyspalveluiden suunnittelu, poliittisten päätösten tuki  </a:t>
            </a:r>
          </a:p>
          <a:p>
            <a:pPr marL="914400" lvl="2" indent="0">
              <a:buNone/>
            </a:pPr>
            <a:endParaRPr lang="fi-FI" sz="2100" dirty="0"/>
          </a:p>
          <a:p>
            <a:pPr marL="457200" lvl="1" indent="0">
              <a:buNone/>
            </a:pPr>
            <a:endParaRPr lang="fi-FI" dirty="0"/>
          </a:p>
        </p:txBody>
      </p:sp>
    </p:spTree>
    <p:extLst>
      <p:ext uri="{BB962C8B-B14F-4D97-AF65-F5344CB8AC3E}">
        <p14:creationId xmlns:p14="http://schemas.microsoft.com/office/powerpoint/2010/main" val="36491874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AB6A959-A3E9-4F52-821D-D3D5DA2922B1}"/>
              </a:ext>
            </a:extLst>
          </p:cNvPr>
          <p:cNvSpPr>
            <a:spLocks noGrp="1"/>
          </p:cNvSpPr>
          <p:nvPr>
            <p:ph type="ctrTitle"/>
          </p:nvPr>
        </p:nvSpPr>
        <p:spPr>
          <a:xfrm>
            <a:off x="886690" y="380780"/>
            <a:ext cx="6227619" cy="754563"/>
          </a:xfrm>
        </p:spPr>
        <p:txBody>
          <a:bodyPr>
            <a:normAutofit/>
          </a:bodyPr>
          <a:lstStyle/>
          <a:p>
            <a:r>
              <a:rPr lang="fi-FI" sz="4000" b="1" dirty="0">
                <a:latin typeface="+mn-lt"/>
              </a:rPr>
              <a:t>Käypä hoito -suositukset</a:t>
            </a:r>
          </a:p>
        </p:txBody>
      </p:sp>
      <p:sp>
        <p:nvSpPr>
          <p:cNvPr id="3" name="Alaotsikko 2">
            <a:extLst>
              <a:ext uri="{FF2B5EF4-FFF2-40B4-BE49-F238E27FC236}">
                <a16:creationId xmlns:a16="http://schemas.microsoft.com/office/drawing/2014/main" id="{C66C4ADE-2BC0-4F87-BC09-5684583CDE69}"/>
              </a:ext>
            </a:extLst>
          </p:cNvPr>
          <p:cNvSpPr>
            <a:spLocks noGrp="1"/>
          </p:cNvSpPr>
          <p:nvPr>
            <p:ph type="subTitle" idx="1"/>
          </p:nvPr>
        </p:nvSpPr>
        <p:spPr>
          <a:xfrm>
            <a:off x="256309" y="1649421"/>
            <a:ext cx="7960894" cy="4620126"/>
          </a:xfrm>
        </p:spPr>
        <p:txBody>
          <a:bodyPr>
            <a:normAutofit/>
          </a:bodyPr>
          <a:lstStyle/>
          <a:p>
            <a:pPr marL="457200" indent="-457200" algn="l">
              <a:buFont typeface="Arial" panose="020B0604020202020204" pitchFamily="34" charset="0"/>
              <a:buChar char="•"/>
            </a:pPr>
            <a:r>
              <a:rPr lang="fi-FI" sz="2400" dirty="0"/>
              <a:t>ohjaavat yleisimpien sairauksien ehkäisyä, diagnostiikkaa, hoitoa ja kuntoutusta </a:t>
            </a:r>
          </a:p>
          <a:p>
            <a:pPr marL="457200" indent="-457200" algn="l">
              <a:buFont typeface="Arial" panose="020B0604020202020204" pitchFamily="34" charset="0"/>
              <a:buChar char="•"/>
            </a:pPr>
            <a:r>
              <a:rPr lang="fi-FI" sz="2400" dirty="0"/>
              <a:t>asiantuntijoiden laatimia, riippumattomia</a:t>
            </a:r>
          </a:p>
          <a:p>
            <a:pPr marL="457200" indent="-457200" algn="l">
              <a:buFont typeface="Arial" panose="020B0604020202020204" pitchFamily="34" charset="0"/>
              <a:buChar char="•"/>
            </a:pPr>
            <a:r>
              <a:rPr lang="fi-FI" sz="2400" dirty="0"/>
              <a:t>perustuvat </a:t>
            </a:r>
            <a:r>
              <a:rPr lang="fi-FI" sz="2400" u="sng" dirty="0"/>
              <a:t>tieteellisesti arvioituun näyttöön</a:t>
            </a:r>
          </a:p>
          <a:p>
            <a:pPr lvl="1" algn="l"/>
            <a:r>
              <a:rPr lang="fi-FI" sz="2400" dirty="0" smtClean="0"/>
              <a:t>   - näytön aste A–D</a:t>
            </a:r>
          </a:p>
          <a:p>
            <a:pPr lvl="1" algn="l"/>
            <a:r>
              <a:rPr lang="fi-FI" sz="2400" dirty="0" smtClean="0">
                <a:solidFill>
                  <a:srgbClr val="0070C0"/>
                </a:solidFill>
                <a:hlinkClick r:id="rId2"/>
              </a:rPr>
              <a:t>http://www.kaypahoito.fi/web/kh/suositukset</a:t>
            </a:r>
            <a:endParaRPr lang="fi-FI" sz="2400" dirty="0" smtClean="0">
              <a:solidFill>
                <a:srgbClr val="0070C0"/>
              </a:solidFill>
            </a:endParaRPr>
          </a:p>
          <a:p>
            <a:pPr marL="457200" indent="-457200" algn="l">
              <a:buFont typeface="Arial" panose="020B0604020202020204" pitchFamily="34" charset="0"/>
              <a:buChar char="•"/>
            </a:pPr>
            <a:r>
              <a:rPr lang="fi-FI" sz="2400" dirty="0" smtClean="0"/>
              <a:t>terveydenhuollon </a:t>
            </a:r>
            <a:r>
              <a:rPr lang="fi-FI" sz="2400" dirty="0"/>
              <a:t>ammattilaisille ja </a:t>
            </a:r>
            <a:r>
              <a:rPr lang="fi-FI" sz="2400" dirty="0" smtClean="0"/>
              <a:t>asiakkaille</a:t>
            </a:r>
            <a:endParaRPr lang="fi-FI" sz="2200" dirty="0"/>
          </a:p>
          <a:p>
            <a:pPr marL="457200" indent="-457200" algn="l">
              <a:buFont typeface="Arial" panose="020B0604020202020204" pitchFamily="34" charset="0"/>
              <a:buChar char="•"/>
            </a:pPr>
            <a:r>
              <a:rPr lang="fi-FI" sz="2400" dirty="0"/>
              <a:t>tarkoituksena vähentää hoitokäytäntöjen vaihtelua </a:t>
            </a:r>
            <a:r>
              <a:rPr lang="fi-FI" sz="2400" dirty="0" smtClean="0"/>
              <a:t>Suomessa </a:t>
            </a:r>
            <a:r>
              <a:rPr lang="fi-FI" sz="2400" dirty="0"/>
              <a:t>ja parantaa hoidon laatua</a:t>
            </a:r>
          </a:p>
          <a:p>
            <a:pPr algn="l"/>
            <a:endParaRPr lang="fi-FI" sz="2800" dirty="0"/>
          </a:p>
        </p:txBody>
      </p:sp>
    </p:spTree>
    <p:extLst>
      <p:ext uri="{BB962C8B-B14F-4D97-AF65-F5344CB8AC3E}">
        <p14:creationId xmlns:p14="http://schemas.microsoft.com/office/powerpoint/2010/main" val="21220823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AB6A959-A3E9-4F52-821D-D3D5DA2922B1}"/>
              </a:ext>
            </a:extLst>
          </p:cNvPr>
          <p:cNvSpPr>
            <a:spLocks noGrp="1"/>
          </p:cNvSpPr>
          <p:nvPr>
            <p:ph type="ctrTitle"/>
          </p:nvPr>
        </p:nvSpPr>
        <p:spPr>
          <a:xfrm>
            <a:off x="969818" y="256089"/>
            <a:ext cx="5978236" cy="754563"/>
          </a:xfrm>
        </p:spPr>
        <p:txBody>
          <a:bodyPr>
            <a:normAutofit/>
          </a:bodyPr>
          <a:lstStyle/>
          <a:p>
            <a:r>
              <a:rPr lang="fi-FI" sz="4000" b="1" dirty="0">
                <a:latin typeface="+mn-lt"/>
              </a:rPr>
              <a:t>Pohjois-Karjala-projekti</a:t>
            </a:r>
          </a:p>
        </p:txBody>
      </p:sp>
      <p:sp>
        <p:nvSpPr>
          <p:cNvPr id="4" name="Alaotsikko 2">
            <a:extLst>
              <a:ext uri="{FF2B5EF4-FFF2-40B4-BE49-F238E27FC236}">
                <a16:creationId xmlns:a16="http://schemas.microsoft.com/office/drawing/2014/main" id="{DF8B1359-D8B5-4E74-855E-EB21611D2DD5}"/>
              </a:ext>
            </a:extLst>
          </p:cNvPr>
          <p:cNvSpPr>
            <a:spLocks noGrp="1"/>
          </p:cNvSpPr>
          <p:nvPr>
            <p:ph type="subTitle" idx="1"/>
          </p:nvPr>
        </p:nvSpPr>
        <p:spPr>
          <a:xfrm>
            <a:off x="0" y="1108364"/>
            <a:ext cx="8281737" cy="5423690"/>
          </a:xfrm>
        </p:spPr>
        <p:txBody>
          <a:bodyPr>
            <a:normAutofit/>
          </a:bodyPr>
          <a:lstStyle/>
          <a:p>
            <a:pPr marL="457200" indent="-457200" algn="l">
              <a:buFont typeface="Arial" panose="020B0604020202020204" pitchFamily="34" charset="0"/>
              <a:buChar char="•"/>
            </a:pPr>
            <a:r>
              <a:rPr lang="fi-FI" sz="2400" dirty="0"/>
              <a:t>sydän- ja verisuonisairauksien ehkäisemiseksi toteutettu </a:t>
            </a:r>
            <a:r>
              <a:rPr lang="fi-FI" sz="2400" u="sng" dirty="0"/>
              <a:t>laaja yhteisöinterventio</a:t>
            </a:r>
            <a:r>
              <a:rPr lang="fi-FI" sz="2400" dirty="0"/>
              <a:t>, johon kuului terveysvalistusta  </a:t>
            </a:r>
          </a:p>
          <a:p>
            <a:pPr marL="457200" indent="-457200" algn="l">
              <a:buFont typeface="Arial" panose="020B0604020202020204" pitchFamily="34" charset="0"/>
              <a:buChar char="•"/>
            </a:pPr>
            <a:r>
              <a:rPr lang="fi-FI" sz="2400" dirty="0"/>
              <a:t>Itä-Suomessa 1972–1997 </a:t>
            </a:r>
          </a:p>
          <a:p>
            <a:pPr marL="457200" indent="-457200" algn="l">
              <a:buFont typeface="Arial" panose="020B0604020202020204" pitchFamily="34" charset="0"/>
              <a:buChar char="•"/>
            </a:pPr>
            <a:r>
              <a:rPr lang="fi-FI" sz="2400" dirty="0"/>
              <a:t>vaikutukset: eläinrasvojen käyttö väheni, kasvisten käyttö lisääntyi, tupakointi väheni </a:t>
            </a:r>
            <a:endParaRPr lang="fi-FI" sz="2400" u="sng" dirty="0"/>
          </a:p>
          <a:p>
            <a:pPr lvl="1" algn="l"/>
            <a:r>
              <a:rPr lang="fi-FI" sz="2400" dirty="0"/>
              <a:t>   → </a:t>
            </a:r>
            <a:r>
              <a:rPr lang="fi-FI" sz="2400" u="sng" dirty="0"/>
              <a:t>kuolleisuus sydän- ja verisuonitauteihin väheni</a:t>
            </a:r>
            <a:r>
              <a:rPr lang="fi-FI" sz="2400" dirty="0"/>
              <a:t>    	  </a:t>
            </a:r>
            <a:r>
              <a:rPr lang="fi-FI" sz="2400" u="sng" dirty="0"/>
              <a:t>merkittävästi </a:t>
            </a:r>
          </a:p>
          <a:p>
            <a:pPr marL="457200" indent="-457200" algn="l">
              <a:buFont typeface="Arial" panose="020B0604020202020204" pitchFamily="34" charset="0"/>
              <a:buChar char="•"/>
            </a:pPr>
            <a:r>
              <a:rPr lang="fi-FI" sz="2400" dirty="0"/>
              <a:t>ajan myötä terveysvalistus ja näyttöön perustuvat ravitsemus- ja sepelvaltimotaudin ehkäisysuositukset auttoivat muuttamaan ravitsemustrendejä koko maassa </a:t>
            </a:r>
          </a:p>
          <a:p>
            <a:pPr algn="l"/>
            <a:endParaRPr lang="fi-FI" sz="2800" dirty="0"/>
          </a:p>
        </p:txBody>
      </p:sp>
    </p:spTree>
    <p:extLst>
      <p:ext uri="{BB962C8B-B14F-4D97-AF65-F5344CB8AC3E}">
        <p14:creationId xmlns:p14="http://schemas.microsoft.com/office/powerpoint/2010/main" val="14070901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AB6A959-A3E9-4F52-821D-D3D5DA2922B1}"/>
              </a:ext>
            </a:extLst>
          </p:cNvPr>
          <p:cNvSpPr>
            <a:spLocks noGrp="1"/>
          </p:cNvSpPr>
          <p:nvPr>
            <p:ph type="ctrTitle"/>
          </p:nvPr>
        </p:nvSpPr>
        <p:spPr>
          <a:xfrm>
            <a:off x="489284" y="380780"/>
            <a:ext cx="6386945" cy="754563"/>
          </a:xfrm>
        </p:spPr>
        <p:txBody>
          <a:bodyPr>
            <a:normAutofit/>
          </a:bodyPr>
          <a:lstStyle/>
          <a:p>
            <a:r>
              <a:rPr lang="fi-FI" sz="4000" b="1" dirty="0" smtClean="0">
                <a:latin typeface="+mn-lt"/>
              </a:rPr>
              <a:t>Terveyskäyttäytyminen</a:t>
            </a:r>
            <a:endParaRPr lang="fi-FI" sz="4000" b="1" dirty="0">
              <a:latin typeface="+mn-lt"/>
            </a:endParaRPr>
          </a:p>
        </p:txBody>
      </p:sp>
      <p:sp>
        <p:nvSpPr>
          <p:cNvPr id="4" name="Alaotsikko 2">
            <a:extLst>
              <a:ext uri="{FF2B5EF4-FFF2-40B4-BE49-F238E27FC236}">
                <a16:creationId xmlns:a16="http://schemas.microsoft.com/office/drawing/2014/main" id="{EF72AFD1-B626-432C-A098-EF5C367532D4}"/>
              </a:ext>
            </a:extLst>
          </p:cNvPr>
          <p:cNvSpPr>
            <a:spLocks noGrp="1"/>
          </p:cNvSpPr>
          <p:nvPr>
            <p:ph type="subTitle" idx="1"/>
          </p:nvPr>
        </p:nvSpPr>
        <p:spPr>
          <a:xfrm>
            <a:off x="489284" y="1496291"/>
            <a:ext cx="7546352" cy="5105035"/>
          </a:xfrm>
        </p:spPr>
        <p:txBody>
          <a:bodyPr>
            <a:normAutofit fontScale="85000" lnSpcReduction="20000"/>
          </a:bodyPr>
          <a:lstStyle/>
          <a:p>
            <a:pPr marL="457200" indent="-457200" algn="l">
              <a:buFont typeface="Arial" panose="020B0604020202020204" pitchFamily="34" charset="0"/>
              <a:buChar char="•"/>
            </a:pPr>
            <a:r>
              <a:rPr lang="fi-FI" sz="3100" dirty="0"/>
              <a:t>yksilön tietoiset ja tiedostamattomat </a:t>
            </a:r>
            <a:r>
              <a:rPr lang="fi-FI" sz="3100" u="sng" dirty="0"/>
              <a:t>valinnat </a:t>
            </a:r>
            <a:r>
              <a:rPr lang="fi-FI" sz="3100" u="sng" dirty="0" smtClean="0"/>
              <a:t>ja </a:t>
            </a:r>
            <a:r>
              <a:rPr lang="fi-FI" sz="3100" u="sng" dirty="0"/>
              <a:t>käyttäytyminen</a:t>
            </a:r>
            <a:r>
              <a:rPr lang="fi-FI" sz="3100" dirty="0"/>
              <a:t> terveyteen liittyvissä asioissa  </a:t>
            </a:r>
          </a:p>
          <a:p>
            <a:pPr lvl="1" algn="l"/>
            <a:r>
              <a:rPr lang="fi-FI" sz="3100" dirty="0"/>
              <a:t>   - esim. syömistottumukset, liikunta, uni ja lepo </a:t>
            </a:r>
            <a:r>
              <a:rPr lang="fi-FI" sz="3100" dirty="0" smtClean="0"/>
              <a:t>sekä päihteiden käyttö   </a:t>
            </a:r>
          </a:p>
          <a:p>
            <a:pPr marL="342900" indent="-342900" algn="l">
              <a:buFont typeface="Arial" panose="020B0604020202020204" pitchFamily="34" charset="0"/>
              <a:buChar char="•"/>
            </a:pPr>
            <a:r>
              <a:rPr lang="fi-FI" sz="3100" dirty="0" smtClean="0"/>
              <a:t>alkaa </a:t>
            </a:r>
            <a:r>
              <a:rPr lang="fi-FI" sz="3100" dirty="0"/>
              <a:t>muovautua lapsuudessa</a:t>
            </a:r>
          </a:p>
          <a:p>
            <a:pPr marL="342900" indent="-342900" algn="l">
              <a:buFont typeface="Arial" panose="020B0604020202020204" pitchFamily="34" charset="0"/>
              <a:buChar char="•"/>
            </a:pPr>
            <a:r>
              <a:rPr lang="fi-FI" sz="3100" dirty="0" smtClean="0"/>
              <a:t>vaikuttavia </a:t>
            </a:r>
            <a:r>
              <a:rPr lang="fi-FI" sz="3100" dirty="0"/>
              <a:t>tekijöitä: mm. sukupuoli, ikä, koulutus ja </a:t>
            </a:r>
            <a:r>
              <a:rPr lang="fi-FI" sz="3100" dirty="0" smtClean="0"/>
              <a:t>tulot </a:t>
            </a:r>
            <a:r>
              <a:rPr lang="fi-FI" sz="3100" dirty="0"/>
              <a:t>sekä kognitiiviset tekijät (muisti ja oppiminen</a:t>
            </a:r>
            <a:r>
              <a:rPr lang="fi-FI" sz="3100" dirty="0" smtClean="0"/>
              <a:t>), ympäristö </a:t>
            </a:r>
            <a:r>
              <a:rPr lang="fi-FI" sz="3100" dirty="0"/>
              <a:t>ja yhteiskunnan </a:t>
            </a:r>
            <a:r>
              <a:rPr lang="fi-FI" sz="3100" dirty="0" err="1"/>
              <a:t>sosiopoliittiset</a:t>
            </a:r>
            <a:r>
              <a:rPr lang="fi-FI" sz="3100" dirty="0"/>
              <a:t> rakenteet</a:t>
            </a:r>
          </a:p>
          <a:p>
            <a:pPr marL="342900" indent="-342900" algn="l">
              <a:buFont typeface="Arial" panose="020B0604020202020204" pitchFamily="34" charset="0"/>
              <a:buChar char="•"/>
            </a:pPr>
            <a:r>
              <a:rPr lang="fi-FI" sz="3100" dirty="0"/>
              <a:t>vaikuttaa ajan mittaan yksilön terveyteen ja riskiin sairastua tai kuolla</a:t>
            </a:r>
          </a:p>
          <a:p>
            <a:pPr lvl="1" algn="l"/>
            <a:r>
              <a:rPr lang="fi-FI" sz="3000" dirty="0"/>
              <a:t>   </a:t>
            </a:r>
          </a:p>
        </p:txBody>
      </p:sp>
    </p:spTree>
    <p:extLst>
      <p:ext uri="{BB962C8B-B14F-4D97-AF65-F5344CB8AC3E}">
        <p14:creationId xmlns:p14="http://schemas.microsoft.com/office/powerpoint/2010/main" val="588940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aotsikko 2">
            <a:extLst>
              <a:ext uri="{FF2B5EF4-FFF2-40B4-BE49-F238E27FC236}">
                <a16:creationId xmlns:a16="http://schemas.microsoft.com/office/drawing/2014/main" id="{EF72AFD1-B626-432C-A098-EF5C367532D4}"/>
              </a:ext>
            </a:extLst>
          </p:cNvPr>
          <p:cNvSpPr>
            <a:spLocks noGrp="1"/>
          </p:cNvSpPr>
          <p:nvPr>
            <p:ph type="subTitle" idx="1"/>
          </p:nvPr>
        </p:nvSpPr>
        <p:spPr>
          <a:xfrm>
            <a:off x="337624" y="154745"/>
            <a:ext cx="7739575" cy="6440020"/>
          </a:xfrm>
        </p:spPr>
        <p:txBody>
          <a:bodyPr>
            <a:noAutofit/>
          </a:bodyPr>
          <a:lstStyle/>
          <a:p>
            <a:pPr marL="457200" indent="-457200" algn="l">
              <a:buFont typeface="Arial" panose="020B0604020202020204" pitchFamily="34" charset="0"/>
              <a:buChar char="•"/>
            </a:pPr>
            <a:r>
              <a:rPr lang="fi-FI" sz="2000" dirty="0"/>
              <a:t>voidaan kuvata, selittää ja ennustaa erilaisilla </a:t>
            </a:r>
            <a:r>
              <a:rPr lang="fi-FI" sz="2000" u="sng" dirty="0"/>
              <a:t>teorioilla ja malleilla</a:t>
            </a:r>
            <a:r>
              <a:rPr lang="fi-FI" sz="2000" dirty="0"/>
              <a:t> </a:t>
            </a:r>
          </a:p>
          <a:p>
            <a:pPr algn="l"/>
            <a:r>
              <a:rPr lang="fi-FI" sz="2000" dirty="0"/>
              <a:t>            -     perustuvat empiiriseen tutkimukseen </a:t>
            </a:r>
          </a:p>
          <a:p>
            <a:pPr marL="800100" lvl="1" indent="-342900" algn="l">
              <a:buFontTx/>
              <a:buChar char="-"/>
            </a:pPr>
            <a:r>
              <a:rPr lang="fi-FI" sz="2000" dirty="0"/>
              <a:t>lisäävät tietoa ja ymmärrystä terveyskäyttäytymiseen ja sen muutokseen vaikuttavista tekijöistä </a:t>
            </a:r>
          </a:p>
          <a:p>
            <a:pPr marL="800100" lvl="1" indent="-342900" algn="l">
              <a:buFontTx/>
              <a:buChar char="-"/>
            </a:pPr>
            <a:r>
              <a:rPr lang="fi-FI" sz="2000" dirty="0"/>
              <a:t>hyödynnetään terveyskäyttäytymisen muutokseen tähtäävien interventioiden suunnittelussa ja toteutuksessa</a:t>
            </a:r>
          </a:p>
          <a:p>
            <a:pPr marL="1257300" lvl="2" indent="-342900" algn="l">
              <a:buFont typeface="Arial" panose="020B0604020202020204" pitchFamily="34" charset="0"/>
              <a:buChar char="•"/>
            </a:pPr>
            <a:r>
              <a:rPr lang="fi-FI" sz="2000" u="sng" dirty="0"/>
              <a:t>suunnitellun käyttäytymisen teoria</a:t>
            </a:r>
            <a:r>
              <a:rPr lang="fi-FI" sz="2000" dirty="0"/>
              <a:t>: yksilön aikomus ja subjektiivinen kyvykkyys keskeisiä tekijöitä</a:t>
            </a:r>
          </a:p>
          <a:p>
            <a:pPr marL="1257300" lvl="2" indent="-342900" algn="l">
              <a:buFont typeface="Arial" panose="020B0604020202020204" pitchFamily="34" charset="0"/>
              <a:buChar char="•"/>
            </a:pPr>
            <a:r>
              <a:rPr lang="fi-FI" sz="2000" u="sng" dirty="0"/>
              <a:t>muutosvaihemalli</a:t>
            </a:r>
            <a:r>
              <a:rPr lang="fi-FI" sz="2000" dirty="0"/>
              <a:t>: käyttäytymisen muutos perustuu harkintaan ja etenee tiettyjen vaiheiden </a:t>
            </a:r>
            <a:r>
              <a:rPr lang="fi-FI" sz="2000" dirty="0" smtClean="0"/>
              <a:t>kautta</a:t>
            </a:r>
            <a:endParaRPr lang="fi-FI" sz="2000" dirty="0"/>
          </a:p>
          <a:p>
            <a:pPr lvl="1" algn="l"/>
            <a:r>
              <a:rPr lang="fi-FI" sz="2000" dirty="0"/>
              <a:t>-    henkilökohtaisella, yksilön voimavaroja hyödyntävällä ja </a:t>
            </a:r>
          </a:p>
          <a:p>
            <a:pPr lvl="1" algn="l"/>
            <a:r>
              <a:rPr lang="fi-FI" sz="2000" dirty="0"/>
              <a:t>     vahvistavalla </a:t>
            </a:r>
            <a:r>
              <a:rPr lang="fi-FI" sz="2000" u="sng" dirty="0"/>
              <a:t>ohjauksella</a:t>
            </a:r>
            <a:r>
              <a:rPr lang="fi-FI" sz="2000" dirty="0"/>
              <a:t> voidaan tukea edistymistä   </a:t>
            </a:r>
          </a:p>
          <a:p>
            <a:pPr lvl="1" algn="l"/>
            <a:r>
              <a:rPr lang="fi-FI" sz="2000" dirty="0"/>
              <a:t>     muutosprosessissa   </a:t>
            </a:r>
          </a:p>
          <a:p>
            <a:pPr algn="l"/>
            <a:endParaRPr lang="fi-FI" sz="2000" dirty="0"/>
          </a:p>
          <a:p>
            <a:pPr lvl="1" algn="l"/>
            <a:r>
              <a:rPr lang="fi-FI" sz="2000" dirty="0"/>
              <a:t>   </a:t>
            </a:r>
          </a:p>
        </p:txBody>
      </p:sp>
    </p:spTree>
    <p:extLst>
      <p:ext uri="{BB962C8B-B14F-4D97-AF65-F5344CB8AC3E}">
        <p14:creationId xmlns:p14="http://schemas.microsoft.com/office/powerpoint/2010/main" val="453754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b="1" dirty="0" smtClean="0"/>
              <a:t>Muutosvaihemalli </a:t>
            </a:r>
            <a:br>
              <a:rPr lang="fi-FI" b="1" dirty="0" smtClean="0"/>
            </a:br>
            <a:endParaRPr lang="fi-FI" dirty="0"/>
          </a:p>
        </p:txBody>
      </p:sp>
      <p:sp>
        <p:nvSpPr>
          <p:cNvPr id="3" name="Sisällön paikkamerkki 2"/>
          <p:cNvSpPr>
            <a:spLocks noGrp="1"/>
          </p:cNvSpPr>
          <p:nvPr>
            <p:ph idx="1"/>
          </p:nvPr>
        </p:nvSpPr>
        <p:spPr/>
        <p:txBody>
          <a:bodyPr>
            <a:normAutofit/>
          </a:bodyPr>
          <a:lstStyle/>
          <a:p>
            <a:r>
              <a:rPr lang="fi-FI" dirty="0" smtClean="0"/>
              <a:t>näkee terveyskäyttäytymisen muutoksen prosessina</a:t>
            </a:r>
          </a:p>
          <a:p>
            <a:r>
              <a:rPr lang="fi-FI" b="1" dirty="0" smtClean="0"/>
              <a:t>Muutosvaihemallissa </a:t>
            </a:r>
            <a:r>
              <a:rPr lang="fi-FI" dirty="0" smtClean="0"/>
              <a:t>elintapojen muutoksen toteutuminen nähdään prosessina, joka etenee viiden eri vaiheen kautta.</a:t>
            </a:r>
          </a:p>
          <a:p>
            <a:pPr marL="385763" indent="-385763">
              <a:buAutoNum type="arabicPeriod"/>
            </a:pPr>
            <a:r>
              <a:rPr lang="fi-FI" dirty="0" smtClean="0"/>
              <a:t>Esiharkintavaihe</a:t>
            </a:r>
          </a:p>
          <a:p>
            <a:pPr marL="385763" indent="-385763">
              <a:buAutoNum type="arabicPeriod"/>
            </a:pPr>
            <a:r>
              <a:rPr lang="fi-FI" dirty="0" smtClean="0"/>
              <a:t>Harkintavaihe</a:t>
            </a:r>
          </a:p>
          <a:p>
            <a:pPr marL="385763" indent="-385763">
              <a:buAutoNum type="arabicPeriod"/>
            </a:pPr>
            <a:r>
              <a:rPr lang="fi-FI" dirty="0" smtClean="0"/>
              <a:t>Valmisteluvaihe</a:t>
            </a:r>
          </a:p>
          <a:p>
            <a:pPr marL="385763" indent="-385763">
              <a:buAutoNum type="arabicPeriod"/>
            </a:pPr>
            <a:r>
              <a:rPr lang="fi-FI" dirty="0" smtClean="0"/>
              <a:t>Toimintavaihe</a:t>
            </a:r>
          </a:p>
          <a:p>
            <a:pPr marL="385763" indent="-385763">
              <a:buAutoNum type="arabicPeriod"/>
            </a:pPr>
            <a:r>
              <a:rPr lang="fi-FI" dirty="0" smtClean="0"/>
              <a:t>ylläpitovaihe</a:t>
            </a:r>
          </a:p>
        </p:txBody>
      </p:sp>
      <p:pic>
        <p:nvPicPr>
          <p:cNvPr id="7" name="Kuva 6"/>
          <p:cNvPicPr>
            <a:picLocks noChangeAspect="1"/>
          </p:cNvPicPr>
          <p:nvPr/>
        </p:nvPicPr>
        <p:blipFill>
          <a:blip r:embed="rId2"/>
          <a:stretch>
            <a:fillRect/>
          </a:stretch>
        </p:blipFill>
        <p:spPr>
          <a:xfrm>
            <a:off x="3011968" y="3699804"/>
            <a:ext cx="6007037" cy="2876132"/>
          </a:xfrm>
          <a:prstGeom prst="rect">
            <a:avLst/>
          </a:prstGeom>
        </p:spPr>
      </p:pic>
    </p:spTree>
    <p:extLst>
      <p:ext uri="{BB962C8B-B14F-4D97-AF65-F5344CB8AC3E}">
        <p14:creationId xmlns:p14="http://schemas.microsoft.com/office/powerpoint/2010/main" val="27707026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0" y="201"/>
            <a:ext cx="6347713" cy="1320800"/>
          </a:xfrm>
        </p:spPr>
        <p:txBody>
          <a:bodyPr>
            <a:normAutofit fontScale="90000"/>
          </a:bodyPr>
          <a:lstStyle/>
          <a:p>
            <a:r>
              <a:rPr lang="fi-FI" b="1" dirty="0" smtClean="0"/>
              <a:t>Suunnitellun käyttäytymisen teoria</a:t>
            </a:r>
            <a:br>
              <a:rPr lang="fi-FI" b="1" dirty="0" smtClean="0"/>
            </a:br>
            <a:r>
              <a:rPr lang="fi-FI" b="1" dirty="0" smtClean="0"/>
              <a:t/>
            </a:r>
            <a:br>
              <a:rPr lang="fi-FI" b="1" dirty="0" smtClean="0"/>
            </a:br>
            <a:endParaRPr lang="fi-FI" dirty="0"/>
          </a:p>
        </p:txBody>
      </p:sp>
      <p:sp>
        <p:nvSpPr>
          <p:cNvPr id="3" name="Sisällön paikkamerkki 2"/>
          <p:cNvSpPr>
            <a:spLocks noGrp="1"/>
          </p:cNvSpPr>
          <p:nvPr>
            <p:ph idx="1"/>
          </p:nvPr>
        </p:nvSpPr>
        <p:spPr>
          <a:xfrm>
            <a:off x="0" y="2820373"/>
            <a:ext cx="7886700" cy="3263504"/>
          </a:xfrm>
        </p:spPr>
        <p:txBody>
          <a:bodyPr>
            <a:normAutofit fontScale="92500" lnSpcReduction="20000"/>
          </a:bodyPr>
          <a:lstStyle/>
          <a:p>
            <a:r>
              <a:rPr lang="fi-FI" dirty="0"/>
              <a:t>K</a:t>
            </a:r>
            <a:r>
              <a:rPr lang="fi-FI" dirty="0" smtClean="0"/>
              <a:t>eskeistä on aikomus</a:t>
            </a:r>
          </a:p>
          <a:p>
            <a:r>
              <a:rPr lang="fi-FI" dirty="0" smtClean="0"/>
              <a:t>Lähtökohtana on ajatus, että ihminen pystyy ohjaamaan terveyskäyttäytymiseensä liittyviä valintojaan.</a:t>
            </a:r>
          </a:p>
          <a:p>
            <a:r>
              <a:rPr lang="fi-FI" dirty="0" smtClean="0"/>
              <a:t> Aikomus eli </a:t>
            </a:r>
            <a:r>
              <a:rPr lang="fi-FI" b="1" dirty="0" smtClean="0"/>
              <a:t>intentio</a:t>
            </a:r>
            <a:r>
              <a:rPr lang="fi-FI" dirty="0" smtClean="0"/>
              <a:t> on keskeinen terveyskäyttäytymistä ohjaava tekijä.</a:t>
            </a:r>
          </a:p>
          <a:p>
            <a:r>
              <a:rPr lang="fi-FI" dirty="0" smtClean="0"/>
              <a:t>Aikomukseen vaikuttaa kolme erilaista uskomusta: </a:t>
            </a:r>
          </a:p>
          <a:p>
            <a:pPr marL="385763" indent="-385763">
              <a:buAutoNum type="arabicPeriod"/>
            </a:pPr>
            <a:r>
              <a:rPr lang="fi-FI" dirty="0" smtClean="0"/>
              <a:t>ihmisen asenteet käyttäytymistä kohtaan</a:t>
            </a:r>
          </a:p>
          <a:p>
            <a:pPr marL="385763" indent="-385763">
              <a:buAutoNum type="arabicPeriod"/>
            </a:pPr>
            <a:r>
              <a:rPr lang="fi-FI" dirty="0" smtClean="0"/>
              <a:t>subjektiivinen normi eli itselle asetetut periaatteet </a:t>
            </a:r>
          </a:p>
          <a:p>
            <a:pPr marL="385763" indent="-385763">
              <a:buAutoNum type="arabicPeriod"/>
            </a:pPr>
            <a:r>
              <a:rPr lang="fi-FI" dirty="0" smtClean="0"/>
              <a:t> </a:t>
            </a:r>
            <a:r>
              <a:rPr lang="fi-FI" dirty="0" err="1" smtClean="0"/>
              <a:t>minäpystyvyys</a:t>
            </a:r>
            <a:r>
              <a:rPr lang="fi-FI" dirty="0" smtClean="0"/>
              <a:t>. </a:t>
            </a:r>
          </a:p>
          <a:p>
            <a:r>
              <a:rPr lang="fi-FI" dirty="0" smtClean="0"/>
              <a:t>Aikomuksen toteutumista voivat estää monenlaiset tekijät, kuten esimerkiksi ympäristö, sosioekonominen asema tai kiire</a:t>
            </a:r>
            <a:r>
              <a:rPr lang="fi-FI" dirty="0"/>
              <a:t> </a:t>
            </a:r>
            <a:r>
              <a:rPr lang="fi-FI" dirty="0" smtClean="0">
                <a:sym typeface="Wingdings" panose="05000000000000000000" pitchFamily="2" charset="2"/>
              </a:rPr>
              <a:t> Kontrollointi itsesäätelyn avulla.</a:t>
            </a:r>
            <a:endParaRPr lang="fi-FI" dirty="0" smtClean="0"/>
          </a:p>
        </p:txBody>
      </p:sp>
      <p:pic>
        <p:nvPicPr>
          <p:cNvPr id="4" name="Kuva 3"/>
          <p:cNvPicPr>
            <a:picLocks noChangeAspect="1"/>
          </p:cNvPicPr>
          <p:nvPr/>
        </p:nvPicPr>
        <p:blipFill>
          <a:blip r:embed="rId2"/>
          <a:stretch>
            <a:fillRect/>
          </a:stretch>
        </p:blipFill>
        <p:spPr>
          <a:xfrm>
            <a:off x="2405575" y="412631"/>
            <a:ext cx="6442775" cy="2780736"/>
          </a:xfrm>
          <a:prstGeom prst="rect">
            <a:avLst/>
          </a:prstGeom>
        </p:spPr>
      </p:pic>
    </p:spTree>
    <p:extLst>
      <p:ext uri="{BB962C8B-B14F-4D97-AF65-F5344CB8AC3E}">
        <p14:creationId xmlns:p14="http://schemas.microsoft.com/office/powerpoint/2010/main" val="632299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AB6A959-A3E9-4F52-821D-D3D5DA2922B1}"/>
              </a:ext>
            </a:extLst>
          </p:cNvPr>
          <p:cNvSpPr>
            <a:spLocks noGrp="1"/>
          </p:cNvSpPr>
          <p:nvPr>
            <p:ph type="ctrTitle"/>
          </p:nvPr>
        </p:nvSpPr>
        <p:spPr>
          <a:xfrm>
            <a:off x="671732" y="119700"/>
            <a:ext cx="6144491" cy="1095238"/>
          </a:xfrm>
        </p:spPr>
        <p:txBody>
          <a:bodyPr>
            <a:noAutofit/>
          </a:bodyPr>
          <a:lstStyle/>
          <a:p>
            <a:r>
              <a:rPr lang="fi-FI" sz="3600" b="1" dirty="0">
                <a:latin typeface="+mn-lt"/>
              </a:rPr>
              <a:t>Terveyskäyttäytymisen muutoksen </a:t>
            </a:r>
            <a:r>
              <a:rPr lang="fi-FI" sz="3600" b="1" dirty="0" smtClean="0">
                <a:latin typeface="+mn-lt"/>
              </a:rPr>
              <a:t>arviointi</a:t>
            </a:r>
            <a:endParaRPr lang="fi-FI" sz="3600" b="1" dirty="0">
              <a:latin typeface="+mn-lt"/>
            </a:endParaRPr>
          </a:p>
        </p:txBody>
      </p:sp>
      <p:sp>
        <p:nvSpPr>
          <p:cNvPr id="3" name="Alaotsikko 2">
            <a:extLst>
              <a:ext uri="{FF2B5EF4-FFF2-40B4-BE49-F238E27FC236}">
                <a16:creationId xmlns:a16="http://schemas.microsoft.com/office/drawing/2014/main" id="{C66C4ADE-2BC0-4F87-BC09-5684583CDE69}"/>
              </a:ext>
            </a:extLst>
          </p:cNvPr>
          <p:cNvSpPr>
            <a:spLocks noGrp="1"/>
          </p:cNvSpPr>
          <p:nvPr>
            <p:ph type="subTitle" idx="1"/>
          </p:nvPr>
        </p:nvSpPr>
        <p:spPr>
          <a:xfrm>
            <a:off x="221674" y="1496291"/>
            <a:ext cx="8021782" cy="5091909"/>
          </a:xfrm>
        </p:spPr>
        <p:txBody>
          <a:bodyPr>
            <a:normAutofit fontScale="92500" lnSpcReduction="10000"/>
          </a:bodyPr>
          <a:lstStyle/>
          <a:p>
            <a:pPr marL="342900" indent="-342900" algn="l">
              <a:buFont typeface="Arial" panose="020B0604020202020204" pitchFamily="34" charset="0"/>
              <a:buChar char="•"/>
            </a:pPr>
            <a:r>
              <a:rPr lang="fi-FI" sz="2800" dirty="0"/>
              <a:t>muutoksessa käytettyjen teorioiden ja mallien arviointi ja vertailu on </a:t>
            </a:r>
            <a:r>
              <a:rPr lang="fi-FI" sz="2800" u="sng" dirty="0"/>
              <a:t>haasteellista</a:t>
            </a:r>
          </a:p>
          <a:p>
            <a:pPr marL="342900" indent="-342900" algn="l">
              <a:buFont typeface="Arial" panose="020B0604020202020204" pitchFamily="34" charset="0"/>
              <a:buChar char="•"/>
            </a:pPr>
            <a:r>
              <a:rPr lang="fi-FI" sz="2800" dirty="0"/>
              <a:t>ongelmia aiheuttavia tekijöitä: </a:t>
            </a:r>
          </a:p>
          <a:p>
            <a:pPr marL="800100" lvl="1" indent="-342900" algn="l">
              <a:buFontTx/>
              <a:buChar char="-"/>
            </a:pPr>
            <a:r>
              <a:rPr lang="fi-FI" sz="2500" dirty="0"/>
              <a:t>interventiossa käytettävien menetelmien täsmällinen määrittely ja yhdenmukainen </a:t>
            </a:r>
            <a:r>
              <a:rPr lang="fi-FI" sz="2500" dirty="0" smtClean="0"/>
              <a:t>toteuttaminen </a:t>
            </a:r>
            <a:r>
              <a:rPr lang="fi-FI" sz="2500" smtClean="0">
                <a:sym typeface="Wingdings" panose="05000000000000000000" pitchFamily="2" charset="2"/>
              </a:rPr>
              <a:t> Interventio = </a:t>
            </a:r>
            <a:r>
              <a:rPr lang="fi-FI" smtClean="0"/>
              <a:t>toimenpide </a:t>
            </a:r>
            <a:r>
              <a:rPr lang="fi-FI" dirty="0"/>
              <a:t>jolla pyritään vaikuttamaan yksilön tai ryhmän terveydentilaan tai käyttäytymiseen</a:t>
            </a:r>
            <a:endParaRPr lang="fi-FI" sz="2500" dirty="0"/>
          </a:p>
          <a:p>
            <a:pPr marL="800100" lvl="1" indent="-342900" algn="l">
              <a:buFontTx/>
              <a:buChar char="-"/>
            </a:pPr>
            <a:r>
              <a:rPr lang="fi-FI" sz="2500" dirty="0"/>
              <a:t>ohjaajien vaihteleva peruskoulutus ja heidän saamansa opastus menetelmien käyttöön</a:t>
            </a:r>
          </a:p>
          <a:p>
            <a:pPr marL="800100" lvl="1" indent="-342900" algn="l">
              <a:buFontTx/>
              <a:buChar char="-"/>
            </a:pPr>
            <a:r>
              <a:rPr lang="fi-FI" sz="2500" dirty="0"/>
              <a:t>menetelmien vuorovaikutteisuus ja interventioiden soveltaminen osallistujajoukon tarpeisiin</a:t>
            </a:r>
          </a:p>
          <a:p>
            <a:pPr lvl="2" algn="l"/>
            <a:r>
              <a:rPr lang="fi-FI" sz="2500" dirty="0"/>
              <a:t>    → </a:t>
            </a:r>
            <a:r>
              <a:rPr lang="fi-FI" sz="2500" u="sng" dirty="0"/>
              <a:t>kaikki interventiot poikkeavat jollakin tavoin   </a:t>
            </a:r>
          </a:p>
          <a:p>
            <a:pPr lvl="2" algn="l"/>
            <a:r>
              <a:rPr lang="fi-FI" sz="2500" dirty="0"/>
              <a:t>         </a:t>
            </a:r>
            <a:r>
              <a:rPr lang="fi-FI" sz="2500" u="sng" dirty="0"/>
              <a:t>toisistaan </a:t>
            </a:r>
            <a:r>
              <a:rPr lang="fi-FI" sz="2200" u="sng" dirty="0"/>
              <a:t>  </a:t>
            </a:r>
          </a:p>
          <a:p>
            <a:pPr marL="800100" lvl="1" indent="-342900" algn="l">
              <a:buFontTx/>
              <a:buChar char="-"/>
            </a:pPr>
            <a:endParaRPr lang="fi-FI" sz="2400" dirty="0"/>
          </a:p>
        </p:txBody>
      </p:sp>
    </p:spTree>
    <p:extLst>
      <p:ext uri="{BB962C8B-B14F-4D97-AF65-F5344CB8AC3E}">
        <p14:creationId xmlns:p14="http://schemas.microsoft.com/office/powerpoint/2010/main" val="3988468707"/>
      </p:ext>
    </p:extLst>
  </p:cSld>
  <p:clrMapOvr>
    <a:masterClrMapping/>
  </p:clrMapOvr>
  <p:timing>
    <p:tnLst>
      <p:par>
        <p:cTn id="1" dur="indefinite" restart="never" nodeType="tmRoot"/>
      </p:par>
    </p:tnLst>
  </p:timing>
</p:sld>
</file>

<file path=ppt/theme/theme1.xml><?xml version="1.0" encoding="utf-8"?>
<a:theme xmlns:a="http://schemas.openxmlformats.org/drawingml/2006/main" name="Pinta">
  <a:themeElements>
    <a:clrScheme name="Pinta">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Pin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n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3159</TotalTime>
  <Words>1006</Words>
  <Application>Microsoft Office PowerPoint</Application>
  <PresentationFormat>Näytössä katseltava diaesitys (4:3)</PresentationFormat>
  <Paragraphs>91</Paragraphs>
  <Slides>12</Slides>
  <Notes>2</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12</vt:i4>
      </vt:variant>
    </vt:vector>
  </HeadingPairs>
  <TitlesOfParts>
    <vt:vector size="18" baseType="lpstr">
      <vt:lpstr>Arial</vt:lpstr>
      <vt:lpstr>Calibri</vt:lpstr>
      <vt:lpstr>Trebuchet MS</vt:lpstr>
      <vt:lpstr>Wingdings</vt:lpstr>
      <vt:lpstr>Wingdings 3</vt:lpstr>
      <vt:lpstr>Pinta</vt:lpstr>
      <vt:lpstr>Terve 3: Terveyttä tutkimassa</vt:lpstr>
      <vt:lpstr>Terveyden edistäminen eli promootio</vt:lpstr>
      <vt:lpstr>Käypä hoito -suositukset</vt:lpstr>
      <vt:lpstr>Pohjois-Karjala-projekti</vt:lpstr>
      <vt:lpstr>Terveyskäyttäytyminen</vt:lpstr>
      <vt:lpstr>PowerPoint-esitys</vt:lpstr>
      <vt:lpstr>Muutosvaihemalli  </vt:lpstr>
      <vt:lpstr>Suunnitellun käyttäytymisen teoria  </vt:lpstr>
      <vt:lpstr>Terveyskäyttäytymisen muutoksen arviointi</vt:lpstr>
      <vt:lpstr>Terveyskäyttäytymisen muutoksen arviointi </vt:lpstr>
      <vt:lpstr>Pedanet-tehtävien vastauksia  </vt:lpstr>
      <vt:lpstr>2.) Kuvaa raitistumisen eli alkoholin käytön lopettamisen prosessi muutosvaihemallin avulla.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Terve 3: Terveyttä tutkimassa</dc:title>
  <dc:creator>Kati Karas</dc:creator>
  <cp:lastModifiedBy>Laakkonen Viljami L</cp:lastModifiedBy>
  <cp:revision>40</cp:revision>
  <dcterms:created xsi:type="dcterms:W3CDTF">2017-11-23T16:20:38Z</dcterms:created>
  <dcterms:modified xsi:type="dcterms:W3CDTF">2022-02-17T05:23:07Z</dcterms:modified>
</cp:coreProperties>
</file>