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56" r:id="rId4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683A0-BD78-4CA3-A1E5-757E7D61533A}" type="datetimeFigureOut">
              <a:rPr lang="fi-FI" smtClean="0"/>
              <a:t>8.4.2021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4E15D-21EC-425C-B03A-39144B102C6C}" type="slidenum">
              <a:rPr lang="fi-FI" smtClean="0"/>
              <a:t>‹#›</a:t>
            </a:fld>
            <a:endParaRPr lang="fi-FI"/>
          </a:p>
        </p:txBody>
      </p:sp>
    </p:spTree>
    <p:extLst>
      <p:ext uri="{BB962C8B-B14F-4D97-AF65-F5344CB8AC3E}">
        <p14:creationId xmlns:p14="http://schemas.microsoft.com/office/powerpoint/2010/main" val="73393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ian kuvan paikkamerkki 1">
            <a:extLst>
              <a:ext uri="{FF2B5EF4-FFF2-40B4-BE49-F238E27FC236}">
                <a16:creationId xmlns:a16="http://schemas.microsoft.com/office/drawing/2014/main" id="{8406759D-F41E-4071-B6AF-1EA61A0318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Huomautusten paikkamerkki 2">
            <a:extLst>
              <a:ext uri="{FF2B5EF4-FFF2-40B4-BE49-F238E27FC236}">
                <a16:creationId xmlns:a16="http://schemas.microsoft.com/office/drawing/2014/main" id="{E739D593-8298-4F6A-A74B-11E07A045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a:ea typeface="ＭＳ Ｐゴシック" panose="020B0600070205080204" pitchFamily="34" charset="-128"/>
              </a:rPr>
              <a:t>DIA 2. Miksi lääkäriin?</a:t>
            </a:r>
          </a:p>
        </p:txBody>
      </p:sp>
      <p:sp>
        <p:nvSpPr>
          <p:cNvPr id="17412" name="Dian numeron paikkamerkki 3">
            <a:extLst>
              <a:ext uri="{FF2B5EF4-FFF2-40B4-BE49-F238E27FC236}">
                <a16:creationId xmlns:a16="http://schemas.microsoft.com/office/drawing/2014/main" id="{927270FC-8291-4248-B66B-782C8C7C85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C0AAB4-AC3A-41D5-810A-D477BD84C6E0}" type="slidenum">
              <a:rPr lang="fi-FI" altLang="fi-FI" smtClean="0"/>
              <a:pPr>
                <a:spcBef>
                  <a:spcPct val="0"/>
                </a:spcBef>
              </a:pPr>
              <a:t>2</a:t>
            </a:fld>
            <a:endParaRPr lang="fi-FI" altLang="fi-FI"/>
          </a:p>
        </p:txBody>
      </p:sp>
    </p:spTree>
    <p:extLst>
      <p:ext uri="{BB962C8B-B14F-4D97-AF65-F5344CB8AC3E}">
        <p14:creationId xmlns:p14="http://schemas.microsoft.com/office/powerpoint/2010/main" val="3614120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59BD85F8-E661-4E97-8844-A3C27E08D979}" type="datetimeFigureOut">
              <a:rPr lang="fi-FI" smtClean="0"/>
              <a:t>8.4.2021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D2F927-9384-4589-BEC3-5F56E2B0DA57}" type="slidenum">
              <a:rPr lang="fi-FI" smtClean="0"/>
              <a:t>‹#›</a:t>
            </a:fld>
            <a:endParaRPr lang="fi-FI"/>
          </a:p>
        </p:txBody>
      </p:sp>
    </p:spTree>
    <p:extLst>
      <p:ext uri="{BB962C8B-B14F-4D97-AF65-F5344CB8AC3E}">
        <p14:creationId xmlns:p14="http://schemas.microsoft.com/office/powerpoint/2010/main" val="312261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59BD85F8-E661-4E97-8844-A3C27E08D979}" type="datetimeFigureOut">
              <a:rPr lang="fi-FI" smtClean="0"/>
              <a:t>8.4.2021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D2F927-9384-4589-BEC3-5F56E2B0DA57}" type="slidenum">
              <a:rPr lang="fi-FI" smtClean="0"/>
              <a:t>‹#›</a:t>
            </a:fld>
            <a:endParaRPr lang="fi-FI"/>
          </a:p>
        </p:txBody>
      </p:sp>
    </p:spTree>
    <p:extLst>
      <p:ext uri="{BB962C8B-B14F-4D97-AF65-F5344CB8AC3E}">
        <p14:creationId xmlns:p14="http://schemas.microsoft.com/office/powerpoint/2010/main" val="171320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59BD85F8-E661-4E97-8844-A3C27E08D979}" type="datetimeFigureOut">
              <a:rPr lang="fi-FI" smtClean="0"/>
              <a:t>8.4.2021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D2F927-9384-4589-BEC3-5F56E2B0DA57}" type="slidenum">
              <a:rPr lang="fi-FI" smtClean="0"/>
              <a:t>‹#›</a:t>
            </a:fld>
            <a:endParaRPr lang="fi-FI"/>
          </a:p>
        </p:txBody>
      </p:sp>
    </p:spTree>
    <p:extLst>
      <p:ext uri="{BB962C8B-B14F-4D97-AF65-F5344CB8AC3E}">
        <p14:creationId xmlns:p14="http://schemas.microsoft.com/office/powerpoint/2010/main" val="267939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59BD85F8-E661-4E97-8844-A3C27E08D979}" type="datetimeFigureOut">
              <a:rPr lang="fi-FI" smtClean="0"/>
              <a:t>8.4.2021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D2F927-9384-4589-BEC3-5F56E2B0DA57}" type="slidenum">
              <a:rPr lang="fi-FI" smtClean="0"/>
              <a:t>‹#›</a:t>
            </a:fld>
            <a:endParaRPr lang="fi-FI"/>
          </a:p>
        </p:txBody>
      </p:sp>
    </p:spTree>
    <p:extLst>
      <p:ext uri="{BB962C8B-B14F-4D97-AF65-F5344CB8AC3E}">
        <p14:creationId xmlns:p14="http://schemas.microsoft.com/office/powerpoint/2010/main" val="179819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59BD85F8-E661-4E97-8844-A3C27E08D979}" type="datetimeFigureOut">
              <a:rPr lang="fi-FI" smtClean="0"/>
              <a:t>8.4.2021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D2F927-9384-4589-BEC3-5F56E2B0DA57}" type="slidenum">
              <a:rPr lang="fi-FI" smtClean="0"/>
              <a:t>‹#›</a:t>
            </a:fld>
            <a:endParaRPr lang="fi-FI"/>
          </a:p>
        </p:txBody>
      </p:sp>
    </p:spTree>
    <p:extLst>
      <p:ext uri="{BB962C8B-B14F-4D97-AF65-F5344CB8AC3E}">
        <p14:creationId xmlns:p14="http://schemas.microsoft.com/office/powerpoint/2010/main" val="42898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59BD85F8-E661-4E97-8844-A3C27E08D979}" type="datetimeFigureOut">
              <a:rPr lang="fi-FI" smtClean="0"/>
              <a:t>8.4.2021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1D2F927-9384-4589-BEC3-5F56E2B0DA57}" type="slidenum">
              <a:rPr lang="fi-FI" smtClean="0"/>
              <a:t>‹#›</a:t>
            </a:fld>
            <a:endParaRPr lang="fi-FI"/>
          </a:p>
        </p:txBody>
      </p:sp>
    </p:spTree>
    <p:extLst>
      <p:ext uri="{BB962C8B-B14F-4D97-AF65-F5344CB8AC3E}">
        <p14:creationId xmlns:p14="http://schemas.microsoft.com/office/powerpoint/2010/main" val="143390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59BD85F8-E661-4E97-8844-A3C27E08D979}" type="datetimeFigureOut">
              <a:rPr lang="fi-FI" smtClean="0"/>
              <a:t>8.4.2021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F1D2F927-9384-4589-BEC3-5F56E2B0DA57}" type="slidenum">
              <a:rPr lang="fi-FI" smtClean="0"/>
              <a:t>‹#›</a:t>
            </a:fld>
            <a:endParaRPr lang="fi-FI"/>
          </a:p>
        </p:txBody>
      </p:sp>
    </p:spTree>
    <p:extLst>
      <p:ext uri="{BB962C8B-B14F-4D97-AF65-F5344CB8AC3E}">
        <p14:creationId xmlns:p14="http://schemas.microsoft.com/office/powerpoint/2010/main" val="364128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59BD85F8-E661-4E97-8844-A3C27E08D979}" type="datetimeFigureOut">
              <a:rPr lang="fi-FI" smtClean="0"/>
              <a:t>8.4.2021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1D2F927-9384-4589-BEC3-5F56E2B0DA57}" type="slidenum">
              <a:rPr lang="fi-FI" smtClean="0"/>
              <a:t>‹#›</a:t>
            </a:fld>
            <a:endParaRPr lang="fi-FI"/>
          </a:p>
        </p:txBody>
      </p:sp>
    </p:spTree>
    <p:extLst>
      <p:ext uri="{BB962C8B-B14F-4D97-AF65-F5344CB8AC3E}">
        <p14:creationId xmlns:p14="http://schemas.microsoft.com/office/powerpoint/2010/main" val="3170171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9BD85F8-E661-4E97-8844-A3C27E08D979}" type="datetimeFigureOut">
              <a:rPr lang="fi-FI" smtClean="0"/>
              <a:t>8.4.2021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F1D2F927-9384-4589-BEC3-5F56E2B0DA57}" type="slidenum">
              <a:rPr lang="fi-FI" smtClean="0"/>
              <a:t>‹#›</a:t>
            </a:fld>
            <a:endParaRPr lang="fi-FI"/>
          </a:p>
        </p:txBody>
      </p:sp>
    </p:spTree>
    <p:extLst>
      <p:ext uri="{BB962C8B-B14F-4D97-AF65-F5344CB8AC3E}">
        <p14:creationId xmlns:p14="http://schemas.microsoft.com/office/powerpoint/2010/main" val="74747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59BD85F8-E661-4E97-8844-A3C27E08D979}" type="datetimeFigureOut">
              <a:rPr lang="fi-FI" smtClean="0"/>
              <a:t>8.4.2021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1D2F927-9384-4589-BEC3-5F56E2B0DA57}" type="slidenum">
              <a:rPr lang="fi-FI" smtClean="0"/>
              <a:t>‹#›</a:t>
            </a:fld>
            <a:endParaRPr lang="fi-FI"/>
          </a:p>
        </p:txBody>
      </p:sp>
    </p:spTree>
    <p:extLst>
      <p:ext uri="{BB962C8B-B14F-4D97-AF65-F5344CB8AC3E}">
        <p14:creationId xmlns:p14="http://schemas.microsoft.com/office/powerpoint/2010/main" val="284308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59BD85F8-E661-4E97-8844-A3C27E08D979}" type="datetimeFigureOut">
              <a:rPr lang="fi-FI" smtClean="0"/>
              <a:t>8.4.2021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1D2F927-9384-4589-BEC3-5F56E2B0DA57}" type="slidenum">
              <a:rPr lang="fi-FI" smtClean="0"/>
              <a:t>‹#›</a:t>
            </a:fld>
            <a:endParaRPr lang="fi-FI"/>
          </a:p>
        </p:txBody>
      </p:sp>
    </p:spTree>
    <p:extLst>
      <p:ext uri="{BB962C8B-B14F-4D97-AF65-F5344CB8AC3E}">
        <p14:creationId xmlns:p14="http://schemas.microsoft.com/office/powerpoint/2010/main" val="48152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D85F8-E661-4E97-8844-A3C27E08D979}" type="datetimeFigureOut">
              <a:rPr lang="fi-FI" smtClean="0"/>
              <a:t>8.4.2021</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2F927-9384-4589-BEC3-5F56E2B0DA57}" type="slidenum">
              <a:rPr lang="fi-FI" smtClean="0"/>
              <a:t>‹#›</a:t>
            </a:fld>
            <a:endParaRPr lang="fi-FI"/>
          </a:p>
        </p:txBody>
      </p:sp>
    </p:spTree>
    <p:extLst>
      <p:ext uri="{BB962C8B-B14F-4D97-AF65-F5344CB8AC3E}">
        <p14:creationId xmlns:p14="http://schemas.microsoft.com/office/powerpoint/2010/main" val="16547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hyperlink" Target="https://flinga.fi/s/FSWBMF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duodecimlehti.fi/duo2014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stm.fi/hoitotakuu"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937290"/>
            <a:ext cx="7315200" cy="1094723"/>
          </a:xfrm>
        </p:spPr>
        <p:txBody>
          <a:bodyPr>
            <a:noAutofit/>
          </a:bodyPr>
          <a:lstStyle/>
          <a:p>
            <a:r>
              <a:rPr lang="fi-FI" sz="4400" b="1" dirty="0">
                <a:latin typeface="+mn-lt"/>
              </a:rPr>
              <a:t>Terve 3: Terveyttä tutkimassa</a:t>
            </a:r>
          </a:p>
        </p:txBody>
      </p:sp>
      <p:sp>
        <p:nvSpPr>
          <p:cNvPr id="3" name="Subtitle 2"/>
          <p:cNvSpPr>
            <a:spLocks noGrp="1"/>
          </p:cNvSpPr>
          <p:nvPr>
            <p:ph type="subTitle" idx="1"/>
          </p:nvPr>
        </p:nvSpPr>
        <p:spPr>
          <a:xfrm>
            <a:off x="2670876" y="3375357"/>
            <a:ext cx="6890220" cy="964169"/>
          </a:xfrm>
        </p:spPr>
        <p:txBody>
          <a:bodyPr>
            <a:noAutofit/>
          </a:bodyPr>
          <a:lstStyle/>
          <a:p>
            <a:r>
              <a:rPr lang="fi-FI" sz="3200" b="1" dirty="0">
                <a:solidFill>
                  <a:schemeClr val="bg1">
                    <a:lumMod val="50000"/>
                  </a:schemeClr>
                </a:solidFill>
              </a:rPr>
              <a:t>Luku 11: Asiakkaana terveydenhuollossa</a:t>
            </a:r>
          </a:p>
        </p:txBody>
      </p:sp>
      <p:pic>
        <p:nvPicPr>
          <p:cNvPr id="4" name="Kuva 1">
            <a:extLst>
              <a:ext uri="{FF2B5EF4-FFF2-40B4-BE49-F238E27FC236}">
                <a16:creationId xmlns:a16="http://schemas.microsoft.com/office/drawing/2014/main" id="{279E8688-BF14-4053-BAEA-269E7AA6BE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4988" y="48895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orakulmio 4">
            <a:extLst>
              <a:ext uri="{FF2B5EF4-FFF2-40B4-BE49-F238E27FC236}">
                <a16:creationId xmlns:a16="http://schemas.microsoft.com/office/drawing/2014/main" id="{5B3DC673-E59B-454F-917C-2859050185CD}"/>
              </a:ext>
            </a:extLst>
          </p:cNvPr>
          <p:cNvSpPr/>
          <p:nvPr/>
        </p:nvSpPr>
        <p:spPr>
          <a:xfrm>
            <a:off x="4830417" y="260013"/>
            <a:ext cx="4572000" cy="2031325"/>
          </a:xfrm>
          <a:prstGeom prst="rect">
            <a:avLst/>
          </a:prstGeom>
        </p:spPr>
        <p:txBody>
          <a:bodyPr>
            <a:spAutoFit/>
          </a:bodyPr>
          <a:lstStyle/>
          <a:p>
            <a:r>
              <a:rPr lang="fi-FI" altLang="fi-FI" i="1" dirty="0">
                <a:latin typeface="Comic Sans MS" panose="030F0702030302020204" pitchFamily="66" charset="0"/>
              </a:rPr>
              <a:t>”nyt imetettäessä potilas tullut yllättäen raskaaksi”</a:t>
            </a:r>
          </a:p>
          <a:p>
            <a:r>
              <a:rPr lang="fi-FI" altLang="fi-FI" i="1" dirty="0">
                <a:latin typeface="Comic Sans MS" panose="030F0702030302020204" pitchFamily="66" charset="0"/>
              </a:rPr>
              <a:t>”</a:t>
            </a:r>
            <a:r>
              <a:rPr lang="fi-FI" altLang="fi-FI" i="1" dirty="0" err="1">
                <a:latin typeface="Comic Sans MS" panose="030F0702030302020204" pitchFamily="66" charset="0"/>
              </a:rPr>
              <a:t>Voltaren</a:t>
            </a:r>
            <a:r>
              <a:rPr lang="fi-FI" altLang="fi-FI" i="1" dirty="0">
                <a:latin typeface="Comic Sans MS" panose="030F0702030302020204" pitchFamily="66" charset="0"/>
              </a:rPr>
              <a:t> kipuun, sauvat, 10 kpl mukaan”</a:t>
            </a:r>
          </a:p>
          <a:p>
            <a:r>
              <a:rPr lang="fi-FI" altLang="fi-FI" i="1" dirty="0">
                <a:latin typeface="Comic Sans MS" panose="030F0702030302020204" pitchFamily="66" charset="0"/>
              </a:rPr>
              <a:t>”huumeiden käyttäjä, ei muuta säännöllistä lääkitystä”</a:t>
            </a:r>
          </a:p>
          <a:p>
            <a:r>
              <a:rPr lang="fi-FI" altLang="fi-FI" i="1" dirty="0">
                <a:latin typeface="Comic Sans MS" panose="030F0702030302020204" pitchFamily="66" charset="0"/>
              </a:rPr>
              <a:t>”potilas on voimistelunopettaja, muutoin terve”</a:t>
            </a:r>
          </a:p>
        </p:txBody>
      </p:sp>
    </p:spTree>
    <p:extLst>
      <p:ext uri="{BB962C8B-B14F-4D97-AF65-F5344CB8AC3E}">
        <p14:creationId xmlns:p14="http://schemas.microsoft.com/office/powerpoint/2010/main" val="3116159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66CF36-AEC9-4EBF-B6AE-B284A0C72155}"/>
              </a:ext>
            </a:extLst>
          </p:cNvPr>
          <p:cNvSpPr>
            <a:spLocks noGrp="1"/>
          </p:cNvSpPr>
          <p:nvPr>
            <p:ph type="ctrTitle"/>
          </p:nvPr>
        </p:nvSpPr>
        <p:spPr>
          <a:xfrm>
            <a:off x="1992229" y="657144"/>
            <a:ext cx="8207542" cy="866857"/>
          </a:xfrm>
        </p:spPr>
        <p:txBody>
          <a:bodyPr>
            <a:noAutofit/>
          </a:bodyPr>
          <a:lstStyle/>
          <a:p>
            <a:pPr algn="ctr"/>
            <a:r>
              <a:rPr lang="fi-FI" sz="4000" b="1" dirty="0">
                <a:latin typeface="+mn-lt"/>
              </a:rPr>
              <a:t>Kliininen tutkimus</a:t>
            </a:r>
          </a:p>
        </p:txBody>
      </p:sp>
      <p:sp>
        <p:nvSpPr>
          <p:cNvPr id="5" name="Content Placeholder 3">
            <a:extLst>
              <a:ext uri="{FF2B5EF4-FFF2-40B4-BE49-F238E27FC236}">
                <a16:creationId xmlns:a16="http://schemas.microsoft.com/office/drawing/2014/main" id="{016993E6-2903-460D-A5CD-172EE3267F1F}"/>
              </a:ext>
            </a:extLst>
          </p:cNvPr>
          <p:cNvSpPr>
            <a:spLocks noGrp="1"/>
          </p:cNvSpPr>
          <p:nvPr>
            <p:ph type="subTitle" idx="1"/>
          </p:nvPr>
        </p:nvSpPr>
        <p:spPr>
          <a:xfrm>
            <a:off x="2197101" y="1860551"/>
            <a:ext cx="8002671" cy="4652544"/>
          </a:xfrm>
        </p:spPr>
        <p:txBody>
          <a:bodyPr>
            <a:normAutofit lnSpcReduction="10000"/>
          </a:bodyPr>
          <a:lstStyle/>
          <a:p>
            <a:pPr marL="342900" indent="-342900" algn="l">
              <a:buFont typeface="Arial" panose="020B0604020202020204" pitchFamily="34" charset="0"/>
              <a:buChar char="•"/>
            </a:pPr>
            <a:r>
              <a:rPr lang="fi-FI" sz="3000" b="1" dirty="0"/>
              <a:t>anamneesi</a:t>
            </a:r>
            <a:r>
              <a:rPr lang="fi-FI" sz="3000" dirty="0"/>
              <a:t> = esitietojen selvittäminen</a:t>
            </a:r>
          </a:p>
          <a:p>
            <a:pPr marL="914400" lvl="1" indent="-457200" algn="l">
              <a:buFontTx/>
              <a:buChar char="-"/>
            </a:pPr>
            <a:r>
              <a:rPr lang="fi-FI" sz="2500" dirty="0"/>
              <a:t>oireiden alkaminen, kesto ja vaikutus potilaan arkeen </a:t>
            </a:r>
          </a:p>
          <a:p>
            <a:pPr marL="914400" lvl="1" indent="-457200" algn="l">
              <a:buFontTx/>
              <a:buChar char="-"/>
            </a:pPr>
            <a:r>
              <a:rPr lang="fi-FI" sz="2500" dirty="0"/>
              <a:t>aiemmat sairaudet </a:t>
            </a:r>
          </a:p>
          <a:p>
            <a:pPr marL="914400" lvl="1" indent="-457200" algn="l">
              <a:buFontTx/>
              <a:buChar char="-"/>
            </a:pPr>
            <a:r>
              <a:rPr lang="fi-FI" sz="2500" dirty="0"/>
              <a:t>lähisukulaisten terveys (sairauksiin liittyvä perinnöllinen alttius) </a:t>
            </a:r>
          </a:p>
          <a:p>
            <a:pPr marL="342900" indent="-342900" algn="l">
              <a:buFont typeface="Arial" panose="020B0604020202020204" pitchFamily="34" charset="0"/>
              <a:buChar char="•"/>
            </a:pPr>
            <a:r>
              <a:rPr lang="fi-FI" sz="3000" b="1" dirty="0"/>
              <a:t>status = </a:t>
            </a:r>
            <a:r>
              <a:rPr lang="fi-FI" sz="3000" dirty="0"/>
              <a:t>nykytilan selvittäminen</a:t>
            </a:r>
          </a:p>
          <a:p>
            <a:pPr marL="800100" lvl="1" indent="-342900" algn="l">
              <a:buFontTx/>
              <a:buChar char="-"/>
            </a:pPr>
            <a:r>
              <a:rPr lang="fi-FI" sz="2500" dirty="0"/>
              <a:t>anamneesi ohjaa</a:t>
            </a:r>
          </a:p>
          <a:p>
            <a:pPr marL="800100" lvl="1" indent="-342900" algn="l">
              <a:buFontTx/>
              <a:buChar char="-"/>
            </a:pPr>
            <a:r>
              <a:rPr lang="fi-FI" sz="2500" dirty="0"/>
              <a:t>lääkäri tutkii potilaan katselemalla, kuuntelemalla ja tunnustelemalla sekä joillakin apuvälineillä, kuten stetoskoopilla</a:t>
            </a:r>
          </a:p>
          <a:p>
            <a:pPr marL="800100" lvl="1" indent="-342900" algn="l">
              <a:buFontTx/>
              <a:buChar char="-"/>
            </a:pPr>
            <a:r>
              <a:rPr lang="fi-FI" sz="2500" dirty="0"/>
              <a:t>myös esim. verenpaineen ja nivelten liikelaajuuden mittaus     </a:t>
            </a:r>
          </a:p>
          <a:p>
            <a:pPr lvl="1" algn="l"/>
            <a:endParaRPr lang="fi-FI" dirty="0"/>
          </a:p>
        </p:txBody>
      </p:sp>
    </p:spTree>
    <p:extLst>
      <p:ext uri="{BB962C8B-B14F-4D97-AF65-F5344CB8AC3E}">
        <p14:creationId xmlns:p14="http://schemas.microsoft.com/office/powerpoint/2010/main" val="2793533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66CF36-AEC9-4EBF-B6AE-B284A0C72155}"/>
              </a:ext>
            </a:extLst>
          </p:cNvPr>
          <p:cNvSpPr>
            <a:spLocks noGrp="1"/>
          </p:cNvSpPr>
          <p:nvPr>
            <p:ph type="ctrTitle"/>
          </p:nvPr>
        </p:nvSpPr>
        <p:spPr>
          <a:xfrm>
            <a:off x="-973468" y="123879"/>
            <a:ext cx="8207542" cy="866857"/>
          </a:xfrm>
        </p:spPr>
        <p:txBody>
          <a:bodyPr>
            <a:noAutofit/>
          </a:bodyPr>
          <a:lstStyle/>
          <a:p>
            <a:pPr algn="ctr"/>
            <a:r>
              <a:rPr lang="fi-FI" sz="4000" b="1" dirty="0">
                <a:latin typeface="+mn-lt"/>
              </a:rPr>
              <a:t>Diagnoosi</a:t>
            </a:r>
          </a:p>
        </p:txBody>
      </p:sp>
      <p:sp>
        <p:nvSpPr>
          <p:cNvPr id="5" name="Content Placeholder 3">
            <a:extLst>
              <a:ext uri="{FF2B5EF4-FFF2-40B4-BE49-F238E27FC236}">
                <a16:creationId xmlns:a16="http://schemas.microsoft.com/office/drawing/2014/main" id="{C8776EF1-4961-424D-BC27-DE5526306EF5}"/>
              </a:ext>
            </a:extLst>
          </p:cNvPr>
          <p:cNvSpPr>
            <a:spLocks noGrp="1"/>
          </p:cNvSpPr>
          <p:nvPr>
            <p:ph type="subTitle" idx="1"/>
          </p:nvPr>
        </p:nvSpPr>
        <p:spPr>
          <a:xfrm>
            <a:off x="1992230" y="1499938"/>
            <a:ext cx="8338887" cy="5358063"/>
          </a:xfrm>
        </p:spPr>
        <p:txBody>
          <a:bodyPr>
            <a:normAutofit lnSpcReduction="10000"/>
          </a:bodyPr>
          <a:lstStyle/>
          <a:p>
            <a:pPr marL="342900" indent="-342900" algn="l">
              <a:buFont typeface="Arial" panose="020B0604020202020204" pitchFamily="34" charset="0"/>
              <a:buChar char="•"/>
            </a:pPr>
            <a:r>
              <a:rPr lang="fi-FI" sz="2800" dirty="0"/>
              <a:t>taudinmääritys</a:t>
            </a:r>
            <a:r>
              <a:rPr lang="fi-FI" sz="3000" dirty="0"/>
              <a:t> </a:t>
            </a:r>
          </a:p>
          <a:p>
            <a:pPr lvl="1" algn="l"/>
            <a:r>
              <a:rPr lang="fi-FI" sz="2600" dirty="0"/>
              <a:t>-   </a:t>
            </a:r>
            <a:r>
              <a:rPr lang="fi-FI" sz="2500" dirty="0"/>
              <a:t>kansainvälinen ICD-10-tautiluokitusjärjestelmä</a:t>
            </a:r>
          </a:p>
          <a:p>
            <a:pPr marL="342900" indent="-342900" algn="l">
              <a:buFont typeface="Arial" panose="020B0604020202020204" pitchFamily="34" charset="0"/>
              <a:buChar char="•"/>
            </a:pPr>
            <a:r>
              <a:rPr lang="fi-FI" sz="2800" dirty="0"/>
              <a:t>lääkäri tekee kliinisen tutkimuksen perusteella</a:t>
            </a:r>
          </a:p>
          <a:p>
            <a:pPr marL="342900" indent="-342900" algn="l">
              <a:buFont typeface="Arial" panose="020B0604020202020204" pitchFamily="34" charset="0"/>
              <a:buChar char="•"/>
            </a:pPr>
            <a:r>
              <a:rPr lang="fi-FI" sz="2800" dirty="0"/>
              <a:t>voi edellyttää lisäksi esim. </a:t>
            </a:r>
            <a:r>
              <a:rPr lang="fi-FI" sz="2800" u="sng" dirty="0"/>
              <a:t>veri- ja/tai kuvantamistutkimuksia </a:t>
            </a:r>
            <a:r>
              <a:rPr lang="fi-FI" sz="2800" dirty="0"/>
              <a:t>sekä hengityksen, verenkierron tai hermoston </a:t>
            </a:r>
            <a:r>
              <a:rPr lang="fi-FI" sz="2800" u="sng" dirty="0"/>
              <a:t>toiminnan mittauksia </a:t>
            </a:r>
          </a:p>
          <a:p>
            <a:pPr marL="800100" lvl="1" indent="-342900" algn="l">
              <a:buFontTx/>
              <a:buChar char="-"/>
            </a:pPr>
            <a:r>
              <a:rPr lang="fi-FI" sz="2500" dirty="0"/>
              <a:t>lääkäri kirjoittaa </a:t>
            </a:r>
            <a:r>
              <a:rPr lang="fi-FI" sz="2500" b="1" dirty="0"/>
              <a:t>lähetteen</a:t>
            </a:r>
            <a:r>
              <a:rPr lang="fi-FI" sz="2500" dirty="0"/>
              <a:t> tutkimuksiin sekä</a:t>
            </a:r>
          </a:p>
          <a:p>
            <a:pPr lvl="1" algn="l"/>
            <a:r>
              <a:rPr lang="fi-FI" sz="2500" dirty="0"/>
              <a:t>     mahdollisesti erikoissairaanhoitoon</a:t>
            </a:r>
            <a:r>
              <a:rPr lang="fi-FI" sz="2600" dirty="0"/>
              <a:t>   </a:t>
            </a:r>
          </a:p>
          <a:p>
            <a:pPr marL="342900" indent="-342900" algn="l">
              <a:buFont typeface="Arial" panose="020B0604020202020204" pitchFamily="34" charset="0"/>
              <a:buChar char="•"/>
            </a:pPr>
            <a:r>
              <a:rPr lang="fi-FI" sz="2800" b="1" dirty="0"/>
              <a:t>yleisoire = </a:t>
            </a:r>
            <a:r>
              <a:rPr lang="fi-FI" sz="2800" dirty="0"/>
              <a:t>koko elimistössä vaikuttava oire, kuten kuume, väsymys tai tahaton laihtuminen</a:t>
            </a:r>
          </a:p>
          <a:p>
            <a:pPr marL="800100" lvl="1" indent="-342900" algn="l">
              <a:buFontTx/>
              <a:buChar char="-"/>
            </a:pPr>
            <a:r>
              <a:rPr lang="fi-FI" sz="2500" dirty="0"/>
              <a:t>diagnoosin määrittäminen voi olla hankalaa </a:t>
            </a:r>
          </a:p>
          <a:p>
            <a:pPr marL="800100" lvl="1" indent="-342900" algn="l">
              <a:buFontTx/>
              <a:buChar char="-"/>
            </a:pPr>
            <a:r>
              <a:rPr lang="fi-FI" sz="2500" dirty="0"/>
              <a:t>oireita voidaan tavallisesti lievittää, vaikka niiden syy ei olisi vielä varmistunut </a:t>
            </a:r>
          </a:p>
          <a:p>
            <a:pPr lvl="1" algn="l"/>
            <a:endParaRPr lang="fi-FI" dirty="0"/>
          </a:p>
        </p:txBody>
      </p:sp>
      <p:pic>
        <p:nvPicPr>
          <p:cNvPr id="6" name="Kuva 5">
            <a:extLst>
              <a:ext uri="{FF2B5EF4-FFF2-40B4-BE49-F238E27FC236}">
                <a16:creationId xmlns:a16="http://schemas.microsoft.com/office/drawing/2014/main" id="{888EC426-8827-463D-A881-AE3EF18ABA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92278" y="145775"/>
            <a:ext cx="2538838" cy="168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894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E9F99A-2325-4DD1-814B-0F1CBF72FE35}"/>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3B54D552-F0DC-44E6-98E9-B17221BCE81A}"/>
              </a:ext>
            </a:extLst>
          </p:cNvPr>
          <p:cNvSpPr>
            <a:spLocks noGrp="1"/>
          </p:cNvSpPr>
          <p:nvPr>
            <p:ph idx="1"/>
          </p:nvPr>
        </p:nvSpPr>
        <p:spPr/>
        <p:txBody>
          <a:bodyPr/>
          <a:lstStyle/>
          <a:p>
            <a:pPr>
              <a:buNone/>
            </a:pPr>
            <a:r>
              <a:rPr lang="fi-FI" altLang="fi-FI" i="1" dirty="0">
                <a:latin typeface="Comic Sans MS" panose="030F0702030302020204" pitchFamily="66" charset="0"/>
              </a:rPr>
              <a:t>”oireena pettäminen”</a:t>
            </a:r>
          </a:p>
          <a:p>
            <a:pPr>
              <a:buNone/>
            </a:pPr>
            <a:r>
              <a:rPr lang="fi-FI" altLang="fi-FI" i="1" dirty="0">
                <a:latin typeface="Comic Sans MS" panose="030F0702030302020204" pitchFamily="66" charset="0"/>
              </a:rPr>
              <a:t>”kotitilalla tehty sukupuolenvaihdos, joten työt vähenemässä”</a:t>
            </a:r>
          </a:p>
          <a:p>
            <a:pPr>
              <a:buNone/>
            </a:pPr>
            <a:r>
              <a:rPr lang="fi-FI" altLang="fi-FI" i="1" dirty="0">
                <a:latin typeface="Comic Sans MS" panose="030F0702030302020204" pitchFamily="66" charset="0"/>
              </a:rPr>
              <a:t>”kuljettaja sanoi käyneensä lääkärissä, mutta välttyi vakavilta vammoilta”</a:t>
            </a:r>
          </a:p>
          <a:p>
            <a:pPr>
              <a:buNone/>
            </a:pPr>
            <a:r>
              <a:rPr lang="fi-FI" altLang="fi-FI" i="1" dirty="0">
                <a:latin typeface="Comic Sans MS" panose="030F0702030302020204" pitchFamily="66" charset="0"/>
              </a:rPr>
              <a:t>”varpaissa kynsivallintulehdus, poistetaan kaikki viisi varvasta”</a:t>
            </a:r>
          </a:p>
          <a:p>
            <a:endParaRPr lang="fi-FI" dirty="0"/>
          </a:p>
        </p:txBody>
      </p:sp>
    </p:spTree>
    <p:extLst>
      <p:ext uri="{BB962C8B-B14F-4D97-AF65-F5344CB8AC3E}">
        <p14:creationId xmlns:p14="http://schemas.microsoft.com/office/powerpoint/2010/main" val="3503692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66CF36-AEC9-4EBF-B6AE-B284A0C72155}"/>
              </a:ext>
            </a:extLst>
          </p:cNvPr>
          <p:cNvSpPr>
            <a:spLocks noGrp="1"/>
          </p:cNvSpPr>
          <p:nvPr>
            <p:ph type="ctrTitle"/>
          </p:nvPr>
        </p:nvSpPr>
        <p:spPr>
          <a:xfrm>
            <a:off x="1992229" y="480682"/>
            <a:ext cx="8207542" cy="866857"/>
          </a:xfrm>
        </p:spPr>
        <p:txBody>
          <a:bodyPr>
            <a:noAutofit/>
          </a:bodyPr>
          <a:lstStyle/>
          <a:p>
            <a:pPr algn="ctr"/>
            <a:r>
              <a:rPr lang="fi-FI" sz="4000" b="1" dirty="0">
                <a:latin typeface="+mn-lt"/>
              </a:rPr>
              <a:t>Hoitopäätös ja hoidon seuranta (1/2)</a:t>
            </a:r>
          </a:p>
        </p:txBody>
      </p:sp>
      <p:sp>
        <p:nvSpPr>
          <p:cNvPr id="5" name="Content Placeholder 3">
            <a:extLst>
              <a:ext uri="{FF2B5EF4-FFF2-40B4-BE49-F238E27FC236}">
                <a16:creationId xmlns:a16="http://schemas.microsoft.com/office/drawing/2014/main" id="{F4E67F4C-4D26-4CEC-B3BA-E571A6D869A7}"/>
              </a:ext>
            </a:extLst>
          </p:cNvPr>
          <p:cNvSpPr>
            <a:spLocks noGrp="1"/>
          </p:cNvSpPr>
          <p:nvPr>
            <p:ph type="subTitle" idx="1"/>
          </p:nvPr>
        </p:nvSpPr>
        <p:spPr>
          <a:xfrm>
            <a:off x="2230439" y="1716088"/>
            <a:ext cx="7969333" cy="5021596"/>
          </a:xfrm>
        </p:spPr>
        <p:txBody>
          <a:bodyPr>
            <a:normAutofit fontScale="92500" lnSpcReduction="10000"/>
          </a:bodyPr>
          <a:lstStyle/>
          <a:p>
            <a:pPr marL="342900" indent="-342900" algn="l">
              <a:buFont typeface="Arial" panose="020B0604020202020204" pitchFamily="34" charset="0"/>
              <a:buChar char="•"/>
            </a:pPr>
            <a:r>
              <a:rPr lang="fi-FI" sz="3000" dirty="0"/>
              <a:t>lääkäri ja potilas päättävät hoidosta yhdessä </a:t>
            </a:r>
          </a:p>
          <a:p>
            <a:pPr marL="342900" indent="-342900" algn="l">
              <a:buFont typeface="Arial" panose="020B0604020202020204" pitchFamily="34" charset="0"/>
              <a:buChar char="•"/>
            </a:pPr>
            <a:r>
              <a:rPr lang="fi-FI" sz="3000" b="1" dirty="0"/>
              <a:t>hoito- ja/tai kuntoutussuunnitelma </a:t>
            </a:r>
            <a:r>
              <a:rPr lang="fi-FI" sz="3000" dirty="0"/>
              <a:t>sovitetaan potilaan tarpeiden ja toiveiden mukaan </a:t>
            </a:r>
          </a:p>
          <a:p>
            <a:pPr marL="342900" indent="-342900" algn="l">
              <a:buFont typeface="Arial" panose="020B0604020202020204" pitchFamily="34" charset="0"/>
              <a:buChar char="•"/>
            </a:pPr>
            <a:r>
              <a:rPr lang="fi-FI" sz="3000" dirty="0"/>
              <a:t>potilas ei päätä mitä hoitoja hänelle tarjotaan, mutta ratkaisee, mitä hoitoja käyttää</a:t>
            </a:r>
          </a:p>
          <a:p>
            <a:pPr marL="342900" indent="-342900" algn="l">
              <a:buFont typeface="Arial" panose="020B0604020202020204" pitchFamily="34" charset="0"/>
              <a:buChar char="•"/>
            </a:pPr>
            <a:r>
              <a:rPr lang="fi-FI" sz="3000" dirty="0"/>
              <a:t>hoito vaihtelee sairauden mukaan</a:t>
            </a:r>
          </a:p>
          <a:p>
            <a:pPr lvl="1" algn="l"/>
            <a:r>
              <a:rPr lang="fi-FI" sz="2700" dirty="0"/>
              <a:t>  -   lääkehoito </a:t>
            </a:r>
          </a:p>
          <a:p>
            <a:pPr lvl="1" algn="l"/>
            <a:r>
              <a:rPr lang="fi-FI" sz="2700" dirty="0"/>
              <a:t>  -   fysioterapia, ravitsemusneuvonta, psykoterapia ym.</a:t>
            </a:r>
          </a:p>
          <a:p>
            <a:pPr marL="457200" indent="-457200" algn="l">
              <a:buFont typeface="Arial" panose="020B0604020202020204" pitchFamily="34" charset="0"/>
              <a:buChar char="•"/>
            </a:pPr>
            <a:r>
              <a:rPr lang="fi-FI" sz="3000" b="1" dirty="0"/>
              <a:t>omahoito</a:t>
            </a:r>
            <a:r>
              <a:rPr lang="fi-FI" sz="3000" dirty="0"/>
              <a:t> = potilaan itsensä toteuttamaa, ammattihenkilön kanssa yhdessä suunnittelemaa näyttöön perustuvaa hoitoa </a:t>
            </a:r>
          </a:p>
          <a:p>
            <a:pPr lvl="1" algn="l"/>
            <a:r>
              <a:rPr lang="fi-FI" sz="2600" dirty="0"/>
              <a:t>   -   </a:t>
            </a:r>
            <a:r>
              <a:rPr lang="fi-FI" sz="2700" dirty="0"/>
              <a:t>tärkeää etenkin pitkäaikaissairauksien yhteydessä  </a:t>
            </a:r>
          </a:p>
          <a:p>
            <a:pPr lvl="1" algn="l"/>
            <a:endParaRPr lang="fi-FI" dirty="0"/>
          </a:p>
        </p:txBody>
      </p:sp>
    </p:spTree>
    <p:extLst>
      <p:ext uri="{BB962C8B-B14F-4D97-AF65-F5344CB8AC3E}">
        <p14:creationId xmlns:p14="http://schemas.microsoft.com/office/powerpoint/2010/main" val="2633604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66CF36-AEC9-4EBF-B6AE-B284A0C72155}"/>
              </a:ext>
            </a:extLst>
          </p:cNvPr>
          <p:cNvSpPr>
            <a:spLocks noGrp="1"/>
          </p:cNvSpPr>
          <p:nvPr>
            <p:ph type="ctrTitle"/>
          </p:nvPr>
        </p:nvSpPr>
        <p:spPr>
          <a:xfrm>
            <a:off x="1992229" y="544850"/>
            <a:ext cx="8207542" cy="866857"/>
          </a:xfrm>
        </p:spPr>
        <p:txBody>
          <a:bodyPr>
            <a:noAutofit/>
          </a:bodyPr>
          <a:lstStyle/>
          <a:p>
            <a:pPr algn="ctr"/>
            <a:r>
              <a:rPr lang="fi-FI" sz="4000" b="1" dirty="0">
                <a:latin typeface="+mn-lt"/>
              </a:rPr>
              <a:t>Hoitopäätös ja hoidon seuranta (2/2)</a:t>
            </a:r>
          </a:p>
        </p:txBody>
      </p:sp>
      <p:sp>
        <p:nvSpPr>
          <p:cNvPr id="5" name="Content Placeholder 3">
            <a:extLst>
              <a:ext uri="{FF2B5EF4-FFF2-40B4-BE49-F238E27FC236}">
                <a16:creationId xmlns:a16="http://schemas.microsoft.com/office/drawing/2014/main" id="{F4E67F4C-4D26-4CEC-B3BA-E571A6D869A7}"/>
              </a:ext>
            </a:extLst>
          </p:cNvPr>
          <p:cNvSpPr>
            <a:spLocks noGrp="1"/>
          </p:cNvSpPr>
          <p:nvPr>
            <p:ph type="subTitle" idx="1"/>
          </p:nvPr>
        </p:nvSpPr>
        <p:spPr>
          <a:xfrm>
            <a:off x="1992229" y="1892550"/>
            <a:ext cx="8207542" cy="4315744"/>
          </a:xfrm>
        </p:spPr>
        <p:txBody>
          <a:bodyPr>
            <a:normAutofit/>
          </a:bodyPr>
          <a:lstStyle/>
          <a:p>
            <a:pPr marL="342900" indent="-342900" algn="l">
              <a:buFont typeface="Arial" panose="020B0604020202020204" pitchFamily="34" charset="0"/>
              <a:buChar char="•"/>
            </a:pPr>
            <a:r>
              <a:rPr lang="fi-FI" sz="2800" dirty="0"/>
              <a:t>jos annettu hoito ei auta, on hyvä ottaa uudestaan yhteyttä terveydenhuoltoon </a:t>
            </a:r>
          </a:p>
          <a:p>
            <a:pPr algn="l"/>
            <a:r>
              <a:rPr lang="fi-FI" sz="2800" dirty="0"/>
              <a:t>	→ hoitolinjaa vaihdetaan tarpeen mukaan  </a:t>
            </a:r>
          </a:p>
          <a:p>
            <a:pPr marL="342900" indent="-342900" algn="l">
              <a:buFont typeface="Arial" panose="020B0604020202020204" pitchFamily="34" charset="0"/>
              <a:buChar char="•"/>
            </a:pPr>
            <a:r>
              <a:rPr lang="fi-FI" sz="2800" b="1" dirty="0" err="1"/>
              <a:t>epikriisi</a:t>
            </a:r>
            <a:r>
              <a:rPr lang="fi-FI" sz="2800" b="1" dirty="0"/>
              <a:t> = </a:t>
            </a:r>
            <a:r>
              <a:rPr lang="fi-FI" sz="2800" dirty="0"/>
              <a:t>hoidon päätyttyä laadittu kertomus sairauden kulusta, hoidosta ja jatkosuunnitelmista </a:t>
            </a:r>
          </a:p>
          <a:p>
            <a:pPr lvl="1" algn="l"/>
            <a:r>
              <a:rPr lang="fi-FI" sz="2700" dirty="0"/>
              <a:t>  -   </a:t>
            </a:r>
            <a:r>
              <a:rPr lang="fi-FI" sz="2500" dirty="0"/>
              <a:t>tarkoitettu terveydenhuollon ammattilaisille ja    </a:t>
            </a:r>
          </a:p>
          <a:p>
            <a:pPr lvl="1" algn="l"/>
            <a:r>
              <a:rPr lang="fi-FI" sz="2500" dirty="0"/>
              <a:t>       potilaalle  </a:t>
            </a:r>
          </a:p>
          <a:p>
            <a:pPr lvl="1" algn="l"/>
            <a:r>
              <a:rPr lang="fi-FI" sz="2500" dirty="0"/>
              <a:t>  -   liitetään potilasta koskeviin </a:t>
            </a:r>
            <a:r>
              <a:rPr lang="fi-FI" sz="2500" b="1" dirty="0"/>
              <a:t>potilasasiakirjoihin</a:t>
            </a:r>
            <a:r>
              <a:rPr lang="fi-FI" sz="2500" dirty="0"/>
              <a:t> </a:t>
            </a:r>
          </a:p>
          <a:p>
            <a:pPr lvl="1" algn="l"/>
            <a:r>
              <a:rPr lang="fi-FI" sz="2500" dirty="0"/>
              <a:t>  -   voi tarkastella Omakanta-palvelussa </a:t>
            </a:r>
          </a:p>
          <a:p>
            <a:pPr lvl="1" algn="l"/>
            <a:endParaRPr lang="fi-FI" dirty="0"/>
          </a:p>
        </p:txBody>
      </p:sp>
    </p:spTree>
    <p:extLst>
      <p:ext uri="{BB962C8B-B14F-4D97-AF65-F5344CB8AC3E}">
        <p14:creationId xmlns:p14="http://schemas.microsoft.com/office/powerpoint/2010/main" val="1047132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92341F-2FE9-4B83-96B8-CE937272B4F0}"/>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437937D8-728F-4531-8DF0-EFA58555048C}"/>
              </a:ext>
            </a:extLst>
          </p:cNvPr>
          <p:cNvSpPr>
            <a:spLocks noGrp="1"/>
          </p:cNvSpPr>
          <p:nvPr>
            <p:ph idx="1"/>
          </p:nvPr>
        </p:nvSpPr>
        <p:spPr/>
        <p:txBody>
          <a:bodyPr/>
          <a:lstStyle/>
          <a:p>
            <a:endParaRPr lang="fi-FI"/>
          </a:p>
        </p:txBody>
      </p:sp>
      <p:sp>
        <p:nvSpPr>
          <p:cNvPr id="4" name="Suorakulmio 3">
            <a:extLst>
              <a:ext uri="{FF2B5EF4-FFF2-40B4-BE49-F238E27FC236}">
                <a16:creationId xmlns:a16="http://schemas.microsoft.com/office/drawing/2014/main" id="{8E63CE0A-CEA5-4C8A-BEE5-0DA02DCDA202}"/>
              </a:ext>
            </a:extLst>
          </p:cNvPr>
          <p:cNvSpPr/>
          <p:nvPr/>
        </p:nvSpPr>
        <p:spPr>
          <a:xfrm>
            <a:off x="2152650" y="2260189"/>
            <a:ext cx="7614202" cy="2031325"/>
          </a:xfrm>
          <a:prstGeom prst="rect">
            <a:avLst/>
          </a:prstGeom>
        </p:spPr>
        <p:txBody>
          <a:bodyPr wrap="square">
            <a:spAutoFit/>
          </a:bodyPr>
          <a:lstStyle/>
          <a:p>
            <a:r>
              <a:rPr lang="fi-FI" altLang="fi-FI" i="1" dirty="0">
                <a:latin typeface="Comic Sans MS" panose="030F0702030302020204" pitchFamily="66" charset="0"/>
              </a:rPr>
              <a:t>”kaksi viikkoa lyöty kirveellä takaraivoon”</a:t>
            </a:r>
          </a:p>
          <a:p>
            <a:r>
              <a:rPr lang="fi-FI" altLang="fi-FI" i="1" dirty="0">
                <a:latin typeface="Comic Sans MS" panose="030F0702030302020204" pitchFamily="66" charset="0"/>
              </a:rPr>
              <a:t>”potilas lopetetaan </a:t>
            </a:r>
            <a:r>
              <a:rPr lang="fi-FI" altLang="fi-FI" i="1" dirty="0" err="1">
                <a:latin typeface="Comic Sans MS" panose="030F0702030302020204" pitchFamily="66" charset="0"/>
              </a:rPr>
              <a:t>kortosoniannoksella</a:t>
            </a:r>
            <a:r>
              <a:rPr lang="fi-FI" altLang="fi-FI" i="1" dirty="0">
                <a:latin typeface="Comic Sans MS" panose="030F0702030302020204" pitchFamily="66" charset="0"/>
              </a:rPr>
              <a:t> muutaman päivän päästä”</a:t>
            </a:r>
          </a:p>
          <a:p>
            <a:r>
              <a:rPr lang="fi-FI" altLang="fi-FI" i="1" dirty="0">
                <a:latin typeface="Comic Sans MS" panose="030F0702030302020204" pitchFamily="66" charset="0"/>
              </a:rPr>
              <a:t>”ylämäessä tahtoo ahdistaa, etenkin jos juttelee vaimon kanssa”</a:t>
            </a:r>
          </a:p>
          <a:p>
            <a:r>
              <a:rPr lang="fi-FI" altLang="fi-FI" i="1" dirty="0">
                <a:latin typeface="Comic Sans MS" panose="030F0702030302020204" pitchFamily="66" charset="0"/>
              </a:rPr>
              <a:t>”jonkinlaista suhinaa päässä, muuten ei erikoista”</a:t>
            </a:r>
          </a:p>
          <a:p>
            <a:r>
              <a:rPr lang="fi-FI" altLang="fi-FI" i="1" dirty="0">
                <a:latin typeface="Comic Sans MS" panose="030F0702030302020204" pitchFamily="66" charset="0"/>
              </a:rPr>
              <a:t>”useita nilkkoja molemmissa jaloissa, enemmän vasemmalla”</a:t>
            </a:r>
          </a:p>
          <a:p>
            <a:r>
              <a:rPr lang="fi-FI" altLang="fi-FI" i="1" dirty="0">
                <a:latin typeface="Comic Sans MS" panose="030F0702030302020204" pitchFamily="66" charset="0"/>
              </a:rPr>
              <a:t>”potilaan tulee pidättäytyä seksuaalisesta kanssakäymisestä siihen saakka, kunnes taas tapaamme vastaanotollani”</a:t>
            </a:r>
          </a:p>
        </p:txBody>
      </p:sp>
    </p:spTree>
    <p:extLst>
      <p:ext uri="{BB962C8B-B14F-4D97-AF65-F5344CB8AC3E}">
        <p14:creationId xmlns:p14="http://schemas.microsoft.com/office/powerpoint/2010/main" val="1765448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E416FC1-E462-4F16-8FA4-47C7D549A27C}"/>
              </a:ext>
            </a:extLst>
          </p:cNvPr>
          <p:cNvSpPr>
            <a:spLocks noGrp="1"/>
          </p:cNvSpPr>
          <p:nvPr>
            <p:ph type="title" idx="4294967295"/>
          </p:nvPr>
        </p:nvSpPr>
        <p:spPr/>
        <p:txBody>
          <a:bodyPr/>
          <a:lstStyle/>
          <a:p>
            <a:r>
              <a:rPr lang="fi-FI" altLang="fi-FI" dirty="0">
                <a:latin typeface="Arial Black" panose="020B0A04020102020204" pitchFamily="34" charset="0"/>
                <a:ea typeface="ＭＳ Ｐゴシック" panose="020B0600070205080204" pitchFamily="34" charset="-128"/>
              </a:rPr>
              <a:t>Potilaan tutkiminen: Verinäyte s.139</a:t>
            </a:r>
          </a:p>
        </p:txBody>
      </p:sp>
      <p:sp>
        <p:nvSpPr>
          <p:cNvPr id="55299" name="Rectangle 3">
            <a:extLst>
              <a:ext uri="{FF2B5EF4-FFF2-40B4-BE49-F238E27FC236}">
                <a16:creationId xmlns:a16="http://schemas.microsoft.com/office/drawing/2014/main" id="{6F677431-DF33-4799-8450-071CD8F2918E}"/>
              </a:ext>
            </a:extLst>
          </p:cNvPr>
          <p:cNvSpPr>
            <a:spLocks noGrp="1"/>
          </p:cNvSpPr>
          <p:nvPr>
            <p:ph type="body" idx="4294967295"/>
          </p:nvPr>
        </p:nvSpPr>
        <p:spPr>
          <a:xfrm>
            <a:off x="2157413" y="1700214"/>
            <a:ext cx="8077200" cy="5400675"/>
          </a:xfrm>
        </p:spPr>
        <p:txBody>
          <a:bodyPr/>
          <a:lstStyle/>
          <a:p>
            <a:pPr>
              <a:defRPr/>
            </a:pPr>
            <a:r>
              <a:rPr lang="fi-FI" altLang="fi-FI" sz="2000" dirty="0">
                <a:solidFill>
                  <a:srgbClr val="009700"/>
                </a:solidFill>
                <a:latin typeface="Arial" panose="020B0604020202020204" pitchFamily="34" charset="0"/>
                <a:ea typeface="ＭＳ Ｐゴシック" panose="020B0600070205080204" pitchFamily="34" charset="-128"/>
              </a:rPr>
              <a:t>B-PVK = perusverenkuva</a:t>
            </a:r>
          </a:p>
          <a:p>
            <a:pPr>
              <a:defRPr/>
            </a:pPr>
            <a:r>
              <a:rPr lang="fi-FI" altLang="fi-FI" sz="2000" dirty="0">
                <a:solidFill>
                  <a:srgbClr val="009700"/>
                </a:solidFill>
                <a:latin typeface="Arial" panose="020B0604020202020204" pitchFamily="34" charset="0"/>
                <a:ea typeface="ＭＳ Ｐゴシック" panose="020B0600070205080204" pitchFamily="34" charset="-128"/>
              </a:rPr>
              <a:t>B-TVK = täydellinen verenkuva</a:t>
            </a:r>
          </a:p>
          <a:p>
            <a:pPr marL="0" indent="0">
              <a:buNone/>
              <a:defRPr/>
            </a:pPr>
            <a:endParaRPr lang="fi-FI" altLang="fi-FI" sz="2000" dirty="0">
              <a:solidFill>
                <a:srgbClr val="009700"/>
              </a:solidFill>
              <a:latin typeface="Arial" panose="020B0604020202020204" pitchFamily="34" charset="0"/>
              <a:ea typeface="ＭＳ Ｐゴシック" panose="020B0600070205080204" pitchFamily="34" charset="-128"/>
            </a:endParaRPr>
          </a:p>
          <a:p>
            <a:pPr marL="0" indent="0">
              <a:buNone/>
              <a:defRPr/>
            </a:pPr>
            <a:r>
              <a:rPr lang="fi-FI" altLang="fi-FI" sz="2000" dirty="0">
                <a:solidFill>
                  <a:srgbClr val="009700"/>
                </a:solidFill>
                <a:latin typeface="Arial" panose="020B0604020202020204" pitchFamily="34" charset="0"/>
                <a:ea typeface="ＭＳ Ｐゴシック" panose="020B0600070205080204" pitchFamily="34" charset="-128"/>
              </a:rPr>
              <a:t>Mitä tietoja saadaan verisoluja tutkimalla?</a:t>
            </a:r>
          </a:p>
          <a:p>
            <a:pPr marL="0" indent="0">
              <a:buNone/>
              <a:defRPr/>
            </a:pPr>
            <a:r>
              <a:rPr lang="fi-FI" altLang="fi-FI" sz="2000" dirty="0">
                <a:solidFill>
                  <a:srgbClr val="009700"/>
                </a:solidFill>
                <a:latin typeface="Arial" panose="020B0604020202020204" pitchFamily="34" charset="0"/>
                <a:ea typeface="ＭＳ Ｐゴシック" panose="020B0600070205080204" pitchFamily="34" charset="-128"/>
                <a:sym typeface="Wingdings" panose="05000000000000000000" pitchFamily="2" charset="2"/>
              </a:rPr>
              <a:t> Kokoveri =B</a:t>
            </a:r>
            <a:endParaRPr lang="fi-FI" altLang="fi-FI" sz="2000" dirty="0">
              <a:solidFill>
                <a:srgbClr val="009700"/>
              </a:solidFill>
              <a:latin typeface="Arial" panose="020B0604020202020204" pitchFamily="34" charset="0"/>
              <a:ea typeface="ＭＳ Ｐゴシック" panose="020B0600070205080204" pitchFamily="34" charset="-128"/>
            </a:endParaRPr>
          </a:p>
          <a:p>
            <a:pPr>
              <a:defRPr/>
            </a:pPr>
            <a:r>
              <a:rPr lang="fi-FI" altLang="fi-FI" sz="2000" dirty="0">
                <a:solidFill>
                  <a:srgbClr val="009700"/>
                </a:solidFill>
                <a:latin typeface="Arial" panose="020B0604020202020204" pitchFamily="34" charset="0"/>
                <a:ea typeface="ＭＳ Ｐゴシック" panose="020B0600070205080204" pitchFamily="34" charset="-128"/>
              </a:rPr>
              <a:t>B-</a:t>
            </a:r>
            <a:r>
              <a:rPr lang="fi-FI" altLang="fi-FI" sz="2000" dirty="0" err="1">
                <a:solidFill>
                  <a:srgbClr val="009700"/>
                </a:solidFill>
                <a:latin typeface="Arial" panose="020B0604020202020204" pitchFamily="34" charset="0"/>
                <a:ea typeface="ＭＳ Ｐゴシック" panose="020B0600070205080204" pitchFamily="34" charset="-128"/>
              </a:rPr>
              <a:t>hb</a:t>
            </a:r>
            <a:r>
              <a:rPr lang="fi-FI" altLang="fi-FI" sz="2000" dirty="0">
                <a:solidFill>
                  <a:srgbClr val="009700"/>
                </a:solidFill>
                <a:latin typeface="Arial" panose="020B0604020202020204" pitchFamily="34" charset="0"/>
                <a:ea typeface="ＭＳ Ｐゴシック" panose="020B0600070205080204" pitchFamily="34" charset="-128"/>
              </a:rPr>
              <a:t> = hemoglobiini (naiset 117-155g/l, miehet 134-167g/l)</a:t>
            </a:r>
          </a:p>
          <a:p>
            <a:pPr>
              <a:defRPr/>
            </a:pPr>
            <a:r>
              <a:rPr lang="fi-FI" altLang="fi-FI" sz="2000" dirty="0">
                <a:solidFill>
                  <a:srgbClr val="009700"/>
                </a:solidFill>
                <a:latin typeface="Arial" panose="020B0604020202020204" pitchFamily="34" charset="0"/>
                <a:ea typeface="ＭＳ Ｐゴシック" panose="020B0600070205080204" pitchFamily="34" charset="-128"/>
              </a:rPr>
              <a:t>B-</a:t>
            </a:r>
            <a:r>
              <a:rPr lang="fi-FI" altLang="fi-FI" sz="2000" dirty="0" err="1">
                <a:solidFill>
                  <a:srgbClr val="009700"/>
                </a:solidFill>
                <a:latin typeface="Arial" panose="020B0604020202020204" pitchFamily="34" charset="0"/>
                <a:ea typeface="ＭＳ Ｐゴシック" panose="020B0600070205080204" pitchFamily="34" charset="-128"/>
              </a:rPr>
              <a:t>leuk</a:t>
            </a:r>
            <a:r>
              <a:rPr lang="fi-FI" altLang="fi-FI" sz="2000" dirty="0">
                <a:solidFill>
                  <a:srgbClr val="009700"/>
                </a:solidFill>
                <a:latin typeface="Arial" panose="020B0604020202020204" pitchFamily="34" charset="0"/>
                <a:ea typeface="ＭＳ Ｐゴシック" panose="020B0600070205080204" pitchFamily="34" charset="-128"/>
              </a:rPr>
              <a:t> = leukosyytit (</a:t>
            </a:r>
            <a:r>
              <a:rPr lang="fi-FI" sz="2000" dirty="0">
                <a:solidFill>
                  <a:srgbClr val="009700"/>
                </a:solidFill>
                <a:latin typeface="Arial" panose="020B0604020202020204" pitchFamily="34" charset="0"/>
                <a:ea typeface="ＭＳ Ｐゴシック" panose="020B0600070205080204" pitchFamily="34" charset="-128"/>
              </a:rPr>
              <a:t>4,0 - 10,0 x 109/l)</a:t>
            </a:r>
            <a:endParaRPr lang="fi-FI" altLang="fi-FI" sz="2000" dirty="0">
              <a:solidFill>
                <a:srgbClr val="009700"/>
              </a:solidFill>
              <a:latin typeface="Arial" panose="020B0604020202020204" pitchFamily="34" charset="0"/>
              <a:ea typeface="ＭＳ Ｐゴシック" panose="020B0600070205080204" pitchFamily="34" charset="-128"/>
            </a:endParaRPr>
          </a:p>
          <a:p>
            <a:pPr>
              <a:defRPr/>
            </a:pPr>
            <a:r>
              <a:rPr lang="fi-FI" altLang="fi-FI" sz="2000" dirty="0">
                <a:solidFill>
                  <a:srgbClr val="009700"/>
                </a:solidFill>
                <a:latin typeface="Arial" panose="020B0604020202020204" pitchFamily="34" charset="0"/>
                <a:ea typeface="ＭＳ Ｐゴシック" panose="020B0600070205080204" pitchFamily="34" charset="-128"/>
              </a:rPr>
              <a:t>B-</a:t>
            </a:r>
            <a:r>
              <a:rPr lang="fi-FI" altLang="fi-FI" sz="2000" dirty="0" err="1">
                <a:solidFill>
                  <a:srgbClr val="009700"/>
                </a:solidFill>
                <a:latin typeface="Arial" panose="020B0604020202020204" pitchFamily="34" charset="0"/>
                <a:ea typeface="ＭＳ Ｐゴシック" panose="020B0600070205080204" pitchFamily="34" charset="-128"/>
              </a:rPr>
              <a:t>tromb</a:t>
            </a:r>
            <a:r>
              <a:rPr lang="fi-FI" altLang="fi-FI" sz="2000" dirty="0">
                <a:solidFill>
                  <a:srgbClr val="009700"/>
                </a:solidFill>
                <a:latin typeface="Arial" panose="020B0604020202020204" pitchFamily="34" charset="0"/>
                <a:ea typeface="ＭＳ Ｐゴシック" panose="020B0600070205080204" pitchFamily="34" charset="-128"/>
              </a:rPr>
              <a:t> = verihiutaleet </a:t>
            </a:r>
          </a:p>
          <a:p>
            <a:pPr lvl="1">
              <a:defRPr/>
            </a:pPr>
            <a:endParaRPr lang="fi-FI" altLang="fi-FI" sz="1600" dirty="0">
              <a:solidFill>
                <a:srgbClr val="009700"/>
              </a:solidFill>
              <a:latin typeface="Arial" panose="020B0604020202020204" pitchFamily="34" charset="0"/>
              <a:ea typeface="ＭＳ Ｐゴシック" panose="020B0600070205080204" pitchFamily="34" charset="-128"/>
            </a:endParaRPr>
          </a:p>
        </p:txBody>
      </p:sp>
      <p:sp>
        <p:nvSpPr>
          <p:cNvPr id="2" name="Tekstiruutu 1">
            <a:extLst>
              <a:ext uri="{FF2B5EF4-FFF2-40B4-BE49-F238E27FC236}">
                <a16:creationId xmlns:a16="http://schemas.microsoft.com/office/drawing/2014/main" id="{78277D6C-C58D-4458-9920-77F7AD3EEF86}"/>
              </a:ext>
            </a:extLst>
          </p:cNvPr>
          <p:cNvSpPr txBox="1"/>
          <p:nvPr/>
        </p:nvSpPr>
        <p:spPr>
          <a:xfrm>
            <a:off x="8183563" y="1417639"/>
            <a:ext cx="1884362" cy="923925"/>
          </a:xfrm>
          <a:prstGeom prst="rect">
            <a:avLst/>
          </a:prstGeom>
          <a:noFill/>
          <a:ln w="6350">
            <a:solidFill>
              <a:schemeClr val="tx1"/>
            </a:solidFill>
          </a:ln>
        </p:spPr>
        <p:txBody>
          <a:bodyPr>
            <a:spAutoFit/>
          </a:bodyPr>
          <a:lstStyle/>
          <a:p>
            <a:pPr>
              <a:defRPr/>
            </a:pPr>
            <a:r>
              <a:rPr lang="fi-FI" b="1" dirty="0">
                <a:effectLst>
                  <a:outerShdw blurRad="50800" dist="50800" dir="5400000" sx="3000" sy="3000" algn="ctr" rotWithShape="0">
                    <a:srgbClr val="000000">
                      <a:alpha val="43137"/>
                    </a:srgbClr>
                  </a:outerShdw>
                </a:effectLst>
              </a:rPr>
              <a:t>Viitearvot:</a:t>
            </a:r>
          </a:p>
          <a:p>
            <a:pPr>
              <a:defRPr/>
            </a:pPr>
            <a:r>
              <a:rPr lang="fi-FI" b="1" dirty="0">
                <a:effectLst>
                  <a:outerShdw blurRad="50800" dist="50800" dir="5400000" sx="3000" sy="3000" algn="ctr" rotWithShape="0">
                    <a:srgbClr val="000000">
                      <a:alpha val="43137"/>
                    </a:srgbClr>
                  </a:outerShdw>
                </a:effectLst>
              </a:rPr>
              <a:t>95% sisällä</a:t>
            </a:r>
          </a:p>
          <a:p>
            <a:pPr>
              <a:defRPr/>
            </a:pPr>
            <a:r>
              <a:rPr lang="fi-FI" b="1" dirty="0">
                <a:effectLst>
                  <a:outerShdw blurRad="50800" dist="50800" dir="5400000" sx="3000" sy="3000" algn="ctr" rotWithShape="0">
                    <a:srgbClr val="000000">
                      <a:alpha val="43137"/>
                    </a:srgbClr>
                  </a:outerShdw>
                </a:effectLst>
              </a:rPr>
              <a:t>2,5% yli tai ali</a:t>
            </a:r>
          </a:p>
        </p:txBody>
      </p:sp>
      <p:pic>
        <p:nvPicPr>
          <p:cNvPr id="19461" name="Kuva 5">
            <a:extLst>
              <a:ext uri="{FF2B5EF4-FFF2-40B4-BE49-F238E27FC236}">
                <a16:creationId xmlns:a16="http://schemas.microsoft.com/office/drawing/2014/main" id="{3B764D03-B3B9-45EA-8238-BA85460747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4664" y="4400551"/>
            <a:ext cx="3565525"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935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anim calcmode="lin" valueType="num">
                                      <p:cBhvr additive="base">
                                        <p:cTn id="19"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299">
                                            <p:txEl>
                                              <p:pRg st="4" end="4"/>
                                            </p:txEl>
                                          </p:spTgt>
                                        </p:tgtEl>
                                        <p:attrNameLst>
                                          <p:attrName>style.visibility</p:attrName>
                                        </p:attrNameLst>
                                      </p:cBhvr>
                                      <p:to>
                                        <p:strVal val="visible"/>
                                      </p:to>
                                    </p:set>
                                    <p:anim calcmode="lin" valueType="num">
                                      <p:cBhvr additive="base">
                                        <p:cTn id="25"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5299">
                                            <p:txEl>
                                              <p:pRg st="5" end="5"/>
                                            </p:txEl>
                                          </p:spTgt>
                                        </p:tgtEl>
                                        <p:attrNameLst>
                                          <p:attrName>style.visibility</p:attrName>
                                        </p:attrNameLst>
                                      </p:cBhvr>
                                      <p:to>
                                        <p:strVal val="visible"/>
                                      </p:to>
                                    </p:set>
                                    <p:anim calcmode="lin" valueType="num">
                                      <p:cBhvr additive="base">
                                        <p:cTn id="31"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5299">
                                            <p:txEl>
                                              <p:pRg st="6" end="6"/>
                                            </p:txEl>
                                          </p:spTgt>
                                        </p:tgtEl>
                                        <p:attrNameLst>
                                          <p:attrName>style.visibility</p:attrName>
                                        </p:attrNameLst>
                                      </p:cBhvr>
                                      <p:to>
                                        <p:strVal val="visible"/>
                                      </p:to>
                                    </p:set>
                                    <p:anim calcmode="lin" valueType="num">
                                      <p:cBhvr additive="base">
                                        <p:cTn id="37"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5299">
                                            <p:txEl>
                                              <p:pRg st="7" end="7"/>
                                            </p:txEl>
                                          </p:spTgt>
                                        </p:tgtEl>
                                        <p:attrNameLst>
                                          <p:attrName>style.visibility</p:attrName>
                                        </p:attrNameLst>
                                      </p:cBhvr>
                                      <p:to>
                                        <p:strVal val="visible"/>
                                      </p:to>
                                    </p:set>
                                    <p:anim calcmode="lin" valueType="num">
                                      <p:cBhvr additive="base">
                                        <p:cTn id="43"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4">
            <a:extLst>
              <a:ext uri="{FF2B5EF4-FFF2-40B4-BE49-F238E27FC236}">
                <a16:creationId xmlns:a16="http://schemas.microsoft.com/office/drawing/2014/main" id="{B9771618-82A4-4264-A774-60F5467B1DB1}"/>
              </a:ext>
            </a:extLst>
          </p:cNvPr>
          <p:cNvSpPr>
            <a:spLocks noGrp="1"/>
          </p:cNvSpPr>
          <p:nvPr>
            <p:ph type="title"/>
          </p:nvPr>
        </p:nvSpPr>
        <p:spPr/>
        <p:txBody>
          <a:bodyPr/>
          <a:lstStyle/>
          <a:p>
            <a:r>
              <a:rPr lang="fi-FI" altLang="fi-FI">
                <a:latin typeface="Arial Black" panose="020B0A04020102020204" pitchFamily="34" charset="0"/>
                <a:ea typeface="ＭＳ Ｐゴシック" panose="020B0600070205080204" pitchFamily="34" charset="-128"/>
              </a:rPr>
              <a:t>Potilaan tutkiminen: Muita menetelmiä</a:t>
            </a:r>
          </a:p>
        </p:txBody>
      </p:sp>
      <p:sp>
        <p:nvSpPr>
          <p:cNvPr id="20483" name="Sisällön paikkamerkki 5">
            <a:extLst>
              <a:ext uri="{FF2B5EF4-FFF2-40B4-BE49-F238E27FC236}">
                <a16:creationId xmlns:a16="http://schemas.microsoft.com/office/drawing/2014/main" id="{DC71B633-1ED3-4588-97B6-D92EB323CF47}"/>
              </a:ext>
            </a:extLst>
          </p:cNvPr>
          <p:cNvSpPr>
            <a:spLocks noGrp="1"/>
          </p:cNvSpPr>
          <p:nvPr>
            <p:ph idx="1"/>
          </p:nvPr>
        </p:nvSpPr>
        <p:spPr>
          <a:xfrm>
            <a:off x="2133600" y="1600201"/>
            <a:ext cx="8077200" cy="5121275"/>
          </a:xfrm>
        </p:spPr>
        <p:txBody>
          <a:bodyPr>
            <a:normAutofit/>
          </a:bodyPr>
          <a:lstStyle/>
          <a:p>
            <a:pPr>
              <a:defRPr/>
            </a:pPr>
            <a:r>
              <a:rPr lang="fi-FI" altLang="fi-FI" sz="1800" dirty="0">
                <a:latin typeface="Arial" panose="020B0604020202020204" pitchFamily="34" charset="0"/>
                <a:ea typeface="ＭＳ Ｐゴシック" panose="020B0600070205080204" pitchFamily="34" charset="-128"/>
              </a:rPr>
              <a:t>Virtsanäyte (U = urea)</a:t>
            </a:r>
          </a:p>
          <a:p>
            <a:pPr>
              <a:defRPr/>
            </a:pPr>
            <a:r>
              <a:rPr lang="fi-FI" altLang="fi-FI" sz="1800" dirty="0">
                <a:latin typeface="Arial" panose="020B0604020202020204" pitchFamily="34" charset="0"/>
                <a:ea typeface="ＭＳ Ｐゴシック" panose="020B0600070205080204" pitchFamily="34" charset="-128"/>
              </a:rPr>
              <a:t>Ulostenäyte (F = </a:t>
            </a:r>
            <a:r>
              <a:rPr lang="fi-FI" altLang="fi-FI" sz="1800" dirty="0" err="1">
                <a:latin typeface="Arial" panose="020B0604020202020204" pitchFamily="34" charset="0"/>
                <a:ea typeface="ＭＳ Ｐゴシック" panose="020B0600070205080204" pitchFamily="34" charset="-128"/>
              </a:rPr>
              <a:t>feces</a:t>
            </a:r>
            <a:r>
              <a:rPr lang="fi-FI" altLang="fi-FI" sz="1800" dirty="0">
                <a:latin typeface="Arial" panose="020B0604020202020204" pitchFamily="34" charset="0"/>
                <a:ea typeface="ＭＳ Ｐゴシック" panose="020B0600070205080204" pitchFamily="34" charset="-128"/>
              </a:rPr>
              <a:t>)</a:t>
            </a:r>
          </a:p>
          <a:p>
            <a:pPr>
              <a:defRPr/>
            </a:pPr>
            <a:r>
              <a:rPr lang="fi-FI" altLang="fi-FI" sz="1800" dirty="0">
                <a:latin typeface="Arial" panose="020B0604020202020204" pitchFamily="34" charset="0"/>
                <a:ea typeface="ＭＳ Ｐゴシック" panose="020B0600070205080204" pitchFamily="34" charset="-128"/>
              </a:rPr>
              <a:t>Biopsia (solunäyte/-pala)</a:t>
            </a:r>
            <a:r>
              <a:rPr lang="fi-FI" altLang="fi-FI" sz="1800" dirty="0">
                <a:solidFill>
                  <a:srgbClr val="FF0000"/>
                </a:solidFill>
                <a:latin typeface="Arial" panose="020B0604020202020204" pitchFamily="34" charset="0"/>
                <a:ea typeface="ＭＳ Ｐゴシック" panose="020B0600070205080204" pitchFamily="34" charset="-128"/>
              </a:rPr>
              <a:t> </a:t>
            </a:r>
          </a:p>
          <a:p>
            <a:pPr>
              <a:defRPr/>
            </a:pPr>
            <a:r>
              <a:rPr lang="fi-FI" altLang="fi-FI" sz="1800" dirty="0">
                <a:solidFill>
                  <a:srgbClr val="FF0000"/>
                </a:solidFill>
                <a:latin typeface="Arial" panose="020B0604020202020204" pitchFamily="34" charset="0"/>
                <a:ea typeface="ＭＳ Ｐゴシック" panose="020B0600070205080204" pitchFamily="34" charset="-128"/>
              </a:rPr>
              <a:t>Röntgenkuvat ja tomografia (kerroskuvaus)</a:t>
            </a:r>
          </a:p>
          <a:p>
            <a:pPr>
              <a:defRPr/>
            </a:pPr>
            <a:r>
              <a:rPr lang="fi-FI" altLang="fi-FI" sz="1800" dirty="0">
                <a:solidFill>
                  <a:srgbClr val="FF0000"/>
                </a:solidFill>
                <a:latin typeface="Arial" panose="020B0604020202020204" pitchFamily="34" charset="0"/>
                <a:ea typeface="ＭＳ Ｐゴシック" panose="020B0600070205080204" pitchFamily="34" charset="-128"/>
              </a:rPr>
              <a:t>Magneettikuvat</a:t>
            </a:r>
          </a:p>
          <a:p>
            <a:pPr>
              <a:defRPr/>
            </a:pPr>
            <a:r>
              <a:rPr lang="fi-FI" altLang="fi-FI" sz="1800" dirty="0">
                <a:solidFill>
                  <a:srgbClr val="FF0000"/>
                </a:solidFill>
                <a:latin typeface="Arial" panose="020B0604020202020204" pitchFamily="34" charset="0"/>
                <a:ea typeface="ＭＳ Ｐゴシック" panose="020B0600070205080204" pitchFamily="34" charset="-128"/>
              </a:rPr>
              <a:t>Tähystäminen (mahalaukku, paksusuoli, polvi)</a:t>
            </a:r>
          </a:p>
          <a:p>
            <a:pPr>
              <a:defRPr/>
            </a:pPr>
            <a:r>
              <a:rPr lang="fi-FI" altLang="fi-FI" sz="1800" dirty="0">
                <a:solidFill>
                  <a:srgbClr val="0070C0"/>
                </a:solidFill>
                <a:latin typeface="Arial" panose="020B0604020202020204" pitchFamily="34" charset="0"/>
                <a:ea typeface="ＭＳ Ｐゴシック" panose="020B0600070205080204" pitchFamily="34" charset="-128"/>
              </a:rPr>
              <a:t>Ultraäänikuvaus</a:t>
            </a:r>
          </a:p>
          <a:p>
            <a:pPr>
              <a:defRPr/>
            </a:pPr>
            <a:r>
              <a:rPr lang="fi-FI" altLang="fi-FI" sz="1800" dirty="0">
                <a:solidFill>
                  <a:srgbClr val="0070C0"/>
                </a:solidFill>
                <a:latin typeface="Arial" panose="020B0604020202020204" pitchFamily="34" charset="0"/>
                <a:ea typeface="ＭＳ Ｐゴシック" panose="020B0600070205080204" pitchFamily="34" charset="-128"/>
              </a:rPr>
              <a:t>Varjoaineet ja radioisotoopit</a:t>
            </a:r>
          </a:p>
          <a:p>
            <a:pPr>
              <a:defRPr/>
            </a:pPr>
            <a:r>
              <a:rPr lang="fi-FI" altLang="fi-FI" sz="1800" dirty="0" err="1">
                <a:solidFill>
                  <a:srgbClr val="0070C0"/>
                </a:solidFill>
                <a:latin typeface="Arial" panose="020B0604020202020204" pitchFamily="34" charset="0"/>
                <a:ea typeface="ＭＳ Ｐゴシック" panose="020B0600070205080204" pitchFamily="34" charset="-128"/>
              </a:rPr>
              <a:t>Papa</a:t>
            </a:r>
            <a:r>
              <a:rPr lang="fi-FI" altLang="fi-FI" sz="1800" dirty="0">
                <a:solidFill>
                  <a:srgbClr val="0070C0"/>
                </a:solidFill>
                <a:latin typeface="Arial" panose="020B0604020202020204" pitchFamily="34" charset="0"/>
                <a:ea typeface="ＭＳ Ｐゴシック" panose="020B0600070205080204" pitchFamily="34" charset="-128"/>
              </a:rPr>
              <a:t>-koe</a:t>
            </a:r>
          </a:p>
          <a:p>
            <a:pPr>
              <a:defRPr/>
            </a:pPr>
            <a:r>
              <a:rPr lang="fi-FI" altLang="fi-FI" sz="1800" dirty="0">
                <a:solidFill>
                  <a:srgbClr val="0070C0"/>
                </a:solidFill>
                <a:latin typeface="Arial" panose="020B0604020202020204" pitchFamily="34" charset="0"/>
                <a:ea typeface="ＭＳ Ｐゴシック" panose="020B0600070205080204" pitchFamily="34" charset="-128"/>
              </a:rPr>
              <a:t>Kapseliendoskopia</a:t>
            </a:r>
          </a:p>
          <a:p>
            <a:pPr>
              <a:defRPr/>
            </a:pPr>
            <a:r>
              <a:rPr lang="fi-FI" altLang="fi-FI" sz="1800" dirty="0">
                <a:solidFill>
                  <a:srgbClr val="009700"/>
                </a:solidFill>
                <a:latin typeface="Arial" panose="020B0604020202020204" pitchFamily="34" charset="0"/>
                <a:ea typeface="ＭＳ Ｐゴシック" panose="020B0600070205080204" pitchFamily="34" charset="-128"/>
              </a:rPr>
              <a:t>EKG (elektrokardiogrammi, sydänkäyrä)</a:t>
            </a:r>
          </a:p>
          <a:p>
            <a:pPr>
              <a:defRPr/>
            </a:pPr>
            <a:r>
              <a:rPr lang="fi-FI" altLang="fi-FI" sz="1800" dirty="0">
                <a:solidFill>
                  <a:srgbClr val="009700"/>
                </a:solidFill>
                <a:latin typeface="Arial" panose="020B0604020202020204" pitchFamily="34" charset="0"/>
                <a:ea typeface="ＭＳ Ｐゴシック" panose="020B0600070205080204" pitchFamily="34" charset="-128"/>
              </a:rPr>
              <a:t>EEG (</a:t>
            </a:r>
            <a:r>
              <a:rPr lang="fi-FI" altLang="fi-FI" sz="1800" dirty="0" err="1">
                <a:solidFill>
                  <a:srgbClr val="009700"/>
                </a:solidFill>
                <a:latin typeface="Arial" panose="020B0604020202020204" pitchFamily="34" charset="0"/>
                <a:ea typeface="ＭＳ Ｐゴシック" panose="020B0600070205080204" pitchFamily="34" charset="-128"/>
              </a:rPr>
              <a:t>eletroenkefalografia</a:t>
            </a:r>
            <a:r>
              <a:rPr lang="fi-FI" altLang="fi-FI" sz="1800" dirty="0">
                <a:solidFill>
                  <a:srgbClr val="009700"/>
                </a:solidFill>
                <a:latin typeface="Arial" panose="020B0604020202020204" pitchFamily="34" charset="0"/>
                <a:ea typeface="ＭＳ Ｐゴシック" panose="020B0600070205080204" pitchFamily="34" charset="-128"/>
              </a:rPr>
              <a:t>, aivokäyrä)</a:t>
            </a:r>
          </a:p>
          <a:p>
            <a:pPr>
              <a:defRPr/>
            </a:pPr>
            <a:r>
              <a:rPr lang="fi-FI" altLang="fi-FI" sz="1800" dirty="0">
                <a:solidFill>
                  <a:srgbClr val="009700"/>
                </a:solidFill>
                <a:latin typeface="Arial" panose="020B0604020202020204" pitchFamily="34" charset="0"/>
                <a:ea typeface="ＭＳ Ｐゴシック" panose="020B0600070205080204" pitchFamily="34" charset="-128"/>
              </a:rPr>
              <a:t>ENMG (</a:t>
            </a:r>
            <a:r>
              <a:rPr lang="fi-FI" altLang="fi-FI" sz="1800" dirty="0" err="1">
                <a:solidFill>
                  <a:srgbClr val="009700"/>
                </a:solidFill>
                <a:latin typeface="Arial" panose="020B0604020202020204" pitchFamily="34" charset="0"/>
                <a:ea typeface="ＭＳ Ｐゴシック" panose="020B0600070205080204" pitchFamily="34" charset="-128"/>
              </a:rPr>
              <a:t>eletroneuromyografia</a:t>
            </a:r>
            <a:r>
              <a:rPr lang="fi-FI" altLang="fi-FI" sz="1800" dirty="0">
                <a:solidFill>
                  <a:srgbClr val="009700"/>
                </a:solidFill>
                <a:latin typeface="Arial" panose="020B0604020202020204" pitchFamily="34" charset="0"/>
                <a:ea typeface="ＭＳ Ｐゴシック" panose="020B0600070205080204" pitchFamily="34" charset="-128"/>
              </a:rPr>
              <a:t>, hermo- ja lihassähkötutkimus)</a:t>
            </a:r>
          </a:p>
          <a:p>
            <a:pPr marL="0" indent="0">
              <a:buNone/>
              <a:defRPr/>
            </a:pPr>
            <a:endParaRPr lang="fi-FI" altLang="fi-FI" sz="1800" dirty="0">
              <a:solidFill>
                <a:srgbClr val="009700"/>
              </a:solidFill>
              <a:latin typeface="Arial" panose="020B0604020202020204" pitchFamily="34" charset="0"/>
              <a:ea typeface="ＭＳ Ｐゴシック" panose="020B0600070205080204" pitchFamily="34" charset="-128"/>
            </a:endParaRPr>
          </a:p>
          <a:p>
            <a:pPr>
              <a:defRPr/>
            </a:pPr>
            <a:endParaRPr lang="fi-FI" altLang="fi-FI" dirty="0">
              <a:solidFill>
                <a:srgbClr val="FF0000"/>
              </a:solidFill>
              <a:latin typeface="Arial" panose="020B0604020202020204" pitchFamily="34" charset="0"/>
              <a:ea typeface="ＭＳ Ｐゴシック" panose="020B0600070205080204" pitchFamily="34" charset="-128"/>
            </a:endParaRPr>
          </a:p>
          <a:p>
            <a:pPr>
              <a:defRPr/>
            </a:pPr>
            <a:endParaRPr lang="fi-FI" altLang="fi-FI" dirty="0">
              <a:latin typeface="Arial" panose="020B0604020202020204" pitchFamily="34" charset="0"/>
              <a:ea typeface="ＭＳ Ｐゴシック" panose="020B0600070205080204" pitchFamily="34" charset="-128"/>
            </a:endParaRPr>
          </a:p>
        </p:txBody>
      </p:sp>
      <p:sp>
        <p:nvSpPr>
          <p:cNvPr id="22532" name="Dian numeron paikkamerkki 3">
            <a:extLst>
              <a:ext uri="{FF2B5EF4-FFF2-40B4-BE49-F238E27FC236}">
                <a16:creationId xmlns:a16="http://schemas.microsoft.com/office/drawing/2014/main" id="{4F230A75-FB51-4555-95B7-854F7A8C6AC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4ADCF66-C719-4479-8B64-1660026D7643}" type="slidenum">
              <a:rPr lang="fi-FI" altLang="fi-FI" sz="1000">
                <a:solidFill>
                  <a:srgbClr val="898989"/>
                </a:solidFill>
                <a:latin typeface="35 Helvetica Thin" charset="0"/>
              </a:rPr>
              <a:pPr>
                <a:spcBef>
                  <a:spcPct val="0"/>
                </a:spcBef>
                <a:buFontTx/>
                <a:buNone/>
              </a:pPr>
              <a:t>17</a:t>
            </a:fld>
            <a:endParaRPr lang="fi-FI" altLang="fi-FI" sz="1000">
              <a:solidFill>
                <a:srgbClr val="898989"/>
              </a:solidFill>
              <a:latin typeface="35 Helvetica Thin" charset="0"/>
            </a:endParaRPr>
          </a:p>
        </p:txBody>
      </p:sp>
    </p:spTree>
    <p:extLst>
      <p:ext uri="{BB962C8B-B14F-4D97-AF65-F5344CB8AC3E}">
        <p14:creationId xmlns:p14="http://schemas.microsoft.com/office/powerpoint/2010/main" val="2360097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808FA0-7D15-4AA9-82FF-B5FBBBC68AFF}"/>
              </a:ext>
            </a:extLst>
          </p:cNvPr>
          <p:cNvSpPr>
            <a:spLocks noGrp="1"/>
          </p:cNvSpPr>
          <p:nvPr>
            <p:ph type="title"/>
          </p:nvPr>
        </p:nvSpPr>
        <p:spPr>
          <a:xfrm>
            <a:off x="2959100" y="274638"/>
            <a:ext cx="7499350" cy="654050"/>
          </a:xfrm>
        </p:spPr>
        <p:txBody>
          <a:bodyPr/>
          <a:lstStyle/>
          <a:p>
            <a:pPr>
              <a:defRPr/>
            </a:pPr>
            <a:r>
              <a:rPr lang="fi-FI" sz="2400" u="sng" dirty="0">
                <a:solidFill>
                  <a:schemeClr val="tx2">
                    <a:satMod val="130000"/>
                  </a:schemeClr>
                </a:solidFill>
                <a:latin typeface="Comic Sans MS" pitchFamily="66" charset="0"/>
              </a:rPr>
              <a:t>Omat mittarit</a:t>
            </a:r>
          </a:p>
        </p:txBody>
      </p:sp>
      <p:sp>
        <p:nvSpPr>
          <p:cNvPr id="3" name="Sisällön paikkamerkki 2">
            <a:extLst>
              <a:ext uri="{FF2B5EF4-FFF2-40B4-BE49-F238E27FC236}">
                <a16:creationId xmlns:a16="http://schemas.microsoft.com/office/drawing/2014/main" id="{5AC8DD9F-84AB-46F9-849C-2428D5166B05}"/>
              </a:ext>
            </a:extLst>
          </p:cNvPr>
          <p:cNvSpPr>
            <a:spLocks noGrp="1"/>
          </p:cNvSpPr>
          <p:nvPr>
            <p:ph idx="1"/>
          </p:nvPr>
        </p:nvSpPr>
        <p:spPr>
          <a:xfrm>
            <a:off x="2959100" y="928688"/>
            <a:ext cx="7499350" cy="5319712"/>
          </a:xfrm>
        </p:spPr>
        <p:txBody>
          <a:bodyPr/>
          <a:lstStyle/>
          <a:p>
            <a:pPr eaLnBrk="1" hangingPunct="1"/>
            <a:r>
              <a:rPr lang="fi-FI" altLang="fi-FI" sz="2400" dirty="0">
                <a:latin typeface="Comic Sans MS" panose="030F0702030302020204" pitchFamily="66" charset="0"/>
              </a:rPr>
              <a:t>verenpaineen mittaus</a:t>
            </a:r>
          </a:p>
          <a:p>
            <a:pPr eaLnBrk="1" hangingPunct="1"/>
            <a:r>
              <a:rPr lang="fi-FI" altLang="fi-FI" sz="2400" dirty="0">
                <a:latin typeface="Comic Sans MS" panose="030F0702030302020204" pitchFamily="66" charset="0"/>
              </a:rPr>
              <a:t>PEF-mittaus</a:t>
            </a:r>
          </a:p>
          <a:p>
            <a:pPr eaLnBrk="1" hangingPunct="1"/>
            <a:r>
              <a:rPr lang="fi-FI" altLang="fi-FI" sz="2400" dirty="0">
                <a:latin typeface="Comic Sans MS" panose="030F0702030302020204" pitchFamily="66" charset="0"/>
              </a:rPr>
              <a:t>verensokerin mittaus</a:t>
            </a:r>
          </a:p>
          <a:p>
            <a:pPr eaLnBrk="1" hangingPunct="1"/>
            <a:r>
              <a:rPr lang="fi-FI" altLang="fi-FI" sz="2400" dirty="0">
                <a:latin typeface="Comic Sans MS" panose="030F0702030302020204" pitchFamily="66" charset="0"/>
              </a:rPr>
              <a:t>kuumeen mittaus</a:t>
            </a:r>
          </a:p>
          <a:p>
            <a:pPr eaLnBrk="1" hangingPunct="1"/>
            <a:r>
              <a:rPr lang="fi-FI" altLang="fi-FI" sz="2400" dirty="0">
                <a:latin typeface="Comic Sans MS" panose="030F0702030302020204" pitchFamily="66" charset="0"/>
              </a:rPr>
              <a:t>askelmittarit</a:t>
            </a:r>
          </a:p>
          <a:p>
            <a:pPr eaLnBrk="1" hangingPunct="1"/>
            <a:r>
              <a:rPr lang="fi-FI" altLang="fi-FI" sz="2400" dirty="0">
                <a:latin typeface="Comic Sans MS" panose="030F0702030302020204" pitchFamily="66" charset="0"/>
              </a:rPr>
              <a:t>sykemittarit</a:t>
            </a:r>
          </a:p>
          <a:p>
            <a:pPr eaLnBrk="1" hangingPunct="1"/>
            <a:r>
              <a:rPr lang="fi-FI" altLang="fi-FI" sz="2400" dirty="0">
                <a:latin typeface="Comic Sans MS" panose="030F0702030302020204" pitchFamily="66" charset="0"/>
              </a:rPr>
              <a:t>vaaka ja mittanauha (BMI ja yleinen seuranta)</a:t>
            </a:r>
          </a:p>
          <a:p>
            <a:pPr eaLnBrk="1" hangingPunct="1"/>
            <a:endParaRPr lang="fi-FI" altLang="fi-FI" sz="2400" dirty="0">
              <a:latin typeface="Comic Sans MS" panose="030F0702030302020204" pitchFamily="66" charset="0"/>
            </a:endParaRPr>
          </a:p>
          <a:p>
            <a:pPr eaLnBrk="1" hangingPunct="1">
              <a:buFont typeface="Wingdings 2" panose="05020102010507070707" pitchFamily="18" charset="2"/>
              <a:buNone/>
            </a:pPr>
            <a:r>
              <a:rPr lang="fi-FI" altLang="fi-FI" sz="2400" dirty="0">
                <a:latin typeface="Comic Sans MS" panose="030F0702030302020204" pitchFamily="66" charset="0"/>
              </a:rPr>
              <a:t>Oma kehomme on hieno mittari, mikäli vain jaksamme ja osaamme kuunnella sitä.</a:t>
            </a:r>
          </a:p>
          <a:p>
            <a:pPr eaLnBrk="1" hangingPunct="1">
              <a:buFont typeface="Wingdings 2" panose="05020102010507070707" pitchFamily="18" charset="2"/>
              <a:buNone/>
            </a:pPr>
            <a:endParaRPr lang="fi-FI" altLang="fi-FI" dirty="0"/>
          </a:p>
        </p:txBody>
      </p:sp>
    </p:spTree>
    <p:extLst>
      <p:ext uri="{BB962C8B-B14F-4D97-AF65-F5344CB8AC3E}">
        <p14:creationId xmlns:p14="http://schemas.microsoft.com/office/powerpoint/2010/main" val="3156188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a:extLst>
              <a:ext uri="{FF2B5EF4-FFF2-40B4-BE49-F238E27FC236}">
                <a16:creationId xmlns:a16="http://schemas.microsoft.com/office/drawing/2014/main" id="{60D1DA8A-77C9-4F77-9690-7E9B253754EA}"/>
              </a:ext>
            </a:extLst>
          </p:cNvPr>
          <p:cNvSpPr>
            <a:spLocks noGrp="1"/>
          </p:cNvSpPr>
          <p:nvPr>
            <p:ph type="title"/>
          </p:nvPr>
        </p:nvSpPr>
        <p:spPr/>
        <p:txBody>
          <a:bodyPr/>
          <a:lstStyle/>
          <a:p>
            <a:endParaRPr lang="fi-FI" altLang="fi-FI">
              <a:latin typeface="Arial Black" panose="020B0A04020102020204" pitchFamily="34" charset="0"/>
              <a:ea typeface="ＭＳ Ｐゴシック" panose="020B0600070205080204" pitchFamily="34" charset="-128"/>
            </a:endParaRPr>
          </a:p>
        </p:txBody>
      </p:sp>
      <p:sp>
        <p:nvSpPr>
          <p:cNvPr id="23555" name="Dian numeron paikkamerkki 3">
            <a:extLst>
              <a:ext uri="{FF2B5EF4-FFF2-40B4-BE49-F238E27FC236}">
                <a16:creationId xmlns:a16="http://schemas.microsoft.com/office/drawing/2014/main" id="{D6A3266C-EDCC-42A9-BC86-AB6103875CEB}"/>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5087942-DF8B-4B37-B199-BF395AC015C5}" type="slidenum">
              <a:rPr lang="fi-FI" altLang="fi-FI" sz="1000">
                <a:solidFill>
                  <a:srgbClr val="898989"/>
                </a:solidFill>
                <a:latin typeface="35 Helvetica Thin" charset="0"/>
              </a:rPr>
              <a:pPr>
                <a:spcBef>
                  <a:spcPct val="0"/>
                </a:spcBef>
                <a:buFontTx/>
                <a:buNone/>
              </a:pPr>
              <a:t>19</a:t>
            </a:fld>
            <a:endParaRPr lang="fi-FI" altLang="fi-FI" sz="1000">
              <a:solidFill>
                <a:srgbClr val="898989"/>
              </a:solidFill>
              <a:latin typeface="35 Helvetica Thin" charset="0"/>
            </a:endParaRPr>
          </a:p>
        </p:txBody>
      </p:sp>
      <p:pic>
        <p:nvPicPr>
          <p:cNvPr id="23556" name="Picture 2" descr="http://s3-ec.buzzfed.com/static/enhanced/web03/2012/8/18/9/enhanced-buzz-29686-1345297899-0.jpg">
            <a:extLst>
              <a:ext uri="{FF2B5EF4-FFF2-40B4-BE49-F238E27FC236}">
                <a16:creationId xmlns:a16="http://schemas.microsoft.com/office/drawing/2014/main" id="{509C1A32-FC92-4DC9-9D7F-94716276D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1"/>
            <a:ext cx="30289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kstiruutu 4">
            <a:extLst>
              <a:ext uri="{FF2B5EF4-FFF2-40B4-BE49-F238E27FC236}">
                <a16:creationId xmlns:a16="http://schemas.microsoft.com/office/drawing/2014/main" id="{84E1F99C-3A16-4C74-B87D-37D7E42DAC81}"/>
              </a:ext>
            </a:extLst>
          </p:cNvPr>
          <p:cNvSpPr txBox="1">
            <a:spLocks noChangeArrowheads="1"/>
          </p:cNvSpPr>
          <p:nvPr/>
        </p:nvSpPr>
        <p:spPr bwMode="auto">
          <a:xfrm>
            <a:off x="1992313" y="3759200"/>
            <a:ext cx="2735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i-FI" altLang="fi-FI" sz="1800" b="1"/>
              <a:t>röntgenkuva</a:t>
            </a:r>
          </a:p>
        </p:txBody>
      </p:sp>
      <p:pic>
        <p:nvPicPr>
          <p:cNvPr id="23558" name="Picture 4" descr="http://thumbs.dreamstime.com/z/cervello-di-tomografia-7452937.jpg">
            <a:extLst>
              <a:ext uri="{FF2B5EF4-FFF2-40B4-BE49-F238E27FC236}">
                <a16:creationId xmlns:a16="http://schemas.microsoft.com/office/drawing/2014/main" id="{886EBE7E-9D15-4A70-8F95-7B15E5FE9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76" y="187326"/>
            <a:ext cx="47339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kstiruutu 5">
            <a:extLst>
              <a:ext uri="{FF2B5EF4-FFF2-40B4-BE49-F238E27FC236}">
                <a16:creationId xmlns:a16="http://schemas.microsoft.com/office/drawing/2014/main" id="{E243663A-7505-455B-A6F2-5788E787D861}"/>
              </a:ext>
            </a:extLst>
          </p:cNvPr>
          <p:cNvSpPr txBox="1">
            <a:spLocks noChangeArrowheads="1"/>
          </p:cNvSpPr>
          <p:nvPr/>
        </p:nvSpPr>
        <p:spPr bwMode="auto">
          <a:xfrm>
            <a:off x="5210176" y="3822700"/>
            <a:ext cx="4518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i-FI" altLang="fi-FI" sz="1800" b="1"/>
              <a:t>tomografia, kerroskuvaus</a:t>
            </a:r>
          </a:p>
        </p:txBody>
      </p:sp>
      <p:pic>
        <p:nvPicPr>
          <p:cNvPr id="23560" name="Picture 6" descr="http://1.bp.blogspot.com/-hWmYvdMZtfQ/USjHQRrRCLI/AAAAAAAAANg/1B7Xq0CG-5w/s1600/polvi+2012.jpg">
            <a:extLst>
              <a:ext uri="{FF2B5EF4-FFF2-40B4-BE49-F238E27FC236}">
                <a16:creationId xmlns:a16="http://schemas.microsoft.com/office/drawing/2014/main" id="{B8513CF7-F008-46BD-9156-5E72D8140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4192589"/>
            <a:ext cx="3529012"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kstiruutu 6">
            <a:extLst>
              <a:ext uri="{FF2B5EF4-FFF2-40B4-BE49-F238E27FC236}">
                <a16:creationId xmlns:a16="http://schemas.microsoft.com/office/drawing/2014/main" id="{63D0C164-2285-4A4E-B139-E32470A8CDF0}"/>
              </a:ext>
            </a:extLst>
          </p:cNvPr>
          <p:cNvSpPr txBox="1">
            <a:spLocks noChangeArrowheads="1"/>
          </p:cNvSpPr>
          <p:nvPr/>
        </p:nvSpPr>
        <p:spPr bwMode="auto">
          <a:xfrm>
            <a:off x="1919289" y="6499225"/>
            <a:ext cx="2592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i-FI" altLang="fi-FI" sz="1800" b="1"/>
              <a:t>magneettikuva</a:t>
            </a:r>
          </a:p>
        </p:txBody>
      </p:sp>
      <p:pic>
        <p:nvPicPr>
          <p:cNvPr id="23562" name="Picture 8" descr="http://ville.badzilla.net/ultra2a.jpg">
            <a:extLst>
              <a:ext uri="{FF2B5EF4-FFF2-40B4-BE49-F238E27FC236}">
                <a16:creationId xmlns:a16="http://schemas.microsoft.com/office/drawing/2014/main" id="{226449FC-5DBB-4950-B84D-CBD8C881DF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4863" y="4192588"/>
            <a:ext cx="3168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kstiruutu 7">
            <a:extLst>
              <a:ext uri="{FF2B5EF4-FFF2-40B4-BE49-F238E27FC236}">
                <a16:creationId xmlns:a16="http://schemas.microsoft.com/office/drawing/2014/main" id="{C6C80E56-6A19-484F-A0D3-C274890CC1F8}"/>
              </a:ext>
            </a:extLst>
          </p:cNvPr>
          <p:cNvSpPr txBox="1">
            <a:spLocks noChangeArrowheads="1"/>
          </p:cNvSpPr>
          <p:nvPr/>
        </p:nvSpPr>
        <p:spPr bwMode="auto">
          <a:xfrm>
            <a:off x="6096001" y="6526214"/>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i-FI" altLang="fi-FI" sz="1800" b="1"/>
              <a:t>ultraäänikuva</a:t>
            </a:r>
          </a:p>
        </p:txBody>
      </p:sp>
    </p:spTree>
    <p:extLst>
      <p:ext uri="{BB962C8B-B14F-4D97-AF65-F5344CB8AC3E}">
        <p14:creationId xmlns:p14="http://schemas.microsoft.com/office/powerpoint/2010/main" val="191301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a:extLst>
              <a:ext uri="{FF2B5EF4-FFF2-40B4-BE49-F238E27FC236}">
                <a16:creationId xmlns:a16="http://schemas.microsoft.com/office/drawing/2014/main" id="{835F2221-074B-48DF-AAE6-EB895A29557C}"/>
              </a:ext>
            </a:extLst>
          </p:cNvPr>
          <p:cNvSpPr>
            <a:spLocks noGrp="1"/>
          </p:cNvSpPr>
          <p:nvPr>
            <p:ph type="title"/>
          </p:nvPr>
        </p:nvSpPr>
        <p:spPr>
          <a:xfrm>
            <a:off x="1992314" y="359807"/>
            <a:ext cx="8077201" cy="1143000"/>
          </a:xfrm>
        </p:spPr>
        <p:txBody>
          <a:bodyPr>
            <a:normAutofit fontScale="90000"/>
          </a:bodyPr>
          <a:lstStyle/>
          <a:p>
            <a:r>
              <a:rPr lang="fi-FI" altLang="fi-FI" dirty="0">
                <a:latin typeface="Lucida Sans" panose="020B0602030504020204" pitchFamily="34" charset="0"/>
                <a:ea typeface="ＭＳ Ｐゴシック" panose="020B0600070205080204" pitchFamily="34" charset="-128"/>
              </a:rPr>
              <a:t>Miksi lääkäriin? </a:t>
            </a:r>
            <a:r>
              <a:rPr lang="fi-FI" altLang="fi-FI" dirty="0">
                <a:latin typeface="Lucida Sans" panose="020B0602030504020204" pitchFamily="34" charset="0"/>
                <a:ea typeface="ＭＳ Ｐゴシック" panose="020B0600070205080204" pitchFamily="34" charset="-128"/>
                <a:hlinkClick r:id="rId3"/>
              </a:rPr>
              <a:t>https://</a:t>
            </a:r>
            <a:r>
              <a:rPr lang="fi-FI" altLang="fi-FI" dirty="0" smtClean="0">
                <a:latin typeface="Lucida Sans" panose="020B0602030504020204" pitchFamily="34" charset="0"/>
                <a:ea typeface="ＭＳ Ｐゴシック" panose="020B0600070205080204" pitchFamily="34" charset="-128"/>
                <a:hlinkClick r:id="rId3"/>
              </a:rPr>
              <a:t>flinga.fi/s/FSWBMFM</a:t>
            </a:r>
            <a:r>
              <a:rPr lang="fi-FI" altLang="fi-FI" dirty="0" smtClean="0">
                <a:latin typeface="Lucida Sans" panose="020B0602030504020204" pitchFamily="34" charset="0"/>
                <a:ea typeface="ＭＳ Ｐゴシック" panose="020B0600070205080204" pitchFamily="34" charset="-128"/>
              </a:rPr>
              <a:t/>
            </a:r>
            <a:br>
              <a:rPr lang="fi-FI" altLang="fi-FI" dirty="0" smtClean="0">
                <a:latin typeface="Lucida Sans" panose="020B0602030504020204" pitchFamily="34" charset="0"/>
                <a:ea typeface="ＭＳ Ｐゴシック" panose="020B0600070205080204" pitchFamily="34" charset="-128"/>
              </a:rPr>
            </a:br>
            <a:r>
              <a:rPr lang="fi-FI" altLang="fi-FI" dirty="0" smtClean="0">
                <a:latin typeface="Lucida Sans" panose="020B0602030504020204" pitchFamily="34" charset="0"/>
                <a:ea typeface="ＭＳ Ｐゴシック" panose="020B0600070205080204" pitchFamily="34" charset="-128"/>
              </a:rPr>
              <a:t> </a:t>
            </a:r>
            <a:endParaRPr lang="fi-FI" altLang="fi-FI" dirty="0">
              <a:latin typeface="Lucida Sans" panose="020B0602030504020204" pitchFamily="34" charset="0"/>
              <a:ea typeface="ＭＳ Ｐゴシック" panose="020B0600070205080204" pitchFamily="34" charset="-128"/>
            </a:endParaRPr>
          </a:p>
        </p:txBody>
      </p:sp>
      <p:sp>
        <p:nvSpPr>
          <p:cNvPr id="16387" name="Dian numeron paikkamerkki 3">
            <a:extLst>
              <a:ext uri="{FF2B5EF4-FFF2-40B4-BE49-F238E27FC236}">
                <a16:creationId xmlns:a16="http://schemas.microsoft.com/office/drawing/2014/main" id="{9E9CB127-6867-4CEE-88A3-77B71AED391F}"/>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93CA6F0-02C5-421F-9F96-B8158F08DA0C}" type="slidenum">
              <a:rPr lang="fi-FI" altLang="fi-FI" sz="1000">
                <a:solidFill>
                  <a:srgbClr val="898989"/>
                </a:solidFill>
                <a:latin typeface="35 Helvetica Thin" charset="0"/>
              </a:rPr>
              <a:pPr>
                <a:spcBef>
                  <a:spcPct val="0"/>
                </a:spcBef>
                <a:buFontTx/>
                <a:buNone/>
              </a:pPr>
              <a:t>2</a:t>
            </a:fld>
            <a:endParaRPr lang="fi-FI" altLang="fi-FI" sz="1000">
              <a:solidFill>
                <a:srgbClr val="898989"/>
              </a:solidFill>
              <a:latin typeface="35 Helvetica Thin" charset="0"/>
            </a:endParaRPr>
          </a:p>
        </p:txBody>
      </p:sp>
      <p:pic>
        <p:nvPicPr>
          <p:cNvPr id="2" name="Kuva 1" descr="miksi_laakariin_s112.jpg">
            <a:extLst>
              <a:ext uri="{FF2B5EF4-FFF2-40B4-BE49-F238E27FC236}">
                <a16:creationId xmlns:a16="http://schemas.microsoft.com/office/drawing/2014/main" id="{6C314964-863C-407B-9958-72CE75D88F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65714" y="1268414"/>
            <a:ext cx="53625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orakulmio 2">
            <a:extLst>
              <a:ext uri="{FF2B5EF4-FFF2-40B4-BE49-F238E27FC236}">
                <a16:creationId xmlns:a16="http://schemas.microsoft.com/office/drawing/2014/main" id="{A83A90F6-BBE1-4F70-B027-8940436A7D44}"/>
              </a:ext>
            </a:extLst>
          </p:cNvPr>
          <p:cNvSpPr/>
          <p:nvPr/>
        </p:nvSpPr>
        <p:spPr>
          <a:xfrm>
            <a:off x="1992313" y="2349500"/>
            <a:ext cx="3073400" cy="2308324"/>
          </a:xfrm>
          <a:prstGeom prst="rect">
            <a:avLst/>
          </a:prstGeom>
        </p:spPr>
        <p:txBody>
          <a:bodyPr>
            <a:spAutoFit/>
          </a:bodyPr>
          <a:lstStyle/>
          <a:p>
            <a:pPr>
              <a:defRPr/>
            </a:pPr>
            <a:r>
              <a:rPr lang="fi-FI" altLang="fi-FI" dirty="0"/>
              <a:t>KÄYVÄTKÖ SUOMALAISET TURHAAN LÄÄKÄRISSÄ?</a:t>
            </a:r>
          </a:p>
          <a:p>
            <a:pPr>
              <a:defRPr/>
            </a:pPr>
            <a:endParaRPr lang="fi-FI" altLang="fi-FI" dirty="0"/>
          </a:p>
          <a:p>
            <a:pPr marL="285750" indent="-285750">
              <a:buFont typeface="Arial" panose="020B0604020202020204" pitchFamily="34" charset="0"/>
              <a:buChar char="•"/>
              <a:defRPr/>
            </a:pPr>
            <a:r>
              <a:rPr lang="fi-FI" altLang="fi-FI" dirty="0"/>
              <a:t>Millaisten oireiden takia pitää hakeutua lääkäriin?</a:t>
            </a:r>
          </a:p>
          <a:p>
            <a:pPr marL="285750" indent="-285750">
              <a:buFont typeface="Arial" panose="020B0604020202020204" pitchFamily="34" charset="0"/>
              <a:buChar char="•"/>
              <a:defRPr/>
            </a:pPr>
            <a:r>
              <a:rPr lang="fi-FI" altLang="fi-FI" dirty="0"/>
              <a:t>Ovatko rajat aina selvät?</a:t>
            </a:r>
          </a:p>
          <a:p>
            <a:pPr marL="285750" indent="-285750">
              <a:buFont typeface="Arial" panose="020B0604020202020204" pitchFamily="34" charset="0"/>
              <a:buChar char="•"/>
              <a:defRPr/>
            </a:pPr>
            <a:r>
              <a:rPr lang="fi-FI" altLang="fi-FI" dirty="0"/>
              <a:t>Mitkä oireet pitäisi hoitaa itse?</a:t>
            </a:r>
          </a:p>
        </p:txBody>
      </p:sp>
      <p:sp>
        <p:nvSpPr>
          <p:cNvPr id="4" name="Tekstiruutu 3">
            <a:extLst>
              <a:ext uri="{FF2B5EF4-FFF2-40B4-BE49-F238E27FC236}">
                <a16:creationId xmlns:a16="http://schemas.microsoft.com/office/drawing/2014/main" id="{CF6E5EBD-B0D0-4C82-ADD5-2A7DD32357A4}"/>
              </a:ext>
            </a:extLst>
          </p:cNvPr>
          <p:cNvSpPr txBox="1">
            <a:spLocks noChangeArrowheads="1"/>
          </p:cNvSpPr>
          <p:nvPr/>
        </p:nvSpPr>
        <p:spPr bwMode="auto">
          <a:xfrm>
            <a:off x="2566989" y="6015038"/>
            <a:ext cx="60537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fi-FI" altLang="fi-FI" sz="1800" dirty="0"/>
              <a:t>TAVALLISIN OIRE, JOHON HAETAAN APUA, ON  </a:t>
            </a:r>
            <a:r>
              <a:rPr lang="fi-FI" altLang="fi-FI" sz="1800" b="1" dirty="0"/>
              <a:t>KIPU!</a:t>
            </a:r>
          </a:p>
        </p:txBody>
      </p:sp>
    </p:spTree>
    <p:extLst>
      <p:ext uri="{BB962C8B-B14F-4D97-AF65-F5344CB8AC3E}">
        <p14:creationId xmlns:p14="http://schemas.microsoft.com/office/powerpoint/2010/main" val="226843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a:extLst>
              <a:ext uri="{FF2B5EF4-FFF2-40B4-BE49-F238E27FC236}">
                <a16:creationId xmlns:a16="http://schemas.microsoft.com/office/drawing/2014/main" id="{AA15FB89-7A2D-4655-AEC3-8C90B4CC3A54}"/>
              </a:ext>
            </a:extLst>
          </p:cNvPr>
          <p:cNvSpPr>
            <a:spLocks noGrp="1"/>
          </p:cNvSpPr>
          <p:nvPr>
            <p:ph type="title"/>
          </p:nvPr>
        </p:nvSpPr>
        <p:spPr/>
        <p:txBody>
          <a:bodyPr/>
          <a:lstStyle/>
          <a:p>
            <a:r>
              <a:rPr lang="fi-FI" altLang="fi-FI">
                <a:latin typeface="Arial Black" panose="020B0A04020102020204" pitchFamily="34" charset="0"/>
                <a:ea typeface="ＭＳ Ｐゴシック" panose="020B0600070205080204" pitchFamily="34" charset="-128"/>
              </a:rPr>
              <a:t>Sepelsuonten varjoainekuvaus</a:t>
            </a:r>
          </a:p>
        </p:txBody>
      </p:sp>
      <p:sp>
        <p:nvSpPr>
          <p:cNvPr id="24579" name="Dian numeron paikkamerkki 3">
            <a:extLst>
              <a:ext uri="{FF2B5EF4-FFF2-40B4-BE49-F238E27FC236}">
                <a16:creationId xmlns:a16="http://schemas.microsoft.com/office/drawing/2014/main" id="{324F8FD5-6E1D-4DBE-887A-5B7B71201C1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CF05A98-1BC9-466B-91F5-A8F8DFC6A8FD}" type="slidenum">
              <a:rPr lang="fi-FI" altLang="fi-FI" sz="1000">
                <a:solidFill>
                  <a:srgbClr val="898989"/>
                </a:solidFill>
                <a:latin typeface="35 Helvetica Thin" charset="0"/>
              </a:rPr>
              <a:pPr>
                <a:spcBef>
                  <a:spcPct val="0"/>
                </a:spcBef>
                <a:buFontTx/>
                <a:buNone/>
              </a:pPr>
              <a:t>20</a:t>
            </a:fld>
            <a:endParaRPr lang="fi-FI" altLang="fi-FI" sz="1000">
              <a:solidFill>
                <a:srgbClr val="898989"/>
              </a:solidFill>
              <a:latin typeface="35 Helvetica Thin" charset="0"/>
            </a:endParaRPr>
          </a:p>
        </p:txBody>
      </p:sp>
      <p:pic>
        <p:nvPicPr>
          <p:cNvPr id="24580" name="Picture 2" descr="http://www.terveyskirjasto.fi/xmedia/ldk/ldk00520.jpg">
            <a:extLst>
              <a:ext uri="{FF2B5EF4-FFF2-40B4-BE49-F238E27FC236}">
                <a16:creationId xmlns:a16="http://schemas.microsoft.com/office/drawing/2014/main" id="{299D84DD-DDDA-4E5F-88FF-5B8846935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1557339"/>
            <a:ext cx="7332662"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53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1">
            <a:extLst>
              <a:ext uri="{FF2B5EF4-FFF2-40B4-BE49-F238E27FC236}">
                <a16:creationId xmlns:a16="http://schemas.microsoft.com/office/drawing/2014/main" id="{32CFE1C8-B8E8-46AC-9D86-CD856CCEB245}"/>
              </a:ext>
            </a:extLst>
          </p:cNvPr>
          <p:cNvSpPr>
            <a:spLocks noGrp="1"/>
          </p:cNvSpPr>
          <p:nvPr>
            <p:ph type="title"/>
          </p:nvPr>
        </p:nvSpPr>
        <p:spPr/>
        <p:txBody>
          <a:bodyPr/>
          <a:lstStyle/>
          <a:p>
            <a:r>
              <a:rPr lang="fi-FI" altLang="fi-FI" sz="2400">
                <a:latin typeface="Arial Black" panose="020B0A04020102020204" pitchFamily="34" charset="0"/>
                <a:ea typeface="ＭＳ Ｐゴシック" panose="020B0600070205080204" pitchFamily="34" charset="-128"/>
              </a:rPr>
              <a:t>Luuston isotooppitutkimus. Radioaktiivinen aine on kiinnitetty merkkiaineeseen, joka hakeutuu aineenvaihdunnan kautta luustoon.</a:t>
            </a:r>
            <a:endParaRPr lang="fi-FI" altLang="fi-FI">
              <a:latin typeface="Arial Black" panose="020B0A04020102020204" pitchFamily="34" charset="0"/>
              <a:ea typeface="ＭＳ Ｐゴシック" panose="020B0600070205080204" pitchFamily="34" charset="-128"/>
            </a:endParaRPr>
          </a:p>
        </p:txBody>
      </p:sp>
      <p:sp>
        <p:nvSpPr>
          <p:cNvPr id="26627" name="Alatunnisteen paikkamerkki 2">
            <a:extLst>
              <a:ext uri="{FF2B5EF4-FFF2-40B4-BE49-F238E27FC236}">
                <a16:creationId xmlns:a16="http://schemas.microsoft.com/office/drawing/2014/main" id="{2E60F63B-FB43-43B0-A079-B4949C720793}"/>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fi-FI" altLang="fi-FI" sz="1000" dirty="0">
                <a:solidFill>
                  <a:srgbClr val="009700"/>
                </a:solidFill>
                <a:latin typeface="35 Helvetica Thin" charset="0"/>
              </a:rPr>
              <a:t>VIRTA TE3 Terveys ja tutkimus | Oireesta diagnoosiin</a:t>
            </a:r>
            <a:endParaRPr lang="fi-FI" altLang="fi-FI" sz="800" dirty="0">
              <a:solidFill>
                <a:srgbClr val="009700"/>
              </a:solidFill>
            </a:endParaRPr>
          </a:p>
        </p:txBody>
      </p:sp>
      <p:sp>
        <p:nvSpPr>
          <p:cNvPr id="26628" name="Dian numeron paikkamerkki 3">
            <a:extLst>
              <a:ext uri="{FF2B5EF4-FFF2-40B4-BE49-F238E27FC236}">
                <a16:creationId xmlns:a16="http://schemas.microsoft.com/office/drawing/2014/main" id="{577AFB3A-770E-4ECC-B60F-FC17D908219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96837D8-63E0-4876-9CCF-B38288F1DE44}" type="slidenum">
              <a:rPr lang="fi-FI" altLang="fi-FI" sz="1000">
                <a:solidFill>
                  <a:srgbClr val="898989"/>
                </a:solidFill>
                <a:latin typeface="35 Helvetica Thin" charset="0"/>
              </a:rPr>
              <a:pPr>
                <a:spcBef>
                  <a:spcPct val="0"/>
                </a:spcBef>
                <a:buFontTx/>
                <a:buNone/>
              </a:pPr>
              <a:t>21</a:t>
            </a:fld>
            <a:endParaRPr lang="fi-FI" altLang="fi-FI" sz="1000">
              <a:solidFill>
                <a:srgbClr val="898989"/>
              </a:solidFill>
              <a:latin typeface="35 Helvetica Thin" charset="0"/>
            </a:endParaRPr>
          </a:p>
        </p:txBody>
      </p:sp>
      <p:pic>
        <p:nvPicPr>
          <p:cNvPr id="26629" name="Picture 2" descr="http://www.stuk.fi/sateilyn-hyodyntaminen/terveydenhuolto/radioaktiiviset/fi_FI/popup_isotooppitutkimukset/_files/89704770341441282/default/kuva21_luusto.jpg">
            <a:extLst>
              <a:ext uri="{FF2B5EF4-FFF2-40B4-BE49-F238E27FC236}">
                <a16:creationId xmlns:a16="http://schemas.microsoft.com/office/drawing/2014/main" id="{BDC5704E-F730-46EC-B78A-C8A495F55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39" y="1524001"/>
            <a:ext cx="4606925" cy="510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922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tsikko 1">
            <a:extLst>
              <a:ext uri="{FF2B5EF4-FFF2-40B4-BE49-F238E27FC236}">
                <a16:creationId xmlns:a16="http://schemas.microsoft.com/office/drawing/2014/main" id="{93891484-D8CD-456D-B239-274AE97F9EFB}"/>
              </a:ext>
            </a:extLst>
          </p:cNvPr>
          <p:cNvSpPr>
            <a:spLocks noGrp="1"/>
          </p:cNvSpPr>
          <p:nvPr>
            <p:ph type="title"/>
          </p:nvPr>
        </p:nvSpPr>
        <p:spPr>
          <a:xfrm>
            <a:off x="2108201" y="836613"/>
            <a:ext cx="3675063" cy="2146300"/>
          </a:xfrm>
        </p:spPr>
        <p:txBody>
          <a:bodyPr/>
          <a:lstStyle/>
          <a:p>
            <a:r>
              <a:rPr lang="fi-FI" altLang="fi-FI">
                <a:latin typeface="Arial Black" panose="020B0A04020102020204" pitchFamily="34" charset="0"/>
                <a:ea typeface="ＭＳ Ｐゴシック" panose="020B0600070205080204" pitchFamily="34" charset="-128"/>
              </a:rPr>
              <a:t>EEG/</a:t>
            </a:r>
            <a:br>
              <a:rPr lang="fi-FI" altLang="fi-FI">
                <a:latin typeface="Arial Black" panose="020B0A04020102020204" pitchFamily="34" charset="0"/>
                <a:ea typeface="ＭＳ Ｐゴシック" panose="020B0600070205080204" pitchFamily="34" charset="-128"/>
              </a:rPr>
            </a:br>
            <a:r>
              <a:rPr lang="fi-FI" altLang="fi-FI">
                <a:latin typeface="Arial Black" panose="020B0A04020102020204" pitchFamily="34" charset="0"/>
                <a:ea typeface="ＭＳ Ｐゴシック" panose="020B0600070205080204" pitchFamily="34" charset="-128"/>
              </a:rPr>
              <a:t>ENMG</a:t>
            </a:r>
          </a:p>
        </p:txBody>
      </p:sp>
      <p:sp>
        <p:nvSpPr>
          <p:cNvPr id="27651" name="Dian numeron paikkamerkki 3">
            <a:extLst>
              <a:ext uri="{FF2B5EF4-FFF2-40B4-BE49-F238E27FC236}">
                <a16:creationId xmlns:a16="http://schemas.microsoft.com/office/drawing/2014/main" id="{661D6A45-3998-4E9C-92A3-ACAE19E2050F}"/>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A854C35-83B6-43C0-8DF2-E6B343843E69}" type="slidenum">
              <a:rPr lang="fi-FI" altLang="fi-FI" sz="1000">
                <a:solidFill>
                  <a:srgbClr val="898989"/>
                </a:solidFill>
                <a:latin typeface="35 Helvetica Thin" charset="0"/>
              </a:rPr>
              <a:pPr>
                <a:spcBef>
                  <a:spcPct val="0"/>
                </a:spcBef>
                <a:buFontTx/>
                <a:buNone/>
              </a:pPr>
              <a:t>22</a:t>
            </a:fld>
            <a:endParaRPr lang="fi-FI" altLang="fi-FI" sz="1000">
              <a:solidFill>
                <a:srgbClr val="898989"/>
              </a:solidFill>
              <a:latin typeface="35 Helvetica Thin" charset="0"/>
            </a:endParaRPr>
          </a:p>
        </p:txBody>
      </p:sp>
      <p:pic>
        <p:nvPicPr>
          <p:cNvPr id="27652" name="Kuva 4">
            <a:extLst>
              <a:ext uri="{FF2B5EF4-FFF2-40B4-BE49-F238E27FC236}">
                <a16:creationId xmlns:a16="http://schemas.microsoft.com/office/drawing/2014/main" id="{E17F9ECA-C824-4633-B16A-D30BAF34D8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4563" y="566738"/>
            <a:ext cx="381635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Kuva 5">
            <a:extLst>
              <a:ext uri="{FF2B5EF4-FFF2-40B4-BE49-F238E27FC236}">
                <a16:creationId xmlns:a16="http://schemas.microsoft.com/office/drawing/2014/main" id="{33CB4320-46F2-4AAF-86BD-72D6570127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3913189"/>
            <a:ext cx="770731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068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E199B1-2051-45D7-8D30-BDF32F97828E}"/>
              </a:ext>
            </a:extLst>
          </p:cNvPr>
          <p:cNvSpPr>
            <a:spLocks noGrp="1"/>
          </p:cNvSpPr>
          <p:nvPr>
            <p:ph type="title"/>
          </p:nvPr>
        </p:nvSpPr>
        <p:spPr/>
        <p:txBody>
          <a:bodyPr/>
          <a:lstStyle/>
          <a:p>
            <a:r>
              <a:rPr lang="fi-FI" dirty="0"/>
              <a:t>Lauri case </a:t>
            </a:r>
          </a:p>
        </p:txBody>
      </p:sp>
      <p:sp>
        <p:nvSpPr>
          <p:cNvPr id="3" name="Sisällön paikkamerkki 2">
            <a:extLst>
              <a:ext uri="{FF2B5EF4-FFF2-40B4-BE49-F238E27FC236}">
                <a16:creationId xmlns:a16="http://schemas.microsoft.com/office/drawing/2014/main" id="{38689528-2E37-4470-AEB8-7F2A7B217CD1}"/>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3807146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5D1E159-F31D-4D14-B14B-C170E6E048D7}"/>
              </a:ext>
            </a:extLst>
          </p:cNvPr>
          <p:cNvSpPr>
            <a:spLocks noGrp="1"/>
          </p:cNvSpPr>
          <p:nvPr>
            <p:ph idx="1"/>
          </p:nvPr>
        </p:nvSpPr>
        <p:spPr>
          <a:xfrm>
            <a:off x="2959100" y="285750"/>
            <a:ext cx="7499350" cy="5962650"/>
          </a:xfrm>
        </p:spPr>
        <p:txBody>
          <a:bodyPr/>
          <a:lstStyle/>
          <a:p>
            <a:pPr eaLnBrk="1" hangingPunct="1"/>
            <a:r>
              <a:rPr lang="fi-FI" altLang="fi-FI" sz="2000">
                <a:latin typeface="Comic Sans MS" panose="030F0702030302020204" pitchFamily="66" charset="0"/>
              </a:rPr>
              <a:t>Työterveyslääkäri kiinnittää vastaanotolla varmasti huomiota Laurin riskitekijöihin.</a:t>
            </a:r>
          </a:p>
          <a:p>
            <a:pPr lvl="1" eaLnBrk="1" hangingPunct="1"/>
            <a:r>
              <a:rPr lang="fi-FI" altLang="fi-FI" sz="1800">
                <a:latin typeface="Comic Sans MS" panose="030F0702030302020204" pitchFamily="66" charset="0"/>
              </a:rPr>
              <a:t>liikunta on vähäistä, painoindeksi (kg/m2) on 29</a:t>
            </a:r>
          </a:p>
          <a:p>
            <a:pPr lvl="1" eaLnBrk="1" hangingPunct="1"/>
            <a:r>
              <a:rPr lang="fi-FI" altLang="fi-FI" sz="1800">
                <a:latin typeface="Comic Sans MS" panose="030F0702030302020204" pitchFamily="66" charset="0"/>
              </a:rPr>
              <a:t>Lauri tupakoi</a:t>
            </a:r>
          </a:p>
          <a:p>
            <a:pPr lvl="1" eaLnBrk="1" hangingPunct="1"/>
            <a:r>
              <a:rPr lang="fi-FI" altLang="fi-FI" sz="1800">
                <a:latin typeface="Comic Sans MS" panose="030F0702030302020204" pitchFamily="66" charset="0"/>
              </a:rPr>
              <a:t>verenpaine on suositusarvojen yläpuolella. </a:t>
            </a:r>
          </a:p>
          <a:p>
            <a:pPr eaLnBrk="1" hangingPunct="1"/>
            <a:r>
              <a:rPr lang="fi-FI" altLang="fi-FI" sz="2000">
                <a:latin typeface="Comic Sans MS" panose="030F0702030302020204" pitchFamily="66" charset="0"/>
              </a:rPr>
              <a:t>Vertaamalla laboratorioarvoja viitearvoihin lääkäri toteaa, että Laurin rasva-arvot ovat lievästi koholla, ja myös sokeriarvo on yläreunassa.</a:t>
            </a:r>
          </a:p>
          <a:p>
            <a:pPr eaLnBrk="1" hangingPunct="1"/>
            <a:endParaRPr lang="fi-FI" altLang="fi-FI" sz="2000">
              <a:latin typeface="Comic Sans MS" panose="030F0702030302020204" pitchFamily="66" charset="0"/>
            </a:endParaRPr>
          </a:p>
          <a:p>
            <a:pPr eaLnBrk="1" hangingPunct="1">
              <a:buFont typeface="Wingdings" panose="05000000000000000000" pitchFamily="2" charset="2"/>
              <a:buChar char="à"/>
            </a:pPr>
            <a:r>
              <a:rPr lang="fi-FI" altLang="fi-FI" sz="2000">
                <a:latin typeface="Comic Sans MS" panose="030F0702030302020204" pitchFamily="66" charset="0"/>
              </a:rPr>
              <a:t>Nämä sopivat metaboliseen oireyhtymään (MBO), siis terveyden kannalta epäedulliseen rasvatasapainoon. </a:t>
            </a:r>
          </a:p>
          <a:p>
            <a:pPr eaLnBrk="1" hangingPunct="1"/>
            <a:r>
              <a:rPr lang="fi-FI" altLang="fi-FI" sz="2000">
                <a:latin typeface="Comic Sans MS" panose="030F0702030302020204" pitchFamily="66" charset="0"/>
              </a:rPr>
              <a:t>Aivan lievästi suositusalueen yläpuolella oleva maksakoe S-GT voi olla normaali, mutta voi myös johtua siitä, että Lauri arvioi alkoholinkulutuksensa todellista niukemmaksi.</a:t>
            </a:r>
          </a:p>
          <a:p>
            <a:pPr eaLnBrk="1" hangingPunct="1"/>
            <a:r>
              <a:rPr lang="fi-FI" altLang="fi-FI" sz="2000">
                <a:latin typeface="Comic Sans MS" panose="030F0702030302020204" pitchFamily="66" charset="0"/>
              </a:rPr>
              <a:t>Lääkäri kysyy vielä Laurin omaa täsmennettyä arviota alkoholinkulutuksesta.</a:t>
            </a:r>
          </a:p>
        </p:txBody>
      </p:sp>
    </p:spTree>
    <p:extLst>
      <p:ext uri="{BB962C8B-B14F-4D97-AF65-F5344CB8AC3E}">
        <p14:creationId xmlns:p14="http://schemas.microsoft.com/office/powerpoint/2010/main" val="3405384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linds(horizontal)">
                                      <p:cBhvr>
                                        <p:cTn id="31" dur="500"/>
                                        <p:tgtEl>
                                          <p:spTgt spid="3">
                                            <p:txEl>
                                              <p:pRg st="7" end="7"/>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linds(horizontal)">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isällön paikkamerkki 2">
            <a:extLst>
              <a:ext uri="{FF2B5EF4-FFF2-40B4-BE49-F238E27FC236}">
                <a16:creationId xmlns:a16="http://schemas.microsoft.com/office/drawing/2014/main" id="{A39A209E-3520-42F0-9B78-9B3C2449F889}"/>
              </a:ext>
            </a:extLst>
          </p:cNvPr>
          <p:cNvSpPr>
            <a:spLocks noGrp="1"/>
          </p:cNvSpPr>
          <p:nvPr>
            <p:ph idx="1"/>
          </p:nvPr>
        </p:nvSpPr>
        <p:spPr>
          <a:xfrm>
            <a:off x="2959100" y="357188"/>
            <a:ext cx="7499350" cy="5891212"/>
          </a:xfrm>
        </p:spPr>
        <p:txBody>
          <a:bodyPr/>
          <a:lstStyle/>
          <a:p>
            <a:pPr eaLnBrk="1" hangingPunct="1"/>
            <a:r>
              <a:rPr lang="fi-FI" altLang="fi-FI" sz="2000" dirty="0">
                <a:latin typeface="Comic Sans MS" panose="030F0702030302020204" pitchFamily="66" charset="0"/>
              </a:rPr>
              <a:t>Todennäköisesti lääkäri vastaanotolla tarkentaa tietoja Laurin elämäntavoista ja kertoo huolestumisensa rasva-arvoista ja verenpaineesta.</a:t>
            </a:r>
          </a:p>
          <a:p>
            <a:pPr eaLnBrk="1" hangingPunct="1"/>
            <a:r>
              <a:rPr lang="fi-FI" altLang="fi-FI" sz="2000" dirty="0">
                <a:latin typeface="Comic Sans MS" panose="030F0702030302020204" pitchFamily="66" charset="0"/>
              </a:rPr>
              <a:t>Hän kyselee, olisiko tupakkalakko mahdollinen ja voisiko liikuntaa lisätä. </a:t>
            </a:r>
          </a:p>
          <a:p>
            <a:pPr eaLnBrk="1" hangingPunct="1"/>
            <a:r>
              <a:rPr lang="fi-FI" altLang="fi-FI" sz="2000" dirty="0">
                <a:latin typeface="Comic Sans MS" panose="030F0702030302020204" pitchFamily="66" charset="0"/>
              </a:rPr>
              <a:t>Hän antaa ruokailuohjeita ja mahdollisesti ohjaa Laurin ravitsemusterapeutin juttusille.</a:t>
            </a:r>
          </a:p>
          <a:p>
            <a:pPr eaLnBrk="1" hangingPunct="1"/>
            <a:r>
              <a:rPr lang="fi-FI" altLang="fi-FI" sz="2000" dirty="0">
                <a:latin typeface="Comic Sans MS" panose="030F0702030302020204" pitchFamily="66" charset="0"/>
              </a:rPr>
              <a:t>Verikokeissa ilmenneet lievästi kohonneet arvot kontrolloidaan 3–6 kuukauden kuluttua.</a:t>
            </a:r>
          </a:p>
          <a:p>
            <a:pPr eaLnBrk="1" hangingPunct="1"/>
            <a:endParaRPr lang="fi-FI" altLang="fi-FI" sz="2000" dirty="0">
              <a:latin typeface="Comic Sans MS" panose="030F0702030302020204" pitchFamily="66" charset="0"/>
            </a:endParaRPr>
          </a:p>
        </p:txBody>
      </p:sp>
    </p:spTree>
    <p:extLst>
      <p:ext uri="{BB962C8B-B14F-4D97-AF65-F5344CB8AC3E}">
        <p14:creationId xmlns:p14="http://schemas.microsoft.com/office/powerpoint/2010/main" val="713126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diamond(in)">
                                      <p:cBhvr>
                                        <p:cTn id="7" dur="2000"/>
                                        <p:tgtEl>
                                          <p:spTgt spid="15362">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5362">
                                            <p:txEl>
                                              <p:pRg st="1" end="1"/>
                                            </p:txEl>
                                          </p:spTgt>
                                        </p:tgtEl>
                                        <p:attrNameLst>
                                          <p:attrName>style.visibility</p:attrName>
                                        </p:attrNameLst>
                                      </p:cBhvr>
                                      <p:to>
                                        <p:strVal val="visible"/>
                                      </p:to>
                                    </p:set>
                                    <p:animEffect transition="in" filter="diamond(in)">
                                      <p:cBhvr>
                                        <p:cTn id="10" dur="2000"/>
                                        <p:tgtEl>
                                          <p:spTgt spid="1536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animEffect transition="in" filter="blinds(horizontal)">
                                      <p:cBhvr>
                                        <p:cTn id="15" dur="500"/>
                                        <p:tgtEl>
                                          <p:spTgt spid="1536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5362">
                                            <p:txEl>
                                              <p:pRg st="3" end="3"/>
                                            </p:txEl>
                                          </p:spTgt>
                                        </p:tgtEl>
                                        <p:attrNameLst>
                                          <p:attrName>style.visibility</p:attrName>
                                        </p:attrNameLst>
                                      </p:cBhvr>
                                      <p:to>
                                        <p:strVal val="visible"/>
                                      </p:to>
                                    </p:set>
                                    <p:animEffect transition="in" filter="blinds(horizontal)">
                                      <p:cBhvr>
                                        <p:cTn id="18" dur="500"/>
                                        <p:tgtEl>
                                          <p:spTgt spid="153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MRI kuvantaminen</a:t>
            </a:r>
            <a:endParaRPr lang="fi-FI" dirty="0"/>
          </a:p>
        </p:txBody>
      </p:sp>
      <p:sp>
        <p:nvSpPr>
          <p:cNvPr id="3" name="Sisällön paikkamerkki 2"/>
          <p:cNvSpPr>
            <a:spLocks noGrp="1"/>
          </p:cNvSpPr>
          <p:nvPr>
            <p:ph idx="1"/>
          </p:nvPr>
        </p:nvSpPr>
        <p:spPr/>
        <p:txBody>
          <a:bodyPr>
            <a:normAutofit fontScale="92500" lnSpcReduction="10000"/>
          </a:bodyPr>
          <a:lstStyle/>
          <a:p>
            <a:r>
              <a:rPr lang="fi-FI" dirty="0"/>
              <a:t> </a:t>
            </a:r>
            <a:r>
              <a:rPr lang="fi-FI" i="1" dirty="0" err="1"/>
              <a:t>magnetic</a:t>
            </a:r>
            <a:r>
              <a:rPr lang="fi-FI" i="1" dirty="0"/>
              <a:t> </a:t>
            </a:r>
            <a:r>
              <a:rPr lang="fi-FI" i="1" dirty="0" err="1"/>
              <a:t>resonance</a:t>
            </a:r>
            <a:r>
              <a:rPr lang="fi-FI" i="1" dirty="0"/>
              <a:t> </a:t>
            </a:r>
            <a:r>
              <a:rPr lang="fi-FI" i="1" dirty="0" err="1" smtClean="0"/>
              <a:t>imaging</a:t>
            </a:r>
            <a:endParaRPr lang="fi-FI" dirty="0" smtClean="0"/>
          </a:p>
          <a:p>
            <a:r>
              <a:rPr lang="fi-FI" dirty="0">
                <a:hlinkClick r:id="rId2"/>
              </a:rPr>
              <a:t>https://</a:t>
            </a:r>
            <a:r>
              <a:rPr lang="fi-FI" dirty="0" smtClean="0">
                <a:hlinkClick r:id="rId2"/>
              </a:rPr>
              <a:t>www.duodecimlehti.fi/duo20140</a:t>
            </a:r>
            <a:endParaRPr lang="fi-FI" dirty="0" smtClean="0"/>
          </a:p>
          <a:p>
            <a:r>
              <a:rPr lang="fi-FI" dirty="0" smtClean="0"/>
              <a:t>Magneettikuvaus </a:t>
            </a:r>
            <a:r>
              <a:rPr lang="fi-FI" dirty="0"/>
              <a:t>perustuu elimistössä olevaan veteen ja vedessä olevan vedyn magneettisiin </a:t>
            </a:r>
            <a:r>
              <a:rPr lang="fi-FI" dirty="0" smtClean="0"/>
              <a:t>ominaisuuksiin</a:t>
            </a:r>
            <a:endParaRPr lang="fi-FI" dirty="0"/>
          </a:p>
          <a:p>
            <a:r>
              <a:rPr lang="fi-FI" dirty="0" smtClean="0"/>
              <a:t>Luodaan magneettikenttä ja tietokoneen avulla tulkitaan kentän tuottamista radioaalloista kuva </a:t>
            </a:r>
          </a:p>
          <a:p>
            <a:r>
              <a:rPr lang="fi-FI" i="1" dirty="0" smtClean="0"/>
              <a:t>”Poikittaisen </a:t>
            </a:r>
            <a:r>
              <a:rPr lang="fi-FI" i="1" dirty="0" err="1"/>
              <a:t>nettomagnetisaation</a:t>
            </a:r>
            <a:r>
              <a:rPr lang="fi-FI" i="1" dirty="0"/>
              <a:t> häviämisen saa aikaan spinien epävaiheistumisen seurauksena viritysenergian siirtyminen spiniltä toiselle. Ytimien palautuessa tasapainotilaansa syntyy myös radiotaajuinen heikko signaali, joka mitataan ja jonka avulla kuvat tehdään</a:t>
            </a:r>
            <a:r>
              <a:rPr lang="fi-FI" i="1" dirty="0" smtClean="0"/>
              <a:t>.”</a:t>
            </a:r>
          </a:p>
          <a:p>
            <a:r>
              <a:rPr lang="fi-FI" i="1" dirty="0" smtClean="0"/>
              <a:t>KYSYTTÄVÄÄ?;);)</a:t>
            </a:r>
          </a:p>
          <a:p>
            <a:endParaRPr lang="fi-FI" dirty="0"/>
          </a:p>
          <a:p>
            <a:endParaRPr lang="fi-FI" dirty="0"/>
          </a:p>
        </p:txBody>
      </p:sp>
      <p:pic>
        <p:nvPicPr>
          <p:cNvPr id="1026" name="Picture 2" descr="The science of medical imaging: magnetic resonance imaging (MR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2183" y="62412"/>
            <a:ext cx="2272392" cy="227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813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950AE4-975C-402B-BB77-4C080179A9C6}"/>
              </a:ext>
            </a:extLst>
          </p:cNvPr>
          <p:cNvSpPr>
            <a:spLocks noGrp="1"/>
          </p:cNvSpPr>
          <p:nvPr>
            <p:ph type="title"/>
          </p:nvPr>
        </p:nvSpPr>
        <p:spPr>
          <a:xfrm>
            <a:off x="2959100" y="274639"/>
            <a:ext cx="7499350" cy="511175"/>
          </a:xfrm>
        </p:spPr>
        <p:txBody>
          <a:bodyPr>
            <a:normAutofit/>
          </a:bodyPr>
          <a:lstStyle/>
          <a:p>
            <a:pPr>
              <a:defRPr/>
            </a:pPr>
            <a:r>
              <a:rPr lang="fi-FI" sz="2800" b="1" dirty="0">
                <a:solidFill>
                  <a:schemeClr val="tx2">
                    <a:satMod val="130000"/>
                  </a:schemeClr>
                </a:solidFill>
                <a:latin typeface="Comic Sans MS" pitchFamily="66" charset="0"/>
              </a:rPr>
              <a:t>Laboratoriotuloksiin vaikuttavia asioita</a:t>
            </a:r>
            <a:endParaRPr lang="fi-FI" sz="2800" dirty="0">
              <a:solidFill>
                <a:schemeClr val="tx2">
                  <a:satMod val="130000"/>
                </a:schemeClr>
              </a:solidFill>
              <a:latin typeface="Comic Sans MS" pitchFamily="66" charset="0"/>
            </a:endParaRPr>
          </a:p>
        </p:txBody>
      </p:sp>
      <p:sp>
        <p:nvSpPr>
          <p:cNvPr id="3" name="Sisällön paikkamerkki 2">
            <a:extLst>
              <a:ext uri="{FF2B5EF4-FFF2-40B4-BE49-F238E27FC236}">
                <a16:creationId xmlns:a16="http://schemas.microsoft.com/office/drawing/2014/main" id="{866EF215-D827-460E-9CE5-A090FE0DCD5B}"/>
              </a:ext>
            </a:extLst>
          </p:cNvPr>
          <p:cNvSpPr>
            <a:spLocks noGrp="1"/>
          </p:cNvSpPr>
          <p:nvPr>
            <p:ph idx="1"/>
          </p:nvPr>
        </p:nvSpPr>
        <p:spPr>
          <a:xfrm>
            <a:off x="2959100" y="857250"/>
            <a:ext cx="7499350" cy="5391150"/>
          </a:xfrm>
        </p:spPr>
        <p:txBody>
          <a:bodyPr>
            <a:normAutofit fontScale="92500"/>
          </a:bodyPr>
          <a:lstStyle/>
          <a:p>
            <a:pPr marL="365760" indent="-283464">
              <a:buFont typeface="Wingdings 2"/>
              <a:buChar char=""/>
              <a:defRPr/>
            </a:pPr>
            <a:r>
              <a:rPr lang="fi-FI" sz="2000" b="1" dirty="0">
                <a:latin typeface="Comic Sans MS" pitchFamily="66" charset="0"/>
              </a:rPr>
              <a:t>Laboratoriokokeisiin mennään yleensä syömättä. Syy on yksinkertainen: ruoka vaikuttaa monen aineen pitoisuuteen veressä. </a:t>
            </a:r>
            <a:r>
              <a:rPr lang="fi-FI" sz="2000" dirty="0">
                <a:latin typeface="Comic Sans MS" pitchFamily="66" charset="0"/>
              </a:rPr>
              <a:t>Koska tarkoitus on saada mahdollisimman tarkkoja ja luotettavia mittaustuloksia, ainoa vaihtoehto on säädellä ruokailua.</a:t>
            </a:r>
          </a:p>
          <a:p>
            <a:pPr marL="365760" indent="-283464">
              <a:buFont typeface="Wingdings 2"/>
              <a:buChar char=""/>
              <a:defRPr/>
            </a:pPr>
            <a:r>
              <a:rPr lang="fi-FI" sz="2000" dirty="0">
                <a:latin typeface="Comic Sans MS" pitchFamily="66" charset="0"/>
              </a:rPr>
              <a:t>Esimerkiksi veren sokeri eli glukoosi lisääntyy aterian jälkeen ruoan sisältämän sokerin ja tärkkelyksen glukoosin imeytyessä suolistosta verenkiertoon. Aterian jälkeen mitattuun glukoosiarvoon vaikuttavat esimerkiksi se, kuinka kauan aikaa aterioinnista on ja mikä oli aterian koko ja laatu.</a:t>
            </a:r>
          </a:p>
          <a:p>
            <a:pPr marL="365760" indent="-283464">
              <a:buFont typeface="Wingdings 2"/>
              <a:buChar char=""/>
              <a:defRPr/>
            </a:pPr>
            <a:r>
              <a:rPr lang="fi-FI" sz="2000" dirty="0">
                <a:latin typeface="Comic Sans MS" pitchFamily="66" charset="0"/>
              </a:rPr>
              <a:t>Myös seerumin rasvojen (kolesteroli, </a:t>
            </a:r>
            <a:r>
              <a:rPr lang="fi-FI" sz="2000" dirty="0" err="1">
                <a:latin typeface="Comic Sans MS" pitchFamily="66" charset="0"/>
              </a:rPr>
              <a:t>trigyseridit</a:t>
            </a:r>
            <a:r>
              <a:rPr lang="fi-FI" sz="2000" dirty="0">
                <a:latin typeface="Comic Sans MS" pitchFamily="66" charset="0"/>
              </a:rPr>
              <a:t>), vitamiinien ja rautapitoisuuden mittaaminen, kalsium ja munuaiskokeet (</a:t>
            </a:r>
            <a:r>
              <a:rPr lang="fi-FI" sz="2000" dirty="0" err="1">
                <a:latin typeface="Comic Sans MS" pitchFamily="66" charset="0"/>
              </a:rPr>
              <a:t>kreatiniini</a:t>
            </a:r>
            <a:r>
              <a:rPr lang="fi-FI" sz="2000" dirty="0">
                <a:latin typeface="Comic Sans MS" pitchFamily="66" charset="0"/>
              </a:rPr>
              <a:t> ja urea) vaativat syömättömyyttä ennen kokeita.</a:t>
            </a:r>
          </a:p>
          <a:p>
            <a:pPr marL="365760" indent="-283464">
              <a:buFont typeface="Wingdings 2"/>
              <a:buChar char=""/>
              <a:defRPr/>
            </a:pPr>
            <a:r>
              <a:rPr lang="fi-FI" sz="2000" b="1" dirty="0">
                <a:latin typeface="Comic Sans MS" pitchFamily="66" charset="0"/>
              </a:rPr>
              <a:t>Jos laboratoriokokeiden joukossa on yksikin paastonäytettä vaativa tutkimus, näytteet joudutaan ottamaan aamulla ennen aamiaista.</a:t>
            </a:r>
          </a:p>
          <a:p>
            <a:pPr marL="365760" indent="-283464">
              <a:buFont typeface="Wingdings 2"/>
              <a:buChar char=""/>
              <a:defRPr/>
            </a:pPr>
            <a:r>
              <a:rPr lang="fi-FI" sz="2000" b="1" dirty="0">
                <a:latin typeface="Comic Sans MS" pitchFamily="66" charset="0"/>
              </a:rPr>
              <a:t>Paastonäytteen merkki on laboratoriokokeen yhteydessä ilmaistu kirjaimella f (engl. </a:t>
            </a:r>
            <a:r>
              <a:rPr lang="fi-FI" sz="2000" b="1" dirty="0" err="1">
                <a:latin typeface="Comic Sans MS" pitchFamily="66" charset="0"/>
              </a:rPr>
              <a:t>fasting</a:t>
            </a:r>
            <a:r>
              <a:rPr lang="fi-FI" sz="2000" b="1" dirty="0">
                <a:latin typeface="Comic Sans MS" pitchFamily="66" charset="0"/>
              </a:rPr>
              <a:t>).</a:t>
            </a:r>
          </a:p>
        </p:txBody>
      </p:sp>
    </p:spTree>
    <p:extLst>
      <p:ext uri="{BB962C8B-B14F-4D97-AF65-F5344CB8AC3E}">
        <p14:creationId xmlns:p14="http://schemas.microsoft.com/office/powerpoint/2010/main" val="1719521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A57B7A-EA8F-4AE6-92AE-A1806E6C33BD}"/>
              </a:ext>
            </a:extLst>
          </p:cNvPr>
          <p:cNvSpPr>
            <a:spLocks noGrp="1"/>
          </p:cNvSpPr>
          <p:nvPr>
            <p:ph type="title"/>
          </p:nvPr>
        </p:nvSpPr>
        <p:spPr/>
        <p:txBody>
          <a:bodyPr/>
          <a:lstStyle/>
          <a:p>
            <a:r>
              <a:rPr lang="fi-FI" dirty="0"/>
              <a:t>Mitä oikeuksia potilaalla?</a:t>
            </a:r>
            <a:br>
              <a:rPr lang="fi-FI" dirty="0"/>
            </a:br>
            <a:r>
              <a:rPr lang="fi-FI" dirty="0"/>
              <a:t>Ota selvää, mitä tarkoittaa:  </a:t>
            </a:r>
          </a:p>
        </p:txBody>
      </p:sp>
      <p:sp>
        <p:nvSpPr>
          <p:cNvPr id="3" name="Sisällön paikkamerkki 2">
            <a:extLst>
              <a:ext uri="{FF2B5EF4-FFF2-40B4-BE49-F238E27FC236}">
                <a16:creationId xmlns:a16="http://schemas.microsoft.com/office/drawing/2014/main" id="{6A7795C8-830F-4EE4-801B-13444D57D0B4}"/>
              </a:ext>
            </a:extLst>
          </p:cNvPr>
          <p:cNvSpPr>
            <a:spLocks noGrp="1"/>
          </p:cNvSpPr>
          <p:nvPr>
            <p:ph idx="1"/>
          </p:nvPr>
        </p:nvSpPr>
        <p:spPr/>
        <p:txBody>
          <a:bodyPr/>
          <a:lstStyle/>
          <a:p>
            <a:r>
              <a:rPr lang="fi-FI" dirty="0"/>
              <a:t>Oikeus hoitoon? </a:t>
            </a:r>
          </a:p>
          <a:p>
            <a:r>
              <a:rPr lang="fi-FI" dirty="0"/>
              <a:t>Hoitotakuu?</a:t>
            </a:r>
          </a:p>
          <a:p>
            <a:r>
              <a:rPr lang="fi-FI" dirty="0"/>
              <a:t>Tiedonsaantioikeus?</a:t>
            </a:r>
          </a:p>
          <a:p>
            <a:r>
              <a:rPr lang="fi-FI" dirty="0"/>
              <a:t>Itsemääräämisoikeus?</a:t>
            </a:r>
          </a:p>
          <a:p>
            <a:r>
              <a:rPr lang="fi-FI" dirty="0"/>
              <a:t>Valitusoikeus? </a:t>
            </a:r>
          </a:p>
          <a:p>
            <a:endParaRPr lang="fi-FI" dirty="0"/>
          </a:p>
          <a:p>
            <a:endParaRPr lang="fi-FI" dirty="0"/>
          </a:p>
          <a:p>
            <a:endParaRPr lang="fi-FI" dirty="0"/>
          </a:p>
        </p:txBody>
      </p:sp>
    </p:spTree>
    <p:extLst>
      <p:ext uri="{BB962C8B-B14F-4D97-AF65-F5344CB8AC3E}">
        <p14:creationId xmlns:p14="http://schemas.microsoft.com/office/powerpoint/2010/main" val="1916027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66CF36-AEC9-4EBF-B6AE-B284A0C72155}"/>
              </a:ext>
            </a:extLst>
          </p:cNvPr>
          <p:cNvSpPr>
            <a:spLocks noGrp="1"/>
          </p:cNvSpPr>
          <p:nvPr>
            <p:ph type="ctrTitle"/>
          </p:nvPr>
        </p:nvSpPr>
        <p:spPr>
          <a:xfrm>
            <a:off x="1992229" y="657144"/>
            <a:ext cx="8207542" cy="866857"/>
          </a:xfrm>
        </p:spPr>
        <p:txBody>
          <a:bodyPr>
            <a:noAutofit/>
          </a:bodyPr>
          <a:lstStyle/>
          <a:p>
            <a:pPr algn="ctr"/>
            <a:r>
              <a:rPr lang="fi-FI" sz="4000" b="1" dirty="0">
                <a:latin typeface="+mn-lt"/>
              </a:rPr>
              <a:t>Potilaan oikeudet</a:t>
            </a:r>
          </a:p>
        </p:txBody>
      </p:sp>
      <p:sp>
        <p:nvSpPr>
          <p:cNvPr id="5" name="Content Placeholder 3">
            <a:extLst>
              <a:ext uri="{FF2B5EF4-FFF2-40B4-BE49-F238E27FC236}">
                <a16:creationId xmlns:a16="http://schemas.microsoft.com/office/drawing/2014/main" id="{658B2295-3495-44A5-8D63-1CB679BADB6B}"/>
              </a:ext>
            </a:extLst>
          </p:cNvPr>
          <p:cNvSpPr>
            <a:spLocks noGrp="1"/>
          </p:cNvSpPr>
          <p:nvPr>
            <p:ph type="subTitle" idx="1"/>
          </p:nvPr>
        </p:nvSpPr>
        <p:spPr>
          <a:xfrm>
            <a:off x="1846346" y="1812759"/>
            <a:ext cx="8499309" cy="4780549"/>
          </a:xfrm>
        </p:spPr>
        <p:txBody>
          <a:bodyPr>
            <a:normAutofit/>
          </a:bodyPr>
          <a:lstStyle/>
          <a:p>
            <a:pPr marL="342900" indent="-342900" algn="l">
              <a:buFont typeface="Arial" panose="020B0604020202020204" pitchFamily="34" charset="0"/>
              <a:buChar char="•"/>
            </a:pPr>
            <a:r>
              <a:rPr lang="fi-FI" sz="2800" dirty="0"/>
              <a:t>terveydenhuollon asiakkaiden oikeudet on turvattu laissa</a:t>
            </a:r>
          </a:p>
          <a:p>
            <a:pPr marL="342900" indent="-342900" algn="l">
              <a:buFont typeface="Arial" panose="020B0604020202020204" pitchFamily="34" charset="0"/>
              <a:buChar char="•"/>
            </a:pPr>
            <a:r>
              <a:rPr lang="fi-FI" sz="2800" b="1" dirty="0"/>
              <a:t>potilaslaki </a:t>
            </a:r>
            <a:r>
              <a:rPr lang="fi-FI" sz="2800" dirty="0"/>
              <a:t>eli</a:t>
            </a:r>
            <a:r>
              <a:rPr lang="fi-FI" sz="2800" b="1" dirty="0"/>
              <a:t> laki potilaan asemasta ja oikeuksista </a:t>
            </a:r>
          </a:p>
          <a:p>
            <a:pPr lvl="1" algn="l"/>
            <a:r>
              <a:rPr lang="fi-FI" sz="2600" b="1" dirty="0"/>
              <a:t>  </a:t>
            </a:r>
            <a:r>
              <a:rPr lang="fi-FI" sz="2600" dirty="0"/>
              <a:t>-   </a:t>
            </a:r>
            <a:r>
              <a:rPr lang="fi-FI" sz="2500" dirty="0"/>
              <a:t>astui voimaan vuonna 1993</a:t>
            </a:r>
          </a:p>
          <a:p>
            <a:pPr lvl="1" algn="l"/>
            <a:r>
              <a:rPr lang="fi-FI" sz="2500" dirty="0"/>
              <a:t>  -   määrittelee oikeudelliset periaatteet, joiden mukaan  	potilaita on kohdeltava  </a:t>
            </a:r>
          </a:p>
          <a:p>
            <a:pPr lvl="1" algn="l"/>
            <a:r>
              <a:rPr lang="fi-FI" sz="2500" dirty="0"/>
              <a:t>  -   sovelletaan kaikissa terveydenhuollon toimintayksiköissä </a:t>
            </a:r>
          </a:p>
          <a:p>
            <a:pPr marL="457200" indent="-457200" algn="l">
              <a:buFont typeface="Arial" panose="020B0604020202020204" pitchFamily="34" charset="0"/>
              <a:buChar char="•"/>
            </a:pPr>
            <a:r>
              <a:rPr lang="fi-FI" sz="2800" dirty="0"/>
              <a:t>potilaan oikeuksista on säädetty myös mm. terveydenhuoltolaissa, kansanterveyslaissa ja potilasvahinkolaissa</a:t>
            </a:r>
          </a:p>
        </p:txBody>
      </p:sp>
    </p:spTree>
    <p:extLst>
      <p:ext uri="{BB962C8B-B14F-4D97-AF65-F5344CB8AC3E}">
        <p14:creationId xmlns:p14="http://schemas.microsoft.com/office/powerpoint/2010/main" val="255248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959100" y="274638"/>
            <a:ext cx="7499350" cy="582612"/>
          </a:xfrm>
        </p:spPr>
        <p:txBody>
          <a:bodyPr/>
          <a:lstStyle/>
          <a:p>
            <a:pPr>
              <a:defRPr/>
            </a:pPr>
            <a:r>
              <a:rPr lang="fi-FI" sz="2800" b="1" u="sng" dirty="0">
                <a:solidFill>
                  <a:schemeClr val="tx2">
                    <a:satMod val="130000"/>
                  </a:schemeClr>
                </a:solidFill>
                <a:latin typeface="Comic Sans MS" pitchFamily="66" charset="0"/>
              </a:rPr>
              <a:t>Lääkärin ”hoitava” vaikutus</a:t>
            </a:r>
            <a:endParaRPr lang="fi-FI" sz="2800" dirty="0">
              <a:solidFill>
                <a:schemeClr val="tx2">
                  <a:satMod val="130000"/>
                </a:schemeClr>
              </a:solidFill>
            </a:endParaRPr>
          </a:p>
        </p:txBody>
      </p:sp>
      <p:sp>
        <p:nvSpPr>
          <p:cNvPr id="3" name="Sisällön paikkamerkki 2"/>
          <p:cNvSpPr>
            <a:spLocks noGrp="1"/>
          </p:cNvSpPr>
          <p:nvPr>
            <p:ph sz="half" idx="1"/>
          </p:nvPr>
        </p:nvSpPr>
        <p:spPr>
          <a:xfrm>
            <a:off x="1809751" y="928688"/>
            <a:ext cx="4429125" cy="5643562"/>
          </a:xfrm>
        </p:spPr>
        <p:txBody>
          <a:bodyPr/>
          <a:lstStyle/>
          <a:p>
            <a:pPr eaLnBrk="1" hangingPunct="1"/>
            <a:r>
              <a:rPr lang="fi-FI" altLang="fi-FI" sz="1800" dirty="0">
                <a:latin typeface="Comic Sans MS" panose="030F0702030302020204" pitchFamily="66" charset="0"/>
              </a:rPr>
              <a:t>Lääkärin ja potilaan väliseen suhteeseen liittyy jotain yleensä potilaalle edullista.</a:t>
            </a:r>
          </a:p>
          <a:p>
            <a:pPr eaLnBrk="1" hangingPunct="1"/>
            <a:r>
              <a:rPr lang="fi-FI" altLang="fi-FI" sz="1800" dirty="0">
                <a:latin typeface="Comic Sans MS" panose="030F0702030302020204" pitchFamily="66" charset="0"/>
              </a:rPr>
              <a:t>Jotkut tutkijat kutsuvat tätä potilaalle edullista vaikutusta </a:t>
            </a:r>
            <a:r>
              <a:rPr lang="fi-FI" altLang="fi-FI" sz="1800" dirty="0" err="1">
                <a:latin typeface="Comic Sans MS" panose="030F0702030302020204" pitchFamily="66" charset="0"/>
              </a:rPr>
              <a:t>placeboksi</a:t>
            </a:r>
            <a:r>
              <a:rPr lang="fi-FI" altLang="fi-FI" sz="1800" dirty="0">
                <a:latin typeface="Comic Sans MS" panose="030F0702030302020204" pitchFamily="66" charset="0"/>
              </a:rPr>
              <a:t>, mutta ehkä parempi termi on ”hoitovaikutus”, </a:t>
            </a:r>
          </a:p>
          <a:p>
            <a:pPr eaLnBrk="1" hangingPunct="1">
              <a:buFont typeface="Wingdings 2" panose="05020102010507070707" pitchFamily="18" charset="2"/>
              <a:buNone/>
            </a:pPr>
            <a:r>
              <a:rPr lang="fi-FI" altLang="fi-FI" sz="1800" dirty="0">
                <a:latin typeface="Comic Sans MS" panose="030F0702030302020204" pitchFamily="66" charset="0"/>
                <a:sym typeface="Wingdings" panose="05000000000000000000" pitchFamily="2" charset="2"/>
              </a:rPr>
              <a:t> </a:t>
            </a:r>
            <a:r>
              <a:rPr lang="fi-FI" altLang="fi-FI" sz="1800" dirty="0" err="1">
                <a:latin typeface="Comic Sans MS" panose="030F0702030302020204" pitchFamily="66" charset="0"/>
              </a:rPr>
              <a:t>placebolla</a:t>
            </a:r>
            <a:r>
              <a:rPr lang="fi-FI" altLang="fi-FI" sz="1800" dirty="0">
                <a:latin typeface="Comic Sans MS" panose="030F0702030302020204" pitchFamily="66" charset="0"/>
              </a:rPr>
              <a:t> tarkoitetaan lääkettä tai toimenpidettä, jolla ei todellisuudessa ole erityistä vaikutusta.</a:t>
            </a:r>
          </a:p>
          <a:p>
            <a:pPr eaLnBrk="1" hangingPunct="1"/>
            <a:r>
              <a:rPr lang="fi-FI" altLang="fi-FI" sz="1800" dirty="0">
                <a:latin typeface="Comic Sans MS" panose="030F0702030302020204" pitchFamily="66" charset="0"/>
              </a:rPr>
              <a:t>Tutkimukset toisinaan vahvistavat ja toisinaan kumoavat hoitovaikutuksen olemassaolon, mutta hoitovaikutusta on pystytty jäljittämään myös kaksoissokkokokeissa.</a:t>
            </a:r>
          </a:p>
        </p:txBody>
      </p:sp>
      <p:sp>
        <p:nvSpPr>
          <p:cNvPr id="4" name="Sisällön paikkamerkki 3"/>
          <p:cNvSpPr>
            <a:spLocks noGrp="1"/>
          </p:cNvSpPr>
          <p:nvPr>
            <p:ph sz="half" idx="2"/>
          </p:nvPr>
        </p:nvSpPr>
        <p:spPr>
          <a:xfrm>
            <a:off x="6524626" y="928688"/>
            <a:ext cx="3933825" cy="5643562"/>
          </a:xfrm>
        </p:spPr>
        <p:txBody>
          <a:bodyPr/>
          <a:lstStyle/>
          <a:p>
            <a:pPr marL="365125" lvl="1" indent="-282575">
              <a:spcBef>
                <a:spcPts val="600"/>
              </a:spcBef>
              <a:buSzPct val="80000"/>
              <a:buFont typeface="Wingdings 2" panose="05020102010507070707" pitchFamily="18" charset="2"/>
              <a:buChar char=""/>
            </a:pPr>
            <a:r>
              <a:rPr lang="fi-FI" altLang="fi-FI" sz="1800" dirty="0">
                <a:latin typeface="Comic Sans MS" panose="030F0702030302020204" pitchFamily="66" charset="0"/>
              </a:rPr>
              <a:t>mitattiin tekaistujen kipulääkkeiden vaikutusta magneettikuvauksella. Vaikka kipulääkkeissä ei ollut kipua lievittäviä aineita, ne silti vähensivät aktiivisuutta aivojen kivulle herkillä alueilla</a:t>
            </a:r>
            <a:r>
              <a:rPr lang="fi-FI" altLang="fi-FI" sz="1800" dirty="0"/>
              <a:t>.</a:t>
            </a:r>
            <a:endParaRPr lang="fi-FI" altLang="fi-FI" sz="1800" dirty="0">
              <a:latin typeface="Comic Sans MS" panose="030F0702030302020204" pitchFamily="66" charset="0"/>
            </a:endParaRPr>
          </a:p>
          <a:p>
            <a:pPr eaLnBrk="1" hangingPunct="1"/>
            <a:endParaRPr lang="fi-FI" altLang="fi-FI" sz="1800" dirty="0">
              <a:latin typeface="Comic Sans MS" panose="030F0702030302020204" pitchFamily="66" charset="0"/>
            </a:endParaRPr>
          </a:p>
          <a:p>
            <a:pPr eaLnBrk="1" hangingPunct="1"/>
            <a:r>
              <a:rPr lang="fi-FI" altLang="fi-FI" sz="1800" dirty="0">
                <a:latin typeface="Comic Sans MS" panose="030F0702030302020204" pitchFamily="66" charset="0"/>
              </a:rPr>
              <a:t>potilaille </a:t>
            </a:r>
            <a:r>
              <a:rPr lang="fi-FI" altLang="fi-FI" sz="1800" dirty="0" err="1">
                <a:latin typeface="Comic Sans MS" panose="030F0702030302020204" pitchFamily="66" charset="0"/>
              </a:rPr>
              <a:t>placeboja</a:t>
            </a:r>
            <a:r>
              <a:rPr lang="fi-FI" altLang="fi-FI" sz="1800" dirty="0">
                <a:latin typeface="Comic Sans MS" panose="030F0702030302020204" pitchFamily="66" charset="0"/>
              </a:rPr>
              <a:t> (sokeria, makeutusainetta tabletteina tai C-vitamiinia). Lumelääkkeitä oli määrätty muun muassa ahdistukseen, särkyihin ja huimaukseen – ja lääkitys oli tehonnut ainakin joskus.</a:t>
            </a:r>
          </a:p>
          <a:p>
            <a:pPr eaLnBrk="1" hangingPunct="1"/>
            <a:r>
              <a:rPr lang="fi-FI" altLang="fi-FI" sz="1800" dirty="0">
                <a:latin typeface="Comic Sans MS" panose="030F0702030302020204" pitchFamily="66" charset="0"/>
              </a:rPr>
              <a:t>lääkkeiden muoto ja väri</a:t>
            </a:r>
          </a:p>
        </p:txBody>
      </p:sp>
    </p:spTree>
    <p:extLst>
      <p:ext uri="{BB962C8B-B14F-4D97-AF65-F5344CB8AC3E}">
        <p14:creationId xmlns:p14="http://schemas.microsoft.com/office/powerpoint/2010/main" val="1145862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blinds(horizontal)">
                                      <p:cBhvr>
                                        <p:cTn id="23" dur="500"/>
                                        <p:tgtEl>
                                          <p:spTgt spid="4">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linds(horizontal)">
                                      <p:cBhvr>
                                        <p:cTn id="28" dur="500"/>
                                        <p:tgtEl>
                                          <p:spTgt spid="4">
                                            <p:txEl>
                                              <p:pRg st="2" end="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blinds(horizontal)">
                                      <p:cBhvr>
                                        <p:cTn id="3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9460140-723B-4446-A40A-90859C8B6672}"/>
              </a:ext>
            </a:extLst>
          </p:cNvPr>
          <p:cNvSpPr>
            <a:spLocks noGrp="1"/>
          </p:cNvSpPr>
          <p:nvPr>
            <p:ph type="subTitle" idx="1"/>
          </p:nvPr>
        </p:nvSpPr>
        <p:spPr>
          <a:xfrm>
            <a:off x="2197768" y="1860884"/>
            <a:ext cx="7732295" cy="4572001"/>
          </a:xfrm>
        </p:spPr>
        <p:txBody>
          <a:bodyPr>
            <a:normAutofit/>
          </a:bodyPr>
          <a:lstStyle/>
          <a:p>
            <a:pPr marL="342900" indent="-342900" algn="l">
              <a:buFont typeface="Arial" panose="020B0604020202020204" pitchFamily="34" charset="0"/>
              <a:buChar char="•"/>
            </a:pPr>
            <a:r>
              <a:rPr lang="fi-FI" sz="2800" dirty="0"/>
              <a:t>jokaisella </a:t>
            </a:r>
            <a:r>
              <a:rPr lang="fi-FI" sz="2800" u="sng" dirty="0"/>
              <a:t>Suomessa pysyvästi asuvalla </a:t>
            </a:r>
            <a:r>
              <a:rPr lang="fi-FI" sz="2800" dirty="0"/>
              <a:t>henkilöllä on oikeus saada </a:t>
            </a:r>
            <a:r>
              <a:rPr lang="fi-FI" sz="2800" u="sng" dirty="0"/>
              <a:t>terveydentilansa edellyttämää </a:t>
            </a:r>
            <a:r>
              <a:rPr lang="fi-FI" sz="2800" dirty="0"/>
              <a:t>terveyden- ja sairaanhoitoa </a:t>
            </a:r>
            <a:r>
              <a:rPr lang="fi-FI" sz="2800" u="sng" dirty="0"/>
              <a:t>niiden voimavarojen rajoissa, jotka kulloinkin ovat terveydenhuollon käytettävissä</a:t>
            </a:r>
          </a:p>
          <a:p>
            <a:pPr marL="342900" indent="-342900" algn="l">
              <a:buFont typeface="Arial" panose="020B0604020202020204" pitchFamily="34" charset="0"/>
              <a:buChar char="•"/>
            </a:pPr>
            <a:r>
              <a:rPr lang="fi-FI" sz="2800" dirty="0"/>
              <a:t>oikeus </a:t>
            </a:r>
            <a:r>
              <a:rPr lang="fi-FI" sz="2800" u="sng" dirty="0"/>
              <a:t>laadultaan hyvään </a:t>
            </a:r>
            <a:r>
              <a:rPr lang="fi-FI" sz="2800" dirty="0"/>
              <a:t>terveyden- ja sairaanhoitoon</a:t>
            </a:r>
          </a:p>
          <a:p>
            <a:pPr marL="800100" lvl="1" indent="-342900" algn="l">
              <a:buFontTx/>
              <a:buChar char="-"/>
            </a:pPr>
            <a:r>
              <a:rPr lang="fi-FI" sz="2500" dirty="0"/>
              <a:t>lääketieteellisesti perusteltua, näyttöön perustuvaa</a:t>
            </a:r>
          </a:p>
          <a:p>
            <a:pPr marL="800100" lvl="1" indent="-342900" algn="l">
              <a:buFontTx/>
              <a:buChar char="-"/>
            </a:pPr>
            <a:r>
              <a:rPr lang="fi-FI" sz="2500" dirty="0"/>
              <a:t>turvallista</a:t>
            </a:r>
          </a:p>
          <a:p>
            <a:pPr marL="800100" lvl="1" indent="-342900" algn="l">
              <a:buFontTx/>
              <a:buChar char="-"/>
            </a:pPr>
            <a:r>
              <a:rPr lang="fi-FI" sz="2500" dirty="0"/>
              <a:t>vastaa potilaan kokemusta hyvästä hoidosta</a:t>
            </a:r>
          </a:p>
          <a:p>
            <a:pPr marL="800100" lvl="1" indent="-342900" algn="l">
              <a:buFontTx/>
              <a:buChar char="-"/>
            </a:pPr>
            <a:endParaRPr lang="fi-FI" sz="2400" dirty="0"/>
          </a:p>
        </p:txBody>
      </p:sp>
      <p:sp>
        <p:nvSpPr>
          <p:cNvPr id="4" name="Title 1">
            <a:extLst>
              <a:ext uri="{FF2B5EF4-FFF2-40B4-BE49-F238E27FC236}">
                <a16:creationId xmlns:a16="http://schemas.microsoft.com/office/drawing/2014/main" id="{4066CF36-AEC9-4EBF-B6AE-B284A0C72155}"/>
              </a:ext>
            </a:extLst>
          </p:cNvPr>
          <p:cNvSpPr>
            <a:spLocks noGrp="1"/>
          </p:cNvSpPr>
          <p:nvPr>
            <p:ph type="ctrTitle"/>
          </p:nvPr>
        </p:nvSpPr>
        <p:spPr>
          <a:xfrm>
            <a:off x="1524001" y="657144"/>
            <a:ext cx="9143999" cy="866857"/>
          </a:xfrm>
        </p:spPr>
        <p:txBody>
          <a:bodyPr>
            <a:noAutofit/>
          </a:bodyPr>
          <a:lstStyle/>
          <a:p>
            <a:pPr algn="ctr"/>
            <a:r>
              <a:rPr lang="fi-FI" sz="4000" b="1" dirty="0">
                <a:latin typeface="+mn-lt"/>
              </a:rPr>
              <a:t>Oikeus hyvään hoitoon ja kohteluun (1/3)</a:t>
            </a:r>
          </a:p>
        </p:txBody>
      </p:sp>
    </p:spTree>
    <p:extLst>
      <p:ext uri="{BB962C8B-B14F-4D97-AF65-F5344CB8AC3E}">
        <p14:creationId xmlns:p14="http://schemas.microsoft.com/office/powerpoint/2010/main" val="2584288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9460140-723B-4446-A40A-90859C8B6672}"/>
              </a:ext>
            </a:extLst>
          </p:cNvPr>
          <p:cNvSpPr>
            <a:spLocks noGrp="1"/>
          </p:cNvSpPr>
          <p:nvPr>
            <p:ph type="subTitle" idx="1"/>
          </p:nvPr>
        </p:nvSpPr>
        <p:spPr>
          <a:xfrm>
            <a:off x="2125579" y="1764633"/>
            <a:ext cx="7940841" cy="4973052"/>
          </a:xfrm>
        </p:spPr>
        <p:txBody>
          <a:bodyPr>
            <a:normAutofit lnSpcReduction="10000"/>
          </a:bodyPr>
          <a:lstStyle/>
          <a:p>
            <a:pPr marL="342900" indent="-342900" algn="l">
              <a:buFont typeface="Arial" panose="020B0604020202020204" pitchFamily="34" charset="0"/>
              <a:buChar char="•"/>
            </a:pPr>
            <a:r>
              <a:rPr lang="fi-FI" sz="2800" dirty="0"/>
              <a:t>oikeus </a:t>
            </a:r>
            <a:r>
              <a:rPr lang="fi-FI" sz="2800" u="sng" dirty="0"/>
              <a:t>hyvään, kunnioittavaan ja asialliseen kohteluun</a:t>
            </a:r>
            <a:endParaRPr lang="fi-FI" sz="2800" dirty="0"/>
          </a:p>
          <a:p>
            <a:pPr marL="800100" lvl="1" indent="-342900" algn="l">
              <a:buFontTx/>
              <a:buChar char="-"/>
            </a:pPr>
            <a:r>
              <a:rPr lang="fi-FI" sz="2500" dirty="0"/>
              <a:t>potilaan ihmisarvoa, vakaumusta ja yksityisyyttä kunnioitetaan</a:t>
            </a:r>
          </a:p>
          <a:p>
            <a:pPr marL="800100" lvl="1" indent="-342900" algn="l">
              <a:buFontTx/>
              <a:buChar char="-"/>
            </a:pPr>
            <a:r>
              <a:rPr lang="fi-FI" sz="2500" dirty="0"/>
              <a:t>yksilölliset tarpeet, äidinkieli ja kulttuuri huomioidaan mahdollisuuksien mukaan </a:t>
            </a:r>
          </a:p>
          <a:p>
            <a:pPr marL="457200" indent="-457200" algn="l">
              <a:buFont typeface="Arial" panose="020B0604020202020204" pitchFamily="34" charset="0"/>
              <a:buChar char="•"/>
            </a:pPr>
            <a:r>
              <a:rPr lang="fi-FI" sz="2800" dirty="0"/>
              <a:t>henkilö voi </a:t>
            </a:r>
            <a:r>
              <a:rPr lang="fi-FI" sz="2800" u="sng" dirty="0"/>
              <a:t>valita itse</a:t>
            </a:r>
            <a:r>
              <a:rPr lang="fi-FI" sz="2800" dirty="0"/>
              <a:t>, minkä terveysaseman palveluja käyttää</a:t>
            </a:r>
          </a:p>
          <a:p>
            <a:pPr marL="800100" lvl="1" indent="-342900" algn="l">
              <a:buFontTx/>
              <a:buChar char="-"/>
            </a:pPr>
            <a:r>
              <a:rPr lang="fi-FI" sz="2500" dirty="0"/>
              <a:t>myös jonkin muun kuin kotikunnan perusterveydenhuollon palveluja voi käyttää tietyin ehdoin</a:t>
            </a:r>
          </a:p>
          <a:p>
            <a:pPr marL="800100" lvl="1" indent="-342900" algn="l">
              <a:buFontTx/>
              <a:buChar char="-"/>
            </a:pPr>
            <a:r>
              <a:rPr lang="fi-FI" sz="2500" dirty="0"/>
              <a:t>terveysaseman vaihdosta tehdään kirjallinen ilmoitus molemmille terveysasemille </a:t>
            </a:r>
          </a:p>
          <a:p>
            <a:pPr marL="800100" lvl="1" indent="-342900" algn="l">
              <a:buFontTx/>
              <a:buChar char="-"/>
            </a:pPr>
            <a:endParaRPr lang="fi-FI" sz="2400" dirty="0"/>
          </a:p>
        </p:txBody>
      </p:sp>
      <p:sp>
        <p:nvSpPr>
          <p:cNvPr id="4" name="Title 1">
            <a:extLst>
              <a:ext uri="{FF2B5EF4-FFF2-40B4-BE49-F238E27FC236}">
                <a16:creationId xmlns:a16="http://schemas.microsoft.com/office/drawing/2014/main" id="{4066CF36-AEC9-4EBF-B6AE-B284A0C72155}"/>
              </a:ext>
            </a:extLst>
          </p:cNvPr>
          <p:cNvSpPr>
            <a:spLocks noGrp="1"/>
          </p:cNvSpPr>
          <p:nvPr>
            <p:ph type="ctrTitle"/>
          </p:nvPr>
        </p:nvSpPr>
        <p:spPr>
          <a:xfrm>
            <a:off x="1524001" y="657144"/>
            <a:ext cx="9143999" cy="866857"/>
          </a:xfrm>
        </p:spPr>
        <p:txBody>
          <a:bodyPr>
            <a:noAutofit/>
          </a:bodyPr>
          <a:lstStyle/>
          <a:p>
            <a:pPr algn="ctr"/>
            <a:r>
              <a:rPr lang="fi-FI" sz="4000" b="1" dirty="0">
                <a:latin typeface="+mn-lt"/>
              </a:rPr>
              <a:t>Oikeus hyvään hoitoon ja kohteluun (2/3)</a:t>
            </a:r>
          </a:p>
        </p:txBody>
      </p:sp>
    </p:spTree>
    <p:extLst>
      <p:ext uri="{BB962C8B-B14F-4D97-AF65-F5344CB8AC3E}">
        <p14:creationId xmlns:p14="http://schemas.microsoft.com/office/powerpoint/2010/main" val="2545998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9460140-723B-4446-A40A-90859C8B6672}"/>
              </a:ext>
            </a:extLst>
          </p:cNvPr>
          <p:cNvSpPr>
            <a:spLocks noGrp="1"/>
          </p:cNvSpPr>
          <p:nvPr>
            <p:ph type="subTitle" idx="1"/>
          </p:nvPr>
        </p:nvSpPr>
        <p:spPr>
          <a:xfrm>
            <a:off x="2125578" y="1556085"/>
            <a:ext cx="8173454" cy="5181601"/>
          </a:xfrm>
        </p:spPr>
        <p:txBody>
          <a:bodyPr>
            <a:normAutofit/>
          </a:bodyPr>
          <a:lstStyle/>
          <a:p>
            <a:pPr marL="342900" indent="-342900" algn="l">
              <a:buFont typeface="Arial" panose="020B0604020202020204" pitchFamily="34" charset="0"/>
              <a:buChar char="•"/>
            </a:pPr>
            <a:r>
              <a:rPr lang="fi-FI" sz="2800" b="1" dirty="0"/>
              <a:t>kiireellinen sairaanhoito</a:t>
            </a:r>
            <a:endParaRPr lang="fi-FI" sz="2800" dirty="0"/>
          </a:p>
          <a:p>
            <a:pPr marL="800100" lvl="1" indent="-342900" algn="l">
              <a:buFontTx/>
              <a:buChar char="-"/>
            </a:pPr>
            <a:r>
              <a:rPr lang="fi-FI" sz="2500" dirty="0"/>
              <a:t>oikeus saada </a:t>
            </a:r>
            <a:r>
              <a:rPr lang="fi-FI" sz="2500" u="sng" dirty="0"/>
              <a:t>välittömästi</a:t>
            </a:r>
            <a:r>
              <a:rPr lang="fi-FI" sz="2500" dirty="0"/>
              <a:t> asuinkunnasta riippumatta </a:t>
            </a:r>
          </a:p>
          <a:p>
            <a:pPr marL="800100" lvl="1" indent="-342900" algn="l">
              <a:buFontTx/>
              <a:buChar char="-"/>
            </a:pPr>
            <a:r>
              <a:rPr lang="fi-FI" sz="2500" dirty="0"/>
              <a:t>ensiapu ja kiireellinen päivystys </a:t>
            </a:r>
          </a:p>
          <a:p>
            <a:pPr marL="457200" indent="-457200" algn="l">
              <a:buFont typeface="Arial" panose="020B0604020202020204" pitchFamily="34" charset="0"/>
              <a:buChar char="•"/>
            </a:pPr>
            <a:r>
              <a:rPr lang="fi-FI" sz="2800" b="1" dirty="0"/>
              <a:t>kiireetön hoito</a:t>
            </a:r>
            <a:r>
              <a:rPr lang="fi-FI" sz="2800" dirty="0"/>
              <a:t>: </a:t>
            </a:r>
            <a:r>
              <a:rPr lang="fi-FI" sz="2800" b="1" dirty="0"/>
              <a:t>hoitotakuu</a:t>
            </a:r>
            <a:r>
              <a:rPr lang="fi-FI" sz="2800" dirty="0"/>
              <a:t> </a:t>
            </a:r>
          </a:p>
          <a:p>
            <a:pPr marL="800100" lvl="1" indent="-342900" algn="l">
              <a:buFontTx/>
              <a:buChar char="-"/>
            </a:pPr>
            <a:r>
              <a:rPr lang="fi-FI" sz="2500" dirty="0"/>
              <a:t>oikeus päästä julkiseen terveydenhuoltoon (perusterveydenhuolto, suun terveydenhoito ja erikoissairaanhoito) </a:t>
            </a:r>
            <a:r>
              <a:rPr lang="fi-FI" sz="2500" u="sng" dirty="0"/>
              <a:t>tietyn ajan sisällä</a:t>
            </a:r>
          </a:p>
          <a:p>
            <a:pPr marL="800100" lvl="1" indent="-342900" algn="l">
              <a:buFontTx/>
              <a:buChar char="-"/>
            </a:pPr>
            <a:r>
              <a:rPr lang="fi-FI" sz="2500" dirty="0"/>
              <a:t>potilaalle ilmoitettava </a:t>
            </a:r>
            <a:r>
              <a:rPr lang="fi-FI" sz="2500" dirty="0" err="1"/>
              <a:t>hoitoonpääsyn</a:t>
            </a:r>
            <a:r>
              <a:rPr lang="fi-FI" sz="2500" dirty="0"/>
              <a:t> ajankohta</a:t>
            </a:r>
          </a:p>
          <a:p>
            <a:pPr marL="800100" lvl="1" indent="-342900" algn="l">
              <a:buFontTx/>
              <a:buChar char="-"/>
            </a:pPr>
            <a:r>
              <a:rPr lang="fi-FI" sz="2500" dirty="0"/>
              <a:t>jos potilasta ei voida hoitaa määräajassa omassa terveyskeskuksessa tai sairaalassa, hänet ohjataan hoitoon muualle, esim. yksityiseen terveydenhuoltoon</a:t>
            </a:r>
          </a:p>
          <a:p>
            <a:pPr marL="800100" lvl="1" indent="-342900" algn="l">
              <a:buFontTx/>
              <a:buChar char="-"/>
            </a:pPr>
            <a:r>
              <a:rPr lang="fi-FI" sz="2500" dirty="0"/>
              <a:t>pyritään takaamaan hoito tasapuolisesti asuinpaikasta riippumatta  </a:t>
            </a:r>
          </a:p>
          <a:p>
            <a:pPr marL="800100" lvl="1" indent="-342900" algn="l">
              <a:buFontTx/>
              <a:buChar char="-"/>
            </a:pPr>
            <a:endParaRPr lang="fi-FI" sz="2400" dirty="0"/>
          </a:p>
        </p:txBody>
      </p:sp>
      <p:sp>
        <p:nvSpPr>
          <p:cNvPr id="4" name="Title 1">
            <a:extLst>
              <a:ext uri="{FF2B5EF4-FFF2-40B4-BE49-F238E27FC236}">
                <a16:creationId xmlns:a16="http://schemas.microsoft.com/office/drawing/2014/main" id="{4066CF36-AEC9-4EBF-B6AE-B284A0C72155}"/>
              </a:ext>
            </a:extLst>
          </p:cNvPr>
          <p:cNvSpPr>
            <a:spLocks noGrp="1"/>
          </p:cNvSpPr>
          <p:nvPr>
            <p:ph type="ctrTitle"/>
          </p:nvPr>
        </p:nvSpPr>
        <p:spPr>
          <a:xfrm>
            <a:off x="1524001" y="907630"/>
            <a:ext cx="9143999" cy="866857"/>
          </a:xfrm>
        </p:spPr>
        <p:txBody>
          <a:bodyPr>
            <a:noAutofit/>
          </a:bodyPr>
          <a:lstStyle/>
          <a:p>
            <a:r>
              <a:rPr lang="fi-FI" sz="4000" b="1" dirty="0">
                <a:latin typeface="+mn-lt"/>
              </a:rPr>
              <a:t>Oikeus hyvään hoitoon ja kohteluun (3/3)</a:t>
            </a:r>
            <a:br>
              <a:rPr lang="fi-FI" sz="4000" b="1" dirty="0">
                <a:latin typeface="+mn-lt"/>
              </a:rPr>
            </a:br>
            <a:r>
              <a:rPr lang="fi-FI" sz="4000" b="1" dirty="0">
                <a:latin typeface="+mn-lt"/>
                <a:hlinkClick r:id="rId2"/>
              </a:rPr>
              <a:t>https://</a:t>
            </a:r>
            <a:r>
              <a:rPr lang="fi-FI" sz="4000" b="1" dirty="0">
                <a:latin typeface="+mn-lt"/>
                <a:hlinkClick r:id="rId2"/>
              </a:rPr>
              <a:t>stm.fi/hoitotakuu</a:t>
            </a:r>
            <a:r>
              <a:rPr lang="fi-FI" sz="4000" b="1" dirty="0">
                <a:latin typeface="+mn-lt"/>
              </a:rPr>
              <a:t/>
            </a:r>
            <a:br>
              <a:rPr lang="fi-FI" sz="4000" b="1" dirty="0">
                <a:latin typeface="+mn-lt"/>
              </a:rPr>
            </a:br>
            <a:endParaRPr lang="fi-FI" sz="4000" b="1" dirty="0">
              <a:latin typeface="+mn-lt"/>
            </a:endParaRPr>
          </a:p>
        </p:txBody>
      </p:sp>
    </p:spTree>
    <p:extLst>
      <p:ext uri="{BB962C8B-B14F-4D97-AF65-F5344CB8AC3E}">
        <p14:creationId xmlns:p14="http://schemas.microsoft.com/office/powerpoint/2010/main" val="2671175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9460140-723B-4446-A40A-90859C8B6672}"/>
              </a:ext>
            </a:extLst>
          </p:cNvPr>
          <p:cNvSpPr>
            <a:spLocks noGrp="1"/>
          </p:cNvSpPr>
          <p:nvPr>
            <p:ph type="subTitle" idx="1"/>
          </p:nvPr>
        </p:nvSpPr>
        <p:spPr>
          <a:xfrm>
            <a:off x="2229853" y="1812758"/>
            <a:ext cx="7732295" cy="4636169"/>
          </a:xfrm>
        </p:spPr>
        <p:txBody>
          <a:bodyPr/>
          <a:lstStyle/>
          <a:p>
            <a:pPr marL="342900" indent="-342900" algn="l">
              <a:buFont typeface="Arial" panose="020B0604020202020204" pitchFamily="34" charset="0"/>
              <a:buChar char="•"/>
            </a:pPr>
            <a:r>
              <a:rPr lang="fi-FI" sz="2800" dirty="0"/>
              <a:t>oikeus </a:t>
            </a:r>
            <a:r>
              <a:rPr lang="fi-FI" sz="2800" u="sng" dirty="0"/>
              <a:t>saada tietoa omasta terveydentilasta, hoidon merkityksestä, eri hoitovaihtoehtoista ja niiden vaikutuksista sekä muista seikoista, joilla on merkitystä hoidon kannalta </a:t>
            </a:r>
            <a:endParaRPr lang="fi-FI" sz="2800" dirty="0"/>
          </a:p>
          <a:p>
            <a:pPr marL="800100" lvl="1" indent="-342900" algn="l">
              <a:buFontTx/>
              <a:buChar char="-"/>
            </a:pPr>
            <a:r>
              <a:rPr lang="fi-FI" sz="2500" dirty="0"/>
              <a:t>selvityksen oltava sellainen, että potilas ymmärtää sen sisällön</a:t>
            </a:r>
          </a:p>
          <a:p>
            <a:pPr marL="800100" lvl="1" indent="-342900" algn="l">
              <a:buFontTx/>
              <a:buChar char="-"/>
            </a:pPr>
            <a:r>
              <a:rPr lang="fi-FI" sz="2500" dirty="0"/>
              <a:t>alaikäistä koskeva selvitys annetaan hänen huoltajalleen </a:t>
            </a:r>
          </a:p>
          <a:p>
            <a:pPr marL="800100" lvl="1" indent="-342900" algn="l">
              <a:buFontTx/>
              <a:buChar char="-"/>
            </a:pPr>
            <a:r>
              <a:rPr lang="fi-FI" sz="2500" dirty="0"/>
              <a:t>selvitystä ei tehdä, jos se potilas ei sitä halua tai jos tiedon saamisesta aiheutuu vakavaa vaaraa potilaan hengelle tai terveydelle </a:t>
            </a:r>
          </a:p>
          <a:p>
            <a:pPr algn="l"/>
            <a:endParaRPr lang="fi-FI" dirty="0"/>
          </a:p>
        </p:txBody>
      </p:sp>
      <p:sp>
        <p:nvSpPr>
          <p:cNvPr id="4" name="Title 1">
            <a:extLst>
              <a:ext uri="{FF2B5EF4-FFF2-40B4-BE49-F238E27FC236}">
                <a16:creationId xmlns:a16="http://schemas.microsoft.com/office/drawing/2014/main" id="{4066CF36-AEC9-4EBF-B6AE-B284A0C72155}"/>
              </a:ext>
            </a:extLst>
          </p:cNvPr>
          <p:cNvSpPr>
            <a:spLocks noGrp="1"/>
          </p:cNvSpPr>
          <p:nvPr>
            <p:ph type="ctrTitle"/>
          </p:nvPr>
        </p:nvSpPr>
        <p:spPr>
          <a:xfrm>
            <a:off x="1992229" y="657144"/>
            <a:ext cx="8207542" cy="866857"/>
          </a:xfrm>
        </p:spPr>
        <p:txBody>
          <a:bodyPr>
            <a:noAutofit/>
          </a:bodyPr>
          <a:lstStyle/>
          <a:p>
            <a:pPr algn="ctr"/>
            <a:r>
              <a:rPr lang="fi-FI" sz="4000" b="1" dirty="0">
                <a:latin typeface="+mn-lt"/>
              </a:rPr>
              <a:t>Tiedonsaantioikeus (1/2)</a:t>
            </a:r>
          </a:p>
        </p:txBody>
      </p:sp>
    </p:spTree>
    <p:extLst>
      <p:ext uri="{BB962C8B-B14F-4D97-AF65-F5344CB8AC3E}">
        <p14:creationId xmlns:p14="http://schemas.microsoft.com/office/powerpoint/2010/main" val="1580453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9460140-723B-4446-A40A-90859C8B6672}"/>
              </a:ext>
            </a:extLst>
          </p:cNvPr>
          <p:cNvSpPr>
            <a:spLocks noGrp="1"/>
          </p:cNvSpPr>
          <p:nvPr>
            <p:ph type="subTitle" idx="1"/>
          </p:nvPr>
        </p:nvSpPr>
        <p:spPr>
          <a:xfrm>
            <a:off x="2229853" y="1860885"/>
            <a:ext cx="7969919" cy="4459706"/>
          </a:xfrm>
        </p:spPr>
        <p:txBody>
          <a:bodyPr>
            <a:normAutofit lnSpcReduction="10000"/>
          </a:bodyPr>
          <a:lstStyle/>
          <a:p>
            <a:pPr marL="342900" indent="-342900" algn="l">
              <a:buFont typeface="Arial" panose="020B0604020202020204" pitchFamily="34" charset="0"/>
              <a:buChar char="•"/>
            </a:pPr>
            <a:r>
              <a:rPr lang="fi-FI" sz="2800" dirty="0"/>
              <a:t>hoitoa koskevat tiedot merkitään potilasasiakirjoihin </a:t>
            </a:r>
            <a:r>
              <a:rPr lang="fi-FI" sz="2800" u="sng" dirty="0"/>
              <a:t> </a:t>
            </a:r>
            <a:endParaRPr lang="fi-FI" sz="2800" dirty="0"/>
          </a:p>
          <a:p>
            <a:pPr marL="800100" lvl="1" indent="-342900" algn="l">
              <a:buFontTx/>
              <a:buChar char="-"/>
            </a:pPr>
            <a:r>
              <a:rPr lang="fi-FI" sz="2500" dirty="0"/>
              <a:t>tiedot ovat </a:t>
            </a:r>
            <a:r>
              <a:rPr lang="fi-FI" sz="2500" u="sng" dirty="0"/>
              <a:t>salaisia</a:t>
            </a:r>
            <a:r>
              <a:rPr lang="fi-FI" sz="2500" dirty="0"/>
              <a:t>: annetaan sivullisille vain potilaan kirjallisella suostumuksella</a:t>
            </a:r>
          </a:p>
          <a:p>
            <a:pPr marL="800100" lvl="1" indent="-342900" algn="l">
              <a:buFontTx/>
              <a:buChar char="-"/>
            </a:pPr>
            <a:r>
              <a:rPr lang="fi-FI" sz="2500" dirty="0"/>
              <a:t>salassapitovelvollisuus koskee terveydenhuollon yksiköissä työskenteleviä ja se säilyy työsuhteen päättymisen jälkeenkin</a:t>
            </a:r>
          </a:p>
          <a:p>
            <a:pPr marL="457200" indent="-457200" algn="l">
              <a:buFont typeface="Arial" panose="020B0604020202020204" pitchFamily="34" charset="0"/>
              <a:buChar char="•"/>
            </a:pPr>
            <a:r>
              <a:rPr lang="fi-FI" sz="2800" dirty="0"/>
              <a:t>potilaalla on oikeus </a:t>
            </a:r>
            <a:r>
              <a:rPr lang="fi-FI" sz="2800" u="sng" dirty="0"/>
              <a:t>tarkastaa</a:t>
            </a:r>
            <a:r>
              <a:rPr lang="fi-FI" sz="2800" dirty="0"/>
              <a:t> itseään koskevat tiedot </a:t>
            </a:r>
          </a:p>
          <a:p>
            <a:pPr marL="457200" indent="-457200" algn="l">
              <a:buFont typeface="Arial" panose="020B0604020202020204" pitchFamily="34" charset="0"/>
              <a:buChar char="•"/>
            </a:pPr>
            <a:r>
              <a:rPr lang="fi-FI" sz="2800" dirty="0"/>
              <a:t>tietoja säilytetään laissa määrätty aika, jonka jälkeen ne hävitetään asianmukaisesti  </a:t>
            </a:r>
          </a:p>
          <a:p>
            <a:pPr algn="l"/>
            <a:endParaRPr lang="fi-FI" dirty="0"/>
          </a:p>
        </p:txBody>
      </p:sp>
      <p:sp>
        <p:nvSpPr>
          <p:cNvPr id="4" name="Title 1">
            <a:extLst>
              <a:ext uri="{FF2B5EF4-FFF2-40B4-BE49-F238E27FC236}">
                <a16:creationId xmlns:a16="http://schemas.microsoft.com/office/drawing/2014/main" id="{4066CF36-AEC9-4EBF-B6AE-B284A0C72155}"/>
              </a:ext>
            </a:extLst>
          </p:cNvPr>
          <p:cNvSpPr>
            <a:spLocks noGrp="1"/>
          </p:cNvSpPr>
          <p:nvPr>
            <p:ph type="ctrTitle"/>
          </p:nvPr>
        </p:nvSpPr>
        <p:spPr>
          <a:xfrm>
            <a:off x="1992229" y="657144"/>
            <a:ext cx="8207542" cy="866857"/>
          </a:xfrm>
        </p:spPr>
        <p:txBody>
          <a:bodyPr>
            <a:noAutofit/>
          </a:bodyPr>
          <a:lstStyle/>
          <a:p>
            <a:pPr algn="ctr"/>
            <a:r>
              <a:rPr lang="fi-FI" sz="4000" b="1" dirty="0">
                <a:latin typeface="+mn-lt"/>
              </a:rPr>
              <a:t>Tiedonsaantioikeus (2/2)</a:t>
            </a:r>
          </a:p>
        </p:txBody>
      </p:sp>
    </p:spTree>
    <p:extLst>
      <p:ext uri="{BB962C8B-B14F-4D97-AF65-F5344CB8AC3E}">
        <p14:creationId xmlns:p14="http://schemas.microsoft.com/office/powerpoint/2010/main" val="3945040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66CF36-AEC9-4EBF-B6AE-B284A0C72155}"/>
              </a:ext>
            </a:extLst>
          </p:cNvPr>
          <p:cNvSpPr>
            <a:spLocks noGrp="1"/>
          </p:cNvSpPr>
          <p:nvPr>
            <p:ph type="ctrTitle"/>
          </p:nvPr>
        </p:nvSpPr>
        <p:spPr>
          <a:xfrm>
            <a:off x="1992229" y="657144"/>
            <a:ext cx="8207542" cy="866857"/>
          </a:xfrm>
        </p:spPr>
        <p:txBody>
          <a:bodyPr>
            <a:noAutofit/>
          </a:bodyPr>
          <a:lstStyle/>
          <a:p>
            <a:pPr algn="ctr"/>
            <a:r>
              <a:rPr lang="fi-FI" sz="4000" b="1" dirty="0">
                <a:latin typeface="+mn-lt"/>
              </a:rPr>
              <a:t>Itsemääräämisoikeus</a:t>
            </a:r>
          </a:p>
        </p:txBody>
      </p:sp>
      <p:sp>
        <p:nvSpPr>
          <p:cNvPr id="5" name="Alaotsikko 2">
            <a:extLst>
              <a:ext uri="{FF2B5EF4-FFF2-40B4-BE49-F238E27FC236}">
                <a16:creationId xmlns:a16="http://schemas.microsoft.com/office/drawing/2014/main" id="{08A06B2E-5D04-458F-8B93-ABCB07498295}"/>
              </a:ext>
            </a:extLst>
          </p:cNvPr>
          <p:cNvSpPr>
            <a:spLocks noGrp="1"/>
          </p:cNvSpPr>
          <p:nvPr>
            <p:ph type="subTitle" idx="1"/>
          </p:nvPr>
        </p:nvSpPr>
        <p:spPr>
          <a:xfrm>
            <a:off x="2197101" y="1860551"/>
            <a:ext cx="8002671" cy="4652545"/>
          </a:xfrm>
        </p:spPr>
        <p:txBody>
          <a:bodyPr>
            <a:normAutofit/>
          </a:bodyPr>
          <a:lstStyle/>
          <a:p>
            <a:pPr marL="342900" indent="-342900" algn="l">
              <a:buFont typeface="Arial" panose="020B0604020202020204" pitchFamily="34" charset="0"/>
              <a:buChar char="•"/>
            </a:pPr>
            <a:r>
              <a:rPr lang="fi-FI" sz="2800" dirty="0"/>
              <a:t>oikeus </a:t>
            </a:r>
            <a:r>
              <a:rPr lang="fi-FI" sz="2800" u="sng" dirty="0"/>
              <a:t>päättää itseä koskevista asioista</a:t>
            </a:r>
            <a:endParaRPr lang="fi-FI" sz="2800" dirty="0"/>
          </a:p>
          <a:p>
            <a:pPr marL="800100" lvl="1" indent="-342900" algn="l">
              <a:buFontTx/>
              <a:buChar char="-"/>
            </a:pPr>
            <a:r>
              <a:rPr lang="fi-FI" sz="2500" dirty="0"/>
              <a:t>osallistuminen esim. omaa hoitoa ja kuntoutusta koskevaan päätöksentekoon</a:t>
            </a:r>
          </a:p>
          <a:p>
            <a:pPr marL="800100" lvl="1" indent="-342900" algn="l">
              <a:buFontTx/>
              <a:buChar char="-"/>
            </a:pPr>
            <a:r>
              <a:rPr lang="fi-FI" sz="2500" dirty="0"/>
              <a:t>hoitotoimenpiteisiin tarvitaan potilaan suostumus </a:t>
            </a:r>
          </a:p>
          <a:p>
            <a:pPr marL="800100" lvl="1" indent="-342900" algn="l">
              <a:buFontTx/>
              <a:buChar char="-"/>
            </a:pPr>
            <a:r>
              <a:rPr lang="fi-FI" sz="2500" dirty="0"/>
              <a:t>alaikäisen potilaan mielipide selvitetään, kun se on hänen ikäänsä ja kehitystasoonsa nähden mahdollista  </a:t>
            </a:r>
          </a:p>
          <a:p>
            <a:pPr marL="342900" indent="-342900" algn="l">
              <a:buFont typeface="Arial" panose="020B0604020202020204" pitchFamily="34" charset="0"/>
              <a:buChar char="•"/>
            </a:pPr>
            <a:r>
              <a:rPr lang="fi-FI" sz="2800" b="1" dirty="0"/>
              <a:t>hoitotahto = </a:t>
            </a:r>
            <a:r>
              <a:rPr lang="fi-FI" sz="2800" dirty="0"/>
              <a:t>vapaamuotoinen asiakirja, jolla voi ilmaista omaan hoitoonsa liittyvät toiveensa hoitohenkilökunnalle  </a:t>
            </a:r>
          </a:p>
          <a:p>
            <a:pPr marL="800100" lvl="1" indent="-342900" algn="l">
              <a:buFontTx/>
              <a:buChar char="-"/>
            </a:pPr>
            <a:r>
              <a:rPr lang="fi-FI" sz="2500" dirty="0"/>
              <a:t>potilaalle ei anneta sellaista hoitoa, joka on vasten hänen tahtoaan  </a:t>
            </a:r>
          </a:p>
          <a:p>
            <a:pPr marL="800100" lvl="1" indent="-342900" algn="l">
              <a:buFontTx/>
              <a:buChar char="-"/>
            </a:pPr>
            <a:endParaRPr lang="fi-FI" sz="2400" dirty="0"/>
          </a:p>
        </p:txBody>
      </p:sp>
    </p:spTree>
    <p:extLst>
      <p:ext uri="{BB962C8B-B14F-4D97-AF65-F5344CB8AC3E}">
        <p14:creationId xmlns:p14="http://schemas.microsoft.com/office/powerpoint/2010/main" val="4244225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66CF36-AEC9-4EBF-B6AE-B284A0C72155}"/>
              </a:ext>
            </a:extLst>
          </p:cNvPr>
          <p:cNvSpPr>
            <a:spLocks noGrp="1"/>
          </p:cNvSpPr>
          <p:nvPr>
            <p:ph type="ctrTitle"/>
          </p:nvPr>
        </p:nvSpPr>
        <p:spPr>
          <a:xfrm>
            <a:off x="1992229" y="336302"/>
            <a:ext cx="8207542" cy="866857"/>
          </a:xfrm>
        </p:spPr>
        <p:txBody>
          <a:bodyPr>
            <a:noAutofit/>
          </a:bodyPr>
          <a:lstStyle/>
          <a:p>
            <a:pPr algn="ctr"/>
            <a:r>
              <a:rPr lang="fi-FI" sz="4000" b="1" dirty="0">
                <a:latin typeface="+mn-lt"/>
              </a:rPr>
              <a:t>Valitusoikeus</a:t>
            </a:r>
          </a:p>
        </p:txBody>
      </p:sp>
      <p:sp>
        <p:nvSpPr>
          <p:cNvPr id="5" name="Alaotsikko 2">
            <a:extLst>
              <a:ext uri="{FF2B5EF4-FFF2-40B4-BE49-F238E27FC236}">
                <a16:creationId xmlns:a16="http://schemas.microsoft.com/office/drawing/2014/main" id="{8AA6677E-18B0-49F7-86D6-7528D03C11BD}"/>
              </a:ext>
            </a:extLst>
          </p:cNvPr>
          <p:cNvSpPr>
            <a:spLocks noGrp="1"/>
          </p:cNvSpPr>
          <p:nvPr>
            <p:ph type="subTitle" idx="1"/>
          </p:nvPr>
        </p:nvSpPr>
        <p:spPr>
          <a:xfrm>
            <a:off x="2197101" y="1315454"/>
            <a:ext cx="8002671" cy="5542547"/>
          </a:xfrm>
        </p:spPr>
        <p:txBody>
          <a:bodyPr>
            <a:normAutofit lnSpcReduction="10000"/>
          </a:bodyPr>
          <a:lstStyle/>
          <a:p>
            <a:pPr marL="342900" indent="-342900" algn="l">
              <a:buFont typeface="Arial" panose="020B0604020202020204" pitchFamily="34" charset="0"/>
              <a:buChar char="•"/>
            </a:pPr>
            <a:r>
              <a:rPr lang="fi-FI" sz="2800" dirty="0"/>
              <a:t>jos potilas ei ole tyytyväinen saamaansa hoitoon tai kohteluun tai on tapahtunut jokin virhe, on hyvä </a:t>
            </a:r>
            <a:r>
              <a:rPr lang="fi-FI" sz="2800" u="sng" dirty="0"/>
              <a:t>keskustella avoimesti hoitohenkilökunnan kanssa</a:t>
            </a:r>
          </a:p>
          <a:p>
            <a:pPr marL="342900" indent="-342900" algn="l">
              <a:buFont typeface="Arial" panose="020B0604020202020204" pitchFamily="34" charset="0"/>
              <a:buChar char="•"/>
            </a:pPr>
            <a:r>
              <a:rPr lang="fi-FI" sz="2800" dirty="0"/>
              <a:t>potilas voi tehdä </a:t>
            </a:r>
            <a:r>
              <a:rPr lang="fi-FI" sz="2800" b="1" dirty="0"/>
              <a:t>muistutuksen</a:t>
            </a:r>
            <a:r>
              <a:rPr lang="fi-FI" sz="2800" dirty="0"/>
              <a:t> hoitopaikan johdolle tai </a:t>
            </a:r>
            <a:r>
              <a:rPr lang="fi-FI" sz="2800" b="1" dirty="0"/>
              <a:t>kantelun</a:t>
            </a:r>
            <a:r>
              <a:rPr lang="fi-FI" sz="2800" dirty="0"/>
              <a:t> terveydenhuoltoa valvoville viranomaisille</a:t>
            </a:r>
          </a:p>
          <a:p>
            <a:pPr marL="800100" lvl="1" indent="-342900" algn="l">
              <a:buFontTx/>
              <a:buChar char="-"/>
            </a:pPr>
            <a:r>
              <a:rPr lang="fi-FI" sz="2500" dirty="0"/>
              <a:t>tarkoituksena palauttaa yhteisymmärrys ja luottamus hoitoon sekä lisätä potilasturvallisuutta </a:t>
            </a:r>
          </a:p>
          <a:p>
            <a:pPr marL="457200" indent="-457200" algn="l">
              <a:buFont typeface="Arial" panose="020B0604020202020204" pitchFamily="34" charset="0"/>
              <a:buChar char="•"/>
            </a:pPr>
            <a:r>
              <a:rPr lang="fi-FI" sz="2800" dirty="0"/>
              <a:t>jos on tapahtunut henkilövahinko, potilas voi tehdä </a:t>
            </a:r>
            <a:r>
              <a:rPr lang="fi-FI" sz="2800" b="1" dirty="0"/>
              <a:t>potilasvahinkoilmoituksen</a:t>
            </a:r>
            <a:r>
              <a:rPr lang="fi-FI" sz="2800" dirty="0"/>
              <a:t> ja hakea taloudellista korvausta </a:t>
            </a:r>
          </a:p>
          <a:p>
            <a:pPr marL="457200" indent="-457200" algn="l">
              <a:buFont typeface="Arial" panose="020B0604020202020204" pitchFamily="34" charset="0"/>
              <a:buChar char="•"/>
            </a:pPr>
            <a:r>
              <a:rPr lang="fi-FI" sz="2800" b="1" dirty="0"/>
              <a:t>potilasasiamies </a:t>
            </a:r>
            <a:r>
              <a:rPr lang="fi-FI" sz="2800" dirty="0"/>
              <a:t>auttaa potilasta selvittämään ongelmansa hoitopaikassa ja avustaa esim. muistutuksen tekemisessä </a:t>
            </a:r>
            <a:endParaRPr lang="fi-FI" sz="2500" dirty="0"/>
          </a:p>
          <a:p>
            <a:pPr marL="800100" lvl="1" indent="-342900" algn="l">
              <a:buFontTx/>
              <a:buChar char="-"/>
            </a:pPr>
            <a:endParaRPr lang="fi-FI" sz="2400" dirty="0"/>
          </a:p>
        </p:txBody>
      </p:sp>
    </p:spTree>
    <p:extLst>
      <p:ext uri="{BB962C8B-B14F-4D97-AF65-F5344CB8AC3E}">
        <p14:creationId xmlns:p14="http://schemas.microsoft.com/office/powerpoint/2010/main" val="437610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 4 s.145 </a:t>
            </a:r>
            <a:endParaRPr lang="fi-FI" dirty="0"/>
          </a:p>
        </p:txBody>
      </p:sp>
      <p:sp>
        <p:nvSpPr>
          <p:cNvPr id="3" name="Sisällön paikkamerkki 2"/>
          <p:cNvSpPr>
            <a:spLocks noGrp="1"/>
          </p:cNvSpPr>
          <p:nvPr>
            <p:ph idx="1"/>
          </p:nvPr>
        </p:nvSpPr>
        <p:spPr/>
        <p:txBody>
          <a:bodyPr/>
          <a:lstStyle/>
          <a:p>
            <a:r>
              <a:rPr lang="fi-FI" dirty="0"/>
              <a:t>Oikeus hoitoon? </a:t>
            </a:r>
          </a:p>
          <a:p>
            <a:r>
              <a:rPr lang="fi-FI" dirty="0"/>
              <a:t>Hoitotakuu?</a:t>
            </a:r>
          </a:p>
          <a:p>
            <a:r>
              <a:rPr lang="fi-FI" dirty="0"/>
              <a:t>Tiedonsaantioikeus?</a:t>
            </a:r>
          </a:p>
          <a:p>
            <a:r>
              <a:rPr lang="fi-FI" dirty="0"/>
              <a:t>Itsemääräämisoikeus?</a:t>
            </a:r>
          </a:p>
          <a:p>
            <a:r>
              <a:rPr lang="fi-FI" dirty="0"/>
              <a:t>Valitusoikeus? </a:t>
            </a:r>
          </a:p>
          <a:p>
            <a:endParaRPr lang="fi-FI" dirty="0"/>
          </a:p>
        </p:txBody>
      </p:sp>
    </p:spTree>
    <p:extLst>
      <p:ext uri="{BB962C8B-B14F-4D97-AF65-F5344CB8AC3E}">
        <p14:creationId xmlns:p14="http://schemas.microsoft.com/office/powerpoint/2010/main" val="708478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Oikeus hyvään hoitoon ja kohteluun:</a:t>
            </a:r>
          </a:p>
        </p:txBody>
      </p:sp>
      <p:sp>
        <p:nvSpPr>
          <p:cNvPr id="3" name="Sisällön paikkamerkki 2"/>
          <p:cNvSpPr>
            <a:spLocks noGrp="1"/>
          </p:cNvSpPr>
          <p:nvPr>
            <p:ph idx="1"/>
          </p:nvPr>
        </p:nvSpPr>
        <p:spPr/>
        <p:txBody>
          <a:bodyPr>
            <a:normAutofit fontScale="92500" lnSpcReduction="10000"/>
          </a:bodyPr>
          <a:lstStyle/>
          <a:p>
            <a:r>
              <a:rPr lang="fi-FI" dirty="0" smtClean="0"/>
              <a:t>Pekka </a:t>
            </a:r>
            <a:r>
              <a:rPr lang="fi-FI" dirty="0"/>
              <a:t>sai terveydentilansa edellyttämää hoitoa niiden voimavarojen rajoissa, jotka olivat terveydenhuollon käytettävissä kesäaikana. Hän sai vastaanottoajan terveydenhoitolaissa säädetyn määräajan puitteissa (3 kk yhteydenotosta</a:t>
            </a:r>
            <a:r>
              <a:rPr lang="fi-FI" dirty="0" smtClean="0"/>
              <a:t>).</a:t>
            </a:r>
          </a:p>
          <a:p>
            <a:r>
              <a:rPr lang="fi-FI" dirty="0" smtClean="0"/>
              <a:t> </a:t>
            </a:r>
            <a:r>
              <a:rPr lang="fi-FI" dirty="0"/>
              <a:t>Häntä hoidettiin ilmeisen asianmukaisesti masennuksen Käypä hoito - suositusten mukaan. Tosin psykoterapia olisi voinut olla vaihtoehto tai lisä lääkehoidolle ja yhteistyö perheen kanssa olisi voinut olla tiiviimpää kuin Pekan kertoman </a:t>
            </a:r>
            <a:r>
              <a:rPr lang="fi-FI" dirty="0" smtClean="0"/>
              <a:t>mukaan</a:t>
            </a:r>
          </a:p>
          <a:p>
            <a:r>
              <a:rPr lang="fi-FI" dirty="0" smtClean="0"/>
              <a:t>Vaikka </a:t>
            </a:r>
            <a:r>
              <a:rPr lang="fi-FI" dirty="0"/>
              <a:t>Pekan saama hoito oli suositusten mukaista, se ei välttämättä vastannut hänen omaa kokemustaan siitä, millaista hyvän hoidon tulisi olla. </a:t>
            </a:r>
            <a:endParaRPr lang="fi-FI" dirty="0" smtClean="0"/>
          </a:p>
          <a:p>
            <a:r>
              <a:rPr lang="fi-FI" dirty="0" smtClean="0"/>
              <a:t>Pekka </a:t>
            </a:r>
            <a:r>
              <a:rPr lang="fi-FI" dirty="0"/>
              <a:t>saattoi kokea, ettei esim. hänen ikäänsä tai muita yksilöllisiä tarpeitaan huomioitu riittävästi. </a:t>
            </a:r>
          </a:p>
        </p:txBody>
      </p:sp>
    </p:spTree>
    <p:extLst>
      <p:ext uri="{BB962C8B-B14F-4D97-AF65-F5344CB8AC3E}">
        <p14:creationId xmlns:p14="http://schemas.microsoft.com/office/powerpoint/2010/main" val="3282902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Tiedonsaantioikeus:</a:t>
            </a:r>
          </a:p>
        </p:txBody>
      </p:sp>
      <p:sp>
        <p:nvSpPr>
          <p:cNvPr id="3" name="Sisällön paikkamerkki 2"/>
          <p:cNvSpPr>
            <a:spLocks noGrp="1"/>
          </p:cNvSpPr>
          <p:nvPr>
            <p:ph idx="1"/>
          </p:nvPr>
        </p:nvSpPr>
        <p:spPr/>
        <p:txBody>
          <a:bodyPr>
            <a:normAutofit/>
          </a:bodyPr>
          <a:lstStyle/>
          <a:p>
            <a:r>
              <a:rPr lang="fi-FI" dirty="0" smtClean="0"/>
              <a:t>Pekka </a:t>
            </a:r>
            <a:r>
              <a:rPr lang="fi-FI" dirty="0"/>
              <a:t>ei luultavasti saanut riittävästi tietoa omasta terveydentilastaan, hoidon merkityksestä, eri hoitovaihtoehdoista (esim. erilaisista psykoterapeuttisista hoitomuodoista) ja niiden vaikutuksista sekä muista seikoista, joilla olisi voinut olla merkitystä hänen hoitonsa kannalta. </a:t>
            </a:r>
            <a:endParaRPr lang="fi-FI" dirty="0" smtClean="0"/>
          </a:p>
          <a:p>
            <a:r>
              <a:rPr lang="fi-FI" dirty="0" smtClean="0"/>
              <a:t>Pekka </a:t>
            </a:r>
            <a:r>
              <a:rPr lang="fi-FI" dirty="0"/>
              <a:t>ei välttämättä myöskään ymmärtänyt lääkärin antaman niukan selvityksen sisältöä. </a:t>
            </a:r>
            <a:endParaRPr lang="fi-FI" dirty="0" smtClean="0"/>
          </a:p>
          <a:p>
            <a:r>
              <a:rPr lang="fi-FI" dirty="0" smtClean="0"/>
              <a:t>Lääkäri </a:t>
            </a:r>
            <a:r>
              <a:rPr lang="fi-FI" dirty="0"/>
              <a:t>kuitenkin antoi tiedot ainoastaan Pekalle, kuten pitikin, joten salassapitovelvollisuus ilmeisesti toteutui. </a:t>
            </a:r>
          </a:p>
        </p:txBody>
      </p:sp>
    </p:spTree>
    <p:extLst>
      <p:ext uri="{BB962C8B-B14F-4D97-AF65-F5344CB8AC3E}">
        <p14:creationId xmlns:p14="http://schemas.microsoft.com/office/powerpoint/2010/main" val="357988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024064" y="142876"/>
            <a:ext cx="8434387" cy="6429375"/>
          </a:xfrm>
        </p:spPr>
        <p:txBody>
          <a:bodyPr/>
          <a:lstStyle/>
          <a:p>
            <a:pPr eaLnBrk="1" hangingPunct="1"/>
            <a:r>
              <a:rPr lang="fi-FI" altLang="fi-FI" sz="2400">
                <a:latin typeface="Comic Sans MS" panose="030F0702030302020204" pitchFamily="66" charset="0"/>
              </a:rPr>
              <a:t>Lääketieteen Lancet-lehti julkaisi vuonna 2001 meta-analyysin, jossa mukana olleista koetilanteista 12:ssa potilaan ja lääkärin vuorovaikutus oli kohentanut potilaan terveyttä:</a:t>
            </a:r>
          </a:p>
          <a:p>
            <a:pPr eaLnBrk="1" hangingPunct="1"/>
            <a:endParaRPr lang="fi-FI" altLang="fi-FI" sz="2400">
              <a:latin typeface="Comic Sans MS" panose="030F0702030302020204" pitchFamily="66" charset="0"/>
            </a:endParaRPr>
          </a:p>
          <a:p>
            <a:pPr eaLnBrk="1" hangingPunct="1"/>
            <a:r>
              <a:rPr lang="fi-FI" altLang="fi-FI" sz="1800">
                <a:latin typeface="Comic Sans MS" panose="030F0702030302020204" pitchFamily="66" charset="0"/>
              </a:rPr>
              <a:t>Lääkärin käytös vaikutti siihen, kuinka nopeasti kurkkutulehdus parani. Nopeammin paranivat ne, joita hoiti sydämellinen lääkäri, joka antoi myönteistä palautetta ja rohkaisi potilasta esittämään kysymyksiä niin, että vastaanotto venyi neljällä ylimääräisellä minuutilla.</a:t>
            </a:r>
          </a:p>
          <a:p>
            <a:pPr eaLnBrk="1" hangingPunct="1"/>
            <a:r>
              <a:rPr lang="fi-FI" altLang="fi-FI" sz="1800">
                <a:latin typeface="Comic Sans MS" panose="030F0702030302020204" pitchFamily="66" charset="0"/>
              </a:rPr>
              <a:t>Neutraali neuvonta ei ole yhtä tehokasta kuin hoito, jossa lääkäri kohtelee potilasta ystävällisesti ja antaa paljon tietoa. Selkeä diagnoosi ja positiivinen ennustus nopeuttivat paranemista.</a:t>
            </a:r>
          </a:p>
          <a:p>
            <a:pPr eaLnBrk="1" hangingPunct="1"/>
            <a:r>
              <a:rPr lang="fi-FI" altLang="fi-FI" sz="1800">
                <a:latin typeface="Comic Sans MS" panose="030F0702030302020204" pitchFamily="66" charset="0"/>
              </a:rPr>
              <a:t>Lääkäri kertoi osalle potilaista, että heidän verenpaineensa nousisi vieläkin jo nykyisestä korkeasta lukemasta. Toisille hän sanoi, että verenpaine pysyisi ennallaan tai laskisi. ”Ennusteet” pitivät paikkansa.</a:t>
            </a:r>
          </a:p>
        </p:txBody>
      </p:sp>
    </p:spTree>
    <p:extLst>
      <p:ext uri="{BB962C8B-B14F-4D97-AF65-F5344CB8AC3E}">
        <p14:creationId xmlns:p14="http://schemas.microsoft.com/office/powerpoint/2010/main" val="403180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Itsemääräämisoikeus:</a:t>
            </a:r>
          </a:p>
        </p:txBody>
      </p:sp>
      <p:sp>
        <p:nvSpPr>
          <p:cNvPr id="3" name="Sisällön paikkamerkki 2"/>
          <p:cNvSpPr>
            <a:spLocks noGrp="1"/>
          </p:cNvSpPr>
          <p:nvPr>
            <p:ph idx="1"/>
          </p:nvPr>
        </p:nvSpPr>
        <p:spPr/>
        <p:txBody>
          <a:bodyPr>
            <a:normAutofit/>
          </a:bodyPr>
          <a:lstStyle/>
          <a:p>
            <a:r>
              <a:rPr lang="fi-FI" dirty="0" smtClean="0"/>
              <a:t>Pekka </a:t>
            </a:r>
            <a:r>
              <a:rPr lang="fi-FI" dirty="0"/>
              <a:t>sai täysi-ikäisenä itse päättää hoitoaan koskevista asioista, joten siinä mielessä itsemääräämisoikeus toteutui</a:t>
            </a:r>
            <a:r>
              <a:rPr lang="fi-FI" dirty="0" smtClean="0"/>
              <a:t>.</a:t>
            </a:r>
          </a:p>
          <a:p>
            <a:r>
              <a:rPr lang="fi-FI" dirty="0" smtClean="0"/>
              <a:t> </a:t>
            </a:r>
            <a:r>
              <a:rPr lang="fi-FI" dirty="0"/>
              <a:t>Kertomuksen mukaan Pekka ei kuitenkaan ilmeisesti saanut osallistua riittävästi päätöksentekoon, kuten hoitomuotojen valintaan, vaikka hoito kuuluu suunnitella yhdessä potilaan kanssa</a:t>
            </a:r>
            <a:r>
              <a:rPr lang="fi-FI" dirty="0" smtClean="0"/>
              <a:t>.</a:t>
            </a:r>
          </a:p>
          <a:p>
            <a:r>
              <a:rPr lang="fi-FI" dirty="0" smtClean="0"/>
              <a:t> </a:t>
            </a:r>
            <a:r>
              <a:rPr lang="fi-FI" dirty="0"/>
              <a:t>Kertomuksesta ei ilmene, kysyikö lääkäri Pekalta esim. suostumusta lääkehoitoon, kuten olisi pitänyt. </a:t>
            </a:r>
          </a:p>
          <a:p>
            <a:endParaRPr lang="fi-FI" dirty="0"/>
          </a:p>
        </p:txBody>
      </p:sp>
    </p:spTree>
    <p:extLst>
      <p:ext uri="{BB962C8B-B14F-4D97-AF65-F5344CB8AC3E}">
        <p14:creationId xmlns:p14="http://schemas.microsoft.com/office/powerpoint/2010/main" val="997141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Valitusoikeus:</a:t>
            </a:r>
          </a:p>
        </p:txBody>
      </p:sp>
      <p:sp>
        <p:nvSpPr>
          <p:cNvPr id="3" name="Sisällön paikkamerkki 2"/>
          <p:cNvSpPr>
            <a:spLocks noGrp="1"/>
          </p:cNvSpPr>
          <p:nvPr>
            <p:ph idx="1"/>
          </p:nvPr>
        </p:nvSpPr>
        <p:spPr/>
        <p:txBody>
          <a:bodyPr/>
          <a:lstStyle/>
          <a:p>
            <a:r>
              <a:rPr lang="fi-FI" dirty="0" smtClean="0"/>
              <a:t>Kertomuksesta </a:t>
            </a:r>
            <a:r>
              <a:rPr lang="fi-FI" dirty="0"/>
              <a:t>ei ilmene valitusoikeuteen liittyviä tapahtumia. Jos Pekka on tyytymätön hoitoon, tutkimuksiin tai kohteluun hoitopaikassa, hänen on hyvä keskustella ensin hoitohenkilöstön kanssa. Ellei se riitä, hän voi tehdä kirjallisen muistutuksen tai kantelun. </a:t>
            </a:r>
          </a:p>
          <a:p>
            <a:endParaRPr lang="fi-FI" dirty="0"/>
          </a:p>
        </p:txBody>
      </p:sp>
    </p:spTree>
    <p:extLst>
      <p:ext uri="{BB962C8B-B14F-4D97-AF65-F5344CB8AC3E}">
        <p14:creationId xmlns:p14="http://schemas.microsoft.com/office/powerpoint/2010/main" val="38578859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 5 </a:t>
            </a:r>
            <a:r>
              <a:rPr lang="fi-FI" dirty="0"/>
              <a:t>P</a:t>
            </a:r>
            <a:r>
              <a:rPr lang="fi-FI" dirty="0" smtClean="0"/>
              <a:t>otilaan velvollisuudet?</a:t>
            </a:r>
            <a:endParaRPr lang="fi-FI" dirty="0"/>
          </a:p>
        </p:txBody>
      </p:sp>
      <p:sp>
        <p:nvSpPr>
          <p:cNvPr id="3" name="Sisällön paikkamerkki 2"/>
          <p:cNvSpPr>
            <a:spLocks noGrp="1"/>
          </p:cNvSpPr>
          <p:nvPr>
            <p:ph idx="1"/>
          </p:nvPr>
        </p:nvSpPr>
        <p:spPr/>
        <p:txBody>
          <a:bodyPr>
            <a:normAutofit fontScale="85000" lnSpcReduction="20000"/>
          </a:bodyPr>
          <a:lstStyle/>
          <a:p>
            <a:r>
              <a:rPr lang="fi-FI" dirty="0" smtClean="0"/>
              <a:t>Kerron </a:t>
            </a:r>
            <a:r>
              <a:rPr lang="fi-FI" dirty="0"/>
              <a:t>kaikki terveydentilaani vaikuttavat asiat, koska aiempien sairauksien yhteydessä käytetyt ja käytettävät hoidot voivat vaikuttaa taudin määrittämiseen ja hoitojen onnistumiseen tai niillä voi olla haitallisia yhteisvaikutuksia</a:t>
            </a:r>
            <a:r>
              <a:rPr lang="fi-FI" dirty="0" smtClean="0"/>
              <a:t>.</a:t>
            </a:r>
          </a:p>
          <a:p>
            <a:r>
              <a:rPr lang="fi-FI" dirty="0" smtClean="0"/>
              <a:t> </a:t>
            </a:r>
            <a:r>
              <a:rPr lang="fi-FI" dirty="0"/>
              <a:t>Olen yhteistyöhaluinen, otan huomioon myös muut potilaat ja noudatan sairaalan asettamia sääntöjä, esimerkiksi tupakoinnin välttämistä sairaala-alueella. </a:t>
            </a:r>
          </a:p>
          <a:p>
            <a:r>
              <a:rPr lang="fi-FI" dirty="0" smtClean="0"/>
              <a:t>Keskityn </a:t>
            </a:r>
            <a:r>
              <a:rPr lang="fi-FI" dirty="0"/>
              <a:t>tutkimuksistani ja hoitomenetelmistä annettavaan tietoon ja tarvittaessa varmistan kysymyksilläni, että olen ymmärtänyt asian. </a:t>
            </a:r>
            <a:endParaRPr lang="fi-FI" dirty="0" smtClean="0"/>
          </a:p>
          <a:p>
            <a:r>
              <a:rPr lang="fi-FI" dirty="0" smtClean="0"/>
              <a:t>Ymmärrän</a:t>
            </a:r>
            <a:r>
              <a:rPr lang="fi-FI" dirty="0"/>
              <a:t>, että joskus sairaalassa ei voida tehdä enempää kuin käytettävissä olevat resurssit ja yleisesti hyväksytyt hoitokäytännöt määrittävät. </a:t>
            </a:r>
          </a:p>
          <a:p>
            <a:r>
              <a:rPr lang="fi-FI" dirty="0" smtClean="0"/>
              <a:t>Noudatan </a:t>
            </a:r>
            <a:r>
              <a:rPr lang="fi-FI" dirty="0"/>
              <a:t>salassapitovelvoitetta myös siltä osin, mitä saan hoitopaikassa potilaana tietooni toisten potilaiden asioista. </a:t>
            </a:r>
          </a:p>
          <a:p>
            <a:r>
              <a:rPr lang="fi-FI" dirty="0" smtClean="0"/>
              <a:t>Voin </a:t>
            </a:r>
            <a:r>
              <a:rPr lang="fi-FI" dirty="0"/>
              <a:t>olla joskus tyytymätön tutkimuksiini ja saamaani hoitoon. Silloin esitän asiani potilasasiamiehelle, sosiaalisen median kautta asian hoitaminen ei etene.</a:t>
            </a:r>
          </a:p>
        </p:txBody>
      </p:sp>
    </p:spTree>
    <p:extLst>
      <p:ext uri="{BB962C8B-B14F-4D97-AF65-F5344CB8AC3E}">
        <p14:creationId xmlns:p14="http://schemas.microsoft.com/office/powerpoint/2010/main" val="36795041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endParaRPr lang="fi-FI"/>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24833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959100" y="285750"/>
            <a:ext cx="7499350" cy="5962650"/>
          </a:xfrm>
        </p:spPr>
        <p:txBody>
          <a:bodyPr/>
          <a:lstStyle/>
          <a:p>
            <a:pPr eaLnBrk="1" hangingPunct="1"/>
            <a:endParaRPr lang="fi-FI" altLang="fi-FI" sz="2400">
              <a:latin typeface="Comic Sans MS" panose="030F0702030302020204" pitchFamily="66" charset="0"/>
            </a:endParaRPr>
          </a:p>
          <a:p>
            <a:pPr eaLnBrk="1" hangingPunct="1"/>
            <a:r>
              <a:rPr lang="fi-FI" altLang="fi-FI" sz="1900">
                <a:latin typeface="Comic Sans MS" panose="030F0702030302020204" pitchFamily="66" charset="0"/>
              </a:rPr>
              <a:t>Kokeessa oli kaksi ryhmää ihmisiä, joilla oli vähän suositeltua korkeampi verenpaine. Toiselle ryhmälle lääkäri kertoi, että heillä on normaali verenpaine, toisille hän sanoi että verenpaine oli korkealla ja määräsi lääkkeen. Koehenkilöiden verenpaineeseen lääkärin toiminnalla ei ollut merkitystä, mutta käytökseen oli: jälkimmäisen ryhmän jäsenet olivat kävivät seuraavan vuoden aikana useammin terveysasemalla.</a:t>
            </a:r>
          </a:p>
          <a:p>
            <a:pPr eaLnBrk="1" hangingPunct="1"/>
            <a:endParaRPr lang="fi-FI" altLang="fi-FI" sz="2400">
              <a:latin typeface="Comic Sans MS" panose="030F0702030302020204" pitchFamily="66" charset="0"/>
            </a:endParaRPr>
          </a:p>
          <a:p>
            <a:pPr eaLnBrk="1" hangingPunct="1"/>
            <a:r>
              <a:rPr lang="fi-FI" altLang="fi-FI" sz="2400">
                <a:latin typeface="Comic Sans MS" panose="030F0702030302020204" pitchFamily="66" charset="0"/>
              </a:rPr>
              <a:t>Hoitovaikutusta on kuitenkin vaikea tutkia biolääketieteen metodeilla.</a:t>
            </a:r>
          </a:p>
          <a:p>
            <a:pPr eaLnBrk="1" hangingPunct="1"/>
            <a:r>
              <a:rPr lang="fi-FI" altLang="fi-FI" sz="2400">
                <a:latin typeface="Comic Sans MS" panose="030F0702030302020204" pitchFamily="66" charset="0"/>
              </a:rPr>
              <a:t>”selittävät tekijät löytyvät niistä </a:t>
            </a:r>
            <a:r>
              <a:rPr lang="fi-FI" altLang="fi-FI" sz="2400" i="1">
                <a:latin typeface="Comic Sans MS" panose="030F0702030302020204" pitchFamily="66" charset="0"/>
              </a:rPr>
              <a:t>merkityksistä, </a:t>
            </a:r>
            <a:r>
              <a:rPr lang="fi-FI" altLang="fi-FI" sz="2400">
                <a:latin typeface="Comic Sans MS" panose="030F0702030302020204" pitchFamily="66" charset="0"/>
              </a:rPr>
              <a:t>joita hoitosuhteessa syntyy.” </a:t>
            </a:r>
          </a:p>
          <a:p>
            <a:pPr eaLnBrk="1" hangingPunct="1"/>
            <a:r>
              <a:rPr lang="fi-FI" altLang="fi-FI" sz="2400">
                <a:latin typeface="Comic Sans MS" panose="030F0702030302020204" pitchFamily="66" charset="0"/>
              </a:rPr>
              <a:t>tavallisessa potilastyössä lumetta ja hoitovaikutusta voi kuitenkin käyttää myös hyväksi.</a:t>
            </a:r>
          </a:p>
        </p:txBody>
      </p:sp>
    </p:spTree>
    <p:extLst>
      <p:ext uri="{BB962C8B-B14F-4D97-AF65-F5344CB8AC3E}">
        <p14:creationId xmlns:p14="http://schemas.microsoft.com/office/powerpoint/2010/main" val="1075975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66CF36-AEC9-4EBF-B6AE-B284A0C72155}"/>
              </a:ext>
            </a:extLst>
          </p:cNvPr>
          <p:cNvSpPr>
            <a:spLocks noGrp="1"/>
          </p:cNvSpPr>
          <p:nvPr>
            <p:ph type="ctrTitle"/>
          </p:nvPr>
        </p:nvSpPr>
        <p:spPr>
          <a:xfrm>
            <a:off x="1992229" y="448597"/>
            <a:ext cx="8207542" cy="866857"/>
          </a:xfrm>
        </p:spPr>
        <p:txBody>
          <a:bodyPr>
            <a:noAutofit/>
          </a:bodyPr>
          <a:lstStyle/>
          <a:p>
            <a:pPr algn="ctr"/>
            <a:r>
              <a:rPr lang="fi-FI" sz="4000" b="1" dirty="0">
                <a:latin typeface="+mn-lt"/>
              </a:rPr>
              <a:t>Mikä minua vaivaa? Oireet</a:t>
            </a:r>
          </a:p>
        </p:txBody>
      </p:sp>
      <p:sp>
        <p:nvSpPr>
          <p:cNvPr id="5" name="Content Placeholder 3">
            <a:extLst>
              <a:ext uri="{FF2B5EF4-FFF2-40B4-BE49-F238E27FC236}">
                <a16:creationId xmlns:a16="http://schemas.microsoft.com/office/drawing/2014/main" id="{D40B675A-6F59-40BC-A5A3-5FCD5CCA8824}"/>
              </a:ext>
            </a:extLst>
          </p:cNvPr>
          <p:cNvSpPr>
            <a:spLocks noGrp="1"/>
          </p:cNvSpPr>
          <p:nvPr>
            <p:ph type="subTitle" idx="1"/>
          </p:nvPr>
        </p:nvSpPr>
        <p:spPr>
          <a:xfrm>
            <a:off x="1992230" y="1315454"/>
            <a:ext cx="8207542" cy="5293894"/>
          </a:xfrm>
        </p:spPr>
        <p:txBody>
          <a:bodyPr>
            <a:normAutofit fontScale="92500" lnSpcReduction="10000"/>
          </a:bodyPr>
          <a:lstStyle/>
          <a:p>
            <a:pPr marL="342900" indent="-342900" algn="l">
              <a:buFont typeface="Arial" panose="020B0604020202020204" pitchFamily="34" charset="0"/>
              <a:buChar char="•"/>
            </a:pPr>
            <a:r>
              <a:rPr lang="fi-FI" sz="3000" dirty="0"/>
              <a:t>tietyt oireet, kuten päänsärky ja väsymys, voivat kertoa </a:t>
            </a:r>
            <a:r>
              <a:rPr lang="fi-FI" sz="3000" u="sng" dirty="0"/>
              <a:t>elämäntapoihin liittyvästä ongelmasta</a:t>
            </a:r>
            <a:r>
              <a:rPr lang="fi-FI" sz="3000" dirty="0"/>
              <a:t> (esim. valvomisesta)</a:t>
            </a:r>
          </a:p>
          <a:p>
            <a:pPr marL="342900" indent="-342900" algn="l">
              <a:buFont typeface="Arial" panose="020B0604020202020204" pitchFamily="34" charset="0"/>
              <a:buChar char="•"/>
            </a:pPr>
            <a:r>
              <a:rPr lang="fi-FI" sz="3000" dirty="0"/>
              <a:t>erilaiset </a:t>
            </a:r>
            <a:r>
              <a:rPr lang="fi-FI" sz="3000" b="1" dirty="0"/>
              <a:t>fyysiset ja psyykkiset oireet </a:t>
            </a:r>
            <a:r>
              <a:rPr lang="fi-FI" sz="3000" dirty="0"/>
              <a:t>voivat olla myös </a:t>
            </a:r>
            <a:r>
              <a:rPr lang="fi-FI" sz="3000" u="sng" dirty="0"/>
              <a:t>merkki sairaudesta tai vammasta </a:t>
            </a:r>
            <a:r>
              <a:rPr lang="fi-FI" sz="3000" dirty="0"/>
              <a:t>tai liittyä esim. henkilön sairastamaan </a:t>
            </a:r>
            <a:r>
              <a:rPr lang="fi-FI" sz="3000" u="sng" dirty="0"/>
              <a:t>oireyhtymään</a:t>
            </a:r>
            <a:r>
              <a:rPr lang="fi-FI" sz="3000" dirty="0"/>
              <a:t> </a:t>
            </a:r>
          </a:p>
          <a:p>
            <a:pPr marL="342900" indent="-342900" algn="l">
              <a:buFont typeface="Arial" panose="020B0604020202020204" pitchFamily="34" charset="0"/>
              <a:buChar char="•"/>
            </a:pPr>
            <a:r>
              <a:rPr lang="fi-FI" sz="3000" b="1" dirty="0"/>
              <a:t>kipu</a:t>
            </a:r>
            <a:r>
              <a:rPr lang="fi-FI" sz="3000" dirty="0"/>
              <a:t> on tavallinen tuntemus ja oire kaikenikäisillä</a:t>
            </a:r>
          </a:p>
          <a:p>
            <a:pPr marL="800100" lvl="1" indent="-342900" algn="l">
              <a:buFontTx/>
              <a:buChar char="-"/>
            </a:pPr>
            <a:r>
              <a:rPr lang="fi-FI" sz="2700" dirty="0"/>
              <a:t>liittyy usein kudosten tai hermojen vaurioitumiseen tai sen uhkaan</a:t>
            </a:r>
          </a:p>
          <a:p>
            <a:pPr marL="800100" lvl="1" indent="-342900" algn="l">
              <a:buFontTx/>
              <a:buChar char="-"/>
            </a:pPr>
            <a:r>
              <a:rPr lang="fi-FI" sz="2700" dirty="0"/>
              <a:t>aistiminen yksilöllistä: vihlonta, puristus, särky ym.   </a:t>
            </a:r>
          </a:p>
          <a:p>
            <a:pPr marL="800100" lvl="1" indent="-342900" algn="l">
              <a:buFontTx/>
              <a:buChar char="-"/>
            </a:pPr>
            <a:r>
              <a:rPr lang="fi-FI" sz="2700" b="1" dirty="0"/>
              <a:t>heijastekipu</a:t>
            </a:r>
            <a:r>
              <a:rPr lang="fi-FI" sz="2700" dirty="0"/>
              <a:t> = kipu, joka aistitaan muualla kehossa kuin missä sen syy on</a:t>
            </a:r>
          </a:p>
          <a:p>
            <a:pPr marL="457200" indent="-457200" algn="l">
              <a:buFont typeface="Arial" panose="020B0604020202020204" pitchFamily="34" charset="0"/>
              <a:buChar char="•"/>
            </a:pPr>
            <a:r>
              <a:rPr lang="fi-FI" sz="2800" dirty="0"/>
              <a:t>Kivun arviointi s.136		</a:t>
            </a:r>
            <a:endParaRPr lang="fi-FI" dirty="0"/>
          </a:p>
        </p:txBody>
      </p:sp>
    </p:spTree>
    <p:extLst>
      <p:ext uri="{BB962C8B-B14F-4D97-AF65-F5344CB8AC3E}">
        <p14:creationId xmlns:p14="http://schemas.microsoft.com/office/powerpoint/2010/main" val="3256276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66CF36-AEC9-4EBF-B6AE-B284A0C72155}"/>
              </a:ext>
            </a:extLst>
          </p:cNvPr>
          <p:cNvSpPr>
            <a:spLocks noGrp="1"/>
          </p:cNvSpPr>
          <p:nvPr>
            <p:ph type="ctrTitle"/>
          </p:nvPr>
        </p:nvSpPr>
        <p:spPr>
          <a:xfrm>
            <a:off x="1992229" y="448597"/>
            <a:ext cx="8207542" cy="866857"/>
          </a:xfrm>
        </p:spPr>
        <p:txBody>
          <a:bodyPr>
            <a:noAutofit/>
          </a:bodyPr>
          <a:lstStyle/>
          <a:p>
            <a:pPr algn="ctr"/>
            <a:r>
              <a:rPr lang="fi-FI" sz="4000" b="1" dirty="0">
                <a:latin typeface="+mn-lt"/>
              </a:rPr>
              <a:t>Oireet (2/2)</a:t>
            </a:r>
          </a:p>
        </p:txBody>
      </p:sp>
      <p:sp>
        <p:nvSpPr>
          <p:cNvPr id="5" name="Content Placeholder 3">
            <a:extLst>
              <a:ext uri="{FF2B5EF4-FFF2-40B4-BE49-F238E27FC236}">
                <a16:creationId xmlns:a16="http://schemas.microsoft.com/office/drawing/2014/main" id="{D40B675A-6F59-40BC-A5A3-5FCD5CCA8824}"/>
              </a:ext>
            </a:extLst>
          </p:cNvPr>
          <p:cNvSpPr>
            <a:spLocks noGrp="1"/>
          </p:cNvSpPr>
          <p:nvPr>
            <p:ph type="subTitle" idx="1"/>
          </p:nvPr>
        </p:nvSpPr>
        <p:spPr>
          <a:xfrm>
            <a:off x="1953461" y="1619919"/>
            <a:ext cx="8246311" cy="5069639"/>
          </a:xfrm>
        </p:spPr>
        <p:txBody>
          <a:bodyPr>
            <a:normAutofit lnSpcReduction="10000"/>
          </a:bodyPr>
          <a:lstStyle/>
          <a:p>
            <a:pPr marL="800100" lvl="1" indent="-342900" algn="l">
              <a:buFontTx/>
              <a:buChar char="-"/>
            </a:pPr>
            <a:r>
              <a:rPr lang="fi-FI" sz="2500" dirty="0"/>
              <a:t>kesto vaihtelee: </a:t>
            </a:r>
          </a:p>
          <a:p>
            <a:pPr marL="1714500" lvl="3" indent="-342900" algn="l">
              <a:buFont typeface="Arial" panose="020B0604020202020204" pitchFamily="34" charset="0"/>
              <a:buChar char="•"/>
            </a:pPr>
            <a:r>
              <a:rPr lang="fi-FI" sz="2200" b="1" dirty="0"/>
              <a:t>akuutti kipu </a:t>
            </a:r>
            <a:r>
              <a:rPr lang="fi-FI" sz="2200" dirty="0"/>
              <a:t>= alle kuukauden kestänyt kipu</a:t>
            </a:r>
          </a:p>
          <a:p>
            <a:pPr marL="1714500" lvl="3" indent="-342900" algn="l">
              <a:buFont typeface="Arial" panose="020B0604020202020204" pitchFamily="34" charset="0"/>
              <a:buChar char="•"/>
            </a:pPr>
            <a:r>
              <a:rPr lang="fi-FI" sz="2200" b="1" dirty="0"/>
              <a:t>krooninen kipu </a:t>
            </a:r>
            <a:r>
              <a:rPr lang="fi-FI" sz="2200" dirty="0"/>
              <a:t>= yli kolme kk kestänyt kipu</a:t>
            </a:r>
          </a:p>
          <a:p>
            <a:pPr marL="914400" lvl="1" indent="-457200" algn="l">
              <a:buFontTx/>
              <a:buChar char="-"/>
            </a:pPr>
            <a:r>
              <a:rPr lang="fi-FI" sz="2500" dirty="0"/>
              <a:t>arvioinnissa voidaan hyödyntää erilaisia kipumittareita ja kyselykaavakkeita</a:t>
            </a:r>
          </a:p>
          <a:p>
            <a:pPr marL="457200" indent="-457200" algn="l">
              <a:buFont typeface="Arial" panose="020B0604020202020204" pitchFamily="34" charset="0"/>
              <a:buChar char="•"/>
            </a:pPr>
            <a:r>
              <a:rPr lang="fi-FI" sz="2800" dirty="0"/>
              <a:t>useimmat oireet menevät itsestään ohi ja monia oireita, kuten kuumetta tai pieniä vammoja, voi hoitaa kotikonstein</a:t>
            </a:r>
          </a:p>
          <a:p>
            <a:pPr marL="457200" indent="-457200" algn="l">
              <a:buFont typeface="Arial" panose="020B0604020202020204" pitchFamily="34" charset="0"/>
              <a:buChar char="•"/>
            </a:pPr>
            <a:r>
              <a:rPr lang="fi-FI" sz="2800" dirty="0"/>
              <a:t>jos jokin oire toistuu, pahenee tai ilmaantuu uusia oireita, voi olla perusteltua hakeutua vastaanotolle</a:t>
            </a:r>
          </a:p>
          <a:p>
            <a:pPr lvl="1" algn="l"/>
            <a:r>
              <a:rPr lang="fi-FI" sz="2500" dirty="0"/>
              <a:t>  -    yhteys ajanvaraukseen: kouluterveydenhoito, </a:t>
            </a:r>
          </a:p>
          <a:p>
            <a:pPr lvl="1" algn="l"/>
            <a:r>
              <a:rPr lang="fi-FI" sz="2500" dirty="0"/>
              <a:t>       terveyskeskus tai yksityiset lääkäriasemat </a:t>
            </a:r>
          </a:p>
          <a:p>
            <a:pPr algn="l"/>
            <a:r>
              <a:rPr lang="fi-FI" sz="2800" dirty="0"/>
              <a:t>		</a:t>
            </a:r>
            <a:endParaRPr lang="fi-FI" dirty="0"/>
          </a:p>
        </p:txBody>
      </p:sp>
    </p:spTree>
    <p:extLst>
      <p:ext uri="{BB962C8B-B14F-4D97-AF65-F5344CB8AC3E}">
        <p14:creationId xmlns:p14="http://schemas.microsoft.com/office/powerpoint/2010/main" val="1574601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 1 s. 145 </a:t>
            </a:r>
            <a:endParaRPr lang="fi-FI" dirty="0"/>
          </a:p>
        </p:txBody>
      </p:sp>
      <p:sp>
        <p:nvSpPr>
          <p:cNvPr id="3" name="Sisällön paikkamerkki 2"/>
          <p:cNvSpPr>
            <a:spLocks noGrp="1"/>
          </p:cNvSpPr>
          <p:nvPr>
            <p:ph idx="1"/>
          </p:nvPr>
        </p:nvSpPr>
        <p:spPr/>
        <p:txBody>
          <a:bodyPr/>
          <a:lstStyle/>
          <a:p>
            <a:endParaRPr lang="fi-FI" dirty="0"/>
          </a:p>
        </p:txBody>
      </p:sp>
    </p:spTree>
    <p:extLst>
      <p:ext uri="{BB962C8B-B14F-4D97-AF65-F5344CB8AC3E}">
        <p14:creationId xmlns:p14="http://schemas.microsoft.com/office/powerpoint/2010/main" val="662279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CC80B1-2DDB-4632-A11C-7A05BD5C5865}"/>
              </a:ext>
            </a:extLst>
          </p:cNvPr>
          <p:cNvSpPr>
            <a:spLocks noGrp="1"/>
          </p:cNvSpPr>
          <p:nvPr>
            <p:ph type="title"/>
          </p:nvPr>
        </p:nvSpPr>
        <p:spPr>
          <a:xfrm>
            <a:off x="2112963" y="1"/>
            <a:ext cx="7467600" cy="792163"/>
          </a:xfrm>
        </p:spPr>
        <p:txBody>
          <a:bodyPr/>
          <a:lstStyle/>
          <a:p>
            <a:pPr>
              <a:defRPr/>
            </a:pPr>
            <a:r>
              <a:rPr lang="fi-FI" sz="3200" dirty="0">
                <a:solidFill>
                  <a:schemeClr val="tx2">
                    <a:satMod val="130000"/>
                  </a:schemeClr>
                </a:solidFill>
                <a:latin typeface="Comic Sans MS" pitchFamily="66" charset="0"/>
              </a:rPr>
              <a:t>DIAGNOOSIN MÄÄRÄYTYMINEN</a:t>
            </a:r>
          </a:p>
        </p:txBody>
      </p:sp>
      <p:pic>
        <p:nvPicPr>
          <p:cNvPr id="10243" name="Picture 2">
            <a:extLst>
              <a:ext uri="{FF2B5EF4-FFF2-40B4-BE49-F238E27FC236}">
                <a16:creationId xmlns:a16="http://schemas.microsoft.com/office/drawing/2014/main" id="{BB5F23CA-CAF6-47B1-839C-393D7D41C2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09813" y="620713"/>
            <a:ext cx="7072312" cy="5688012"/>
          </a:xfrm>
          <a:noFill/>
        </p:spPr>
      </p:pic>
    </p:spTree>
    <p:extLst>
      <p:ext uri="{BB962C8B-B14F-4D97-AF65-F5344CB8AC3E}">
        <p14:creationId xmlns:p14="http://schemas.microsoft.com/office/powerpoint/2010/main" val="2040602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2342</Words>
  <Application>Microsoft Office PowerPoint</Application>
  <PresentationFormat>Laajakuva</PresentationFormat>
  <Paragraphs>267</Paragraphs>
  <Slides>43</Slides>
  <Notes>1</Notes>
  <HiddenSlides>0</HiddenSlides>
  <MMClips>0</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43</vt:i4>
      </vt:variant>
    </vt:vector>
  </HeadingPairs>
  <TitlesOfParts>
    <vt:vector size="54" baseType="lpstr">
      <vt:lpstr>ＭＳ Ｐゴシック</vt:lpstr>
      <vt:lpstr>35 Helvetica Thin</vt:lpstr>
      <vt:lpstr>Arial</vt:lpstr>
      <vt:lpstr>Arial Black</vt:lpstr>
      <vt:lpstr>Calibri</vt:lpstr>
      <vt:lpstr>Calibri Light</vt:lpstr>
      <vt:lpstr>Comic Sans MS</vt:lpstr>
      <vt:lpstr>Lucida Sans</vt:lpstr>
      <vt:lpstr>Wingdings</vt:lpstr>
      <vt:lpstr>Wingdings 2</vt:lpstr>
      <vt:lpstr>Office-teema</vt:lpstr>
      <vt:lpstr>Terve 3: Terveyttä tutkimassa</vt:lpstr>
      <vt:lpstr>Miksi lääkäriin? https://flinga.fi/s/FSWBMFM  </vt:lpstr>
      <vt:lpstr>Lääkärin ”hoitava” vaikutus</vt:lpstr>
      <vt:lpstr>PowerPoint-esitys</vt:lpstr>
      <vt:lpstr>PowerPoint-esitys</vt:lpstr>
      <vt:lpstr>Mikä minua vaivaa? Oireet</vt:lpstr>
      <vt:lpstr>Oireet (2/2)</vt:lpstr>
      <vt:lpstr>t. 1 s. 145 </vt:lpstr>
      <vt:lpstr>DIAGNOOSIN MÄÄRÄYTYMINEN</vt:lpstr>
      <vt:lpstr>Kliininen tutkimus</vt:lpstr>
      <vt:lpstr>Diagnoosi</vt:lpstr>
      <vt:lpstr>PowerPoint-esitys</vt:lpstr>
      <vt:lpstr>Hoitopäätös ja hoidon seuranta (1/2)</vt:lpstr>
      <vt:lpstr>Hoitopäätös ja hoidon seuranta (2/2)</vt:lpstr>
      <vt:lpstr>PowerPoint-esitys</vt:lpstr>
      <vt:lpstr>Potilaan tutkiminen: Verinäyte s.139</vt:lpstr>
      <vt:lpstr>Potilaan tutkiminen: Muita menetelmiä</vt:lpstr>
      <vt:lpstr>Omat mittarit</vt:lpstr>
      <vt:lpstr>PowerPoint-esitys</vt:lpstr>
      <vt:lpstr>Sepelsuonten varjoainekuvaus</vt:lpstr>
      <vt:lpstr>Luuston isotooppitutkimus. Radioaktiivinen aine on kiinnitetty merkkiaineeseen, joka hakeutuu aineenvaihdunnan kautta luustoon.</vt:lpstr>
      <vt:lpstr>EEG/ ENMG</vt:lpstr>
      <vt:lpstr>Lauri case </vt:lpstr>
      <vt:lpstr>PowerPoint-esitys</vt:lpstr>
      <vt:lpstr>PowerPoint-esitys</vt:lpstr>
      <vt:lpstr>MRI kuvantaminen</vt:lpstr>
      <vt:lpstr>Laboratoriotuloksiin vaikuttavia asioita</vt:lpstr>
      <vt:lpstr>Mitä oikeuksia potilaalla? Ota selvää, mitä tarkoittaa:  </vt:lpstr>
      <vt:lpstr>Potilaan oikeudet</vt:lpstr>
      <vt:lpstr>Oikeus hyvään hoitoon ja kohteluun (1/3)</vt:lpstr>
      <vt:lpstr>Oikeus hyvään hoitoon ja kohteluun (2/3)</vt:lpstr>
      <vt:lpstr>Oikeus hyvään hoitoon ja kohteluun (3/3) https://stm.fi/hoitotakuu </vt:lpstr>
      <vt:lpstr>Tiedonsaantioikeus (1/2)</vt:lpstr>
      <vt:lpstr>Tiedonsaantioikeus (2/2)</vt:lpstr>
      <vt:lpstr>Itsemääräämisoikeus</vt:lpstr>
      <vt:lpstr>Valitusoikeus</vt:lpstr>
      <vt:lpstr>t. 4 s.145 </vt:lpstr>
      <vt:lpstr>Oikeus hyvään hoitoon ja kohteluun:</vt:lpstr>
      <vt:lpstr>Tiedonsaantioikeus:</vt:lpstr>
      <vt:lpstr>Itsemääräämisoikeus:</vt:lpstr>
      <vt:lpstr>Valitusoikeus:</vt:lpstr>
      <vt:lpstr>t. 5 Potilaan velvollisuudet?</vt:lpstr>
      <vt:lpstr>PowerPoint-esitys</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Terve 3: Terveyttä tutkimassa</dc:title>
  <dc:creator>Joensuu Marttiina</dc:creator>
  <cp:lastModifiedBy>Joensuu Marttiina</cp:lastModifiedBy>
  <cp:revision>1</cp:revision>
  <dcterms:created xsi:type="dcterms:W3CDTF">2021-04-08T11:47:57Z</dcterms:created>
  <dcterms:modified xsi:type="dcterms:W3CDTF">2021-04-08T11:48:16Z</dcterms:modified>
</cp:coreProperties>
</file>