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7" r:id="rId2"/>
    <p:sldId id="290" r:id="rId3"/>
    <p:sldId id="258" r:id="rId4"/>
    <p:sldId id="259" r:id="rId5"/>
    <p:sldId id="288" r:id="rId6"/>
    <p:sldId id="260" r:id="rId7"/>
    <p:sldId id="287" r:id="rId8"/>
    <p:sldId id="261" r:id="rId9"/>
    <p:sldId id="262" r:id="rId10"/>
    <p:sldId id="263" r:id="rId11"/>
    <p:sldId id="264" r:id="rId12"/>
    <p:sldId id="280" r:id="rId13"/>
    <p:sldId id="281" r:id="rId14"/>
    <p:sldId id="282" r:id="rId15"/>
    <p:sldId id="289" r:id="rId16"/>
    <p:sldId id="283" r:id="rId17"/>
    <p:sldId id="284" r:id="rId18"/>
    <p:sldId id="285" r:id="rId19"/>
    <p:sldId id="286" r:id="rId20"/>
    <p:sldId id="265" r:id="rId21"/>
    <p:sldId id="268" r:id="rId22"/>
    <p:sldId id="275" r:id="rId23"/>
    <p:sldId id="277" r:id="rId24"/>
    <p:sldId id="270" r:id="rId25"/>
    <p:sldId id="271" r:id="rId26"/>
    <p:sldId id="272" r:id="rId27"/>
    <p:sldId id="266" r:id="rId28"/>
    <p:sldId id="273" r:id="rId29"/>
    <p:sldId id="274" r:id="rId30"/>
    <p:sldId id="278" r:id="rId31"/>
    <p:sldId id="279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2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14.2.2022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3654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14.2.2022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404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14.2.2022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398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14.2.2022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0553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14.2.2022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4470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14.2.2022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9979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14.2.2022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29221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14.2.2022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1204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14.2.2022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307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14.2.2022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5397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14.2.2022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7283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14.2.2022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701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14.2.2022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4253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14.2.2022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6036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14.2.2022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2604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14.2.2022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038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48817-E302-4435-805B-4D5FB2F9B124}" type="datetimeFigureOut">
              <a:rPr lang="fi-FI" smtClean="0"/>
              <a:t>14.2.2022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113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2885" y="1665227"/>
            <a:ext cx="5318648" cy="898563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9871" y="3212042"/>
            <a:ext cx="6404675" cy="898563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1: Terveyttä tutkimassa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9294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suunnittelu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347753"/>
            <a:ext cx="7532914" cy="515607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200" dirty="0"/>
              <a:t>tutkimuksen lähtökohtana </a:t>
            </a:r>
            <a:r>
              <a:rPr lang="fi-FI" sz="2200" dirty="0" smtClean="0"/>
              <a:t>jokin </a:t>
            </a:r>
            <a:r>
              <a:rPr lang="fi-FI" sz="2200" dirty="0"/>
              <a:t>havaittu </a:t>
            </a:r>
            <a:r>
              <a:rPr lang="fi-FI" sz="2200" u="sng" dirty="0"/>
              <a:t>ongelma</a:t>
            </a:r>
            <a:r>
              <a:rPr lang="fi-FI" sz="2200" dirty="0"/>
              <a:t> tai </a:t>
            </a:r>
            <a:r>
              <a:rPr lang="fi-FI" sz="2200" u="sng" dirty="0"/>
              <a:t>tarve saada tietoa</a:t>
            </a:r>
            <a:r>
              <a:rPr lang="fi-FI" sz="2200" dirty="0"/>
              <a:t> jostakin asiasta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200" dirty="0" smtClean="0"/>
              <a:t>esim</a:t>
            </a:r>
            <a:r>
              <a:rPr lang="fi-FI" sz="2200" dirty="0"/>
              <a:t>. </a:t>
            </a:r>
            <a:r>
              <a:rPr lang="fi-FI" sz="2200" dirty="0" smtClean="0"/>
              <a:t>kokemuksista tai ajankohtaisista tapahtumista</a:t>
            </a:r>
            <a:endParaRPr lang="fi-FI" sz="2200" dirty="0"/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200" dirty="0" smtClean="0"/>
              <a:t>aiemman tutkimuksen ongelmat tai jatkaminen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fi-FI" sz="2200" dirty="0" smtClean="0"/>
              <a:t> </a:t>
            </a:r>
            <a:endParaRPr lang="fi-FI" sz="2200" dirty="0"/>
          </a:p>
          <a:p>
            <a:pPr>
              <a:lnSpc>
                <a:spcPct val="100000"/>
              </a:lnSpc>
            </a:pPr>
            <a:r>
              <a:rPr lang="fi-FI" sz="2200" dirty="0" smtClean="0"/>
              <a:t>aiheeseen </a:t>
            </a:r>
            <a:r>
              <a:rPr lang="fi-FI" sz="2200" u="sng" dirty="0"/>
              <a:t>tutustutaan</a:t>
            </a:r>
            <a:r>
              <a:rPr lang="fi-FI" sz="2200" dirty="0"/>
              <a:t> esim. lukemalla aikaisempia tutkimuksia ja niistä tehtyjä </a:t>
            </a:r>
            <a:r>
              <a:rPr lang="fi-FI" sz="2200" dirty="0" smtClean="0"/>
              <a:t>kirjallisuuskatsauksia</a:t>
            </a:r>
          </a:p>
          <a:p>
            <a:r>
              <a:rPr lang="fi-FI" sz="2200" dirty="0"/>
              <a:t>tutkimusaihe </a:t>
            </a:r>
            <a:r>
              <a:rPr lang="fi-FI" sz="2200" u="sng" dirty="0"/>
              <a:t>rajataan ja täsmennetään </a:t>
            </a:r>
            <a:r>
              <a:rPr lang="fi-FI" sz="2200" dirty="0"/>
              <a:t>tutkimuksen tarpeiden </a:t>
            </a:r>
            <a:r>
              <a:rPr lang="fi-FI" sz="2200" dirty="0" smtClean="0"/>
              <a:t>mukaan</a:t>
            </a:r>
          </a:p>
          <a:p>
            <a:r>
              <a:rPr lang="fi-FI" sz="2200" b="1" dirty="0"/>
              <a:t>tutkimuskysymys</a:t>
            </a:r>
            <a:r>
              <a:rPr lang="fi-FI" sz="2200" dirty="0"/>
              <a:t> kertoo mm. ketä ja mitä tutkitaan sekä määrittää, millaista tietoa tutkimuksella voidaan saada</a:t>
            </a:r>
          </a:p>
          <a:p>
            <a:endParaRPr lang="fi-FI" sz="2200" b="1" dirty="0"/>
          </a:p>
          <a:p>
            <a:pPr>
              <a:lnSpc>
                <a:spcPct val="100000"/>
              </a:lnSpc>
            </a:pPr>
            <a:endParaRPr lang="fi-FI" sz="2200" dirty="0"/>
          </a:p>
          <a:p>
            <a:pPr marL="0" indent="0">
              <a:lnSpc>
                <a:spcPct val="100000"/>
              </a:lnSpc>
              <a:buNone/>
            </a:pPr>
            <a:endParaRPr lang="fi-FI" sz="2200" dirty="0"/>
          </a:p>
          <a:p>
            <a:pPr lvl="1"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977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277435"/>
            <a:ext cx="7079802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Tutkimustyyppi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55498" y="1035624"/>
            <a:ext cx="8026400" cy="5468207"/>
          </a:xfrm>
        </p:spPr>
        <p:txBody>
          <a:bodyPr>
            <a:noAutofit/>
          </a:bodyPr>
          <a:lstStyle/>
          <a:p>
            <a:r>
              <a:rPr lang="fi-FI" sz="2200" dirty="0" smtClean="0"/>
              <a:t>tapa</a:t>
            </a:r>
            <a:r>
              <a:rPr lang="fi-FI" sz="2200" dirty="0"/>
              <a:t>, jolla jotakin asiaa tutkitaan </a:t>
            </a:r>
          </a:p>
          <a:p>
            <a:pPr>
              <a:lnSpc>
                <a:spcPct val="100000"/>
              </a:lnSpc>
            </a:pPr>
            <a:r>
              <a:rPr lang="fi-FI" sz="2200" b="1" dirty="0"/>
              <a:t>perustutkimus</a:t>
            </a:r>
            <a:r>
              <a:rPr lang="fi-FI" sz="2200" dirty="0"/>
              <a:t> =tiedon etsiminen vailla tavoitetta soveltamisesta </a:t>
            </a:r>
            <a:r>
              <a:rPr lang="fi-FI" sz="2200" dirty="0" smtClean="0">
                <a:sym typeface="Wingdings" panose="05000000000000000000" pitchFamily="2" charset="2"/>
              </a:rPr>
              <a:t> Ei suoraa käytännön hyötyä </a:t>
            </a:r>
            <a:r>
              <a:rPr lang="fi-FI" sz="2200" dirty="0" smtClean="0"/>
              <a:t>(</a:t>
            </a:r>
            <a:r>
              <a:rPr lang="fi-FI" sz="2200" i="1" dirty="0" smtClean="0"/>
              <a:t>alkoholinkäyttö </a:t>
            </a:r>
            <a:r>
              <a:rPr lang="fi-FI" sz="2200" i="1" dirty="0"/>
              <a:t>18-24v nuorilla Suomessa</a:t>
            </a:r>
            <a:r>
              <a:rPr lang="fi-FI" sz="2200" dirty="0" smtClean="0"/>
              <a:t>)</a:t>
            </a:r>
          </a:p>
          <a:p>
            <a:pPr>
              <a:lnSpc>
                <a:spcPct val="100000"/>
              </a:lnSpc>
            </a:pPr>
            <a:r>
              <a:rPr lang="fi-FI" sz="2200" b="1" dirty="0" smtClean="0"/>
              <a:t>soveltava </a:t>
            </a:r>
            <a:r>
              <a:rPr lang="fi-FI" sz="2200" b="1" dirty="0"/>
              <a:t>tutkimus </a:t>
            </a:r>
            <a:r>
              <a:rPr lang="fi-FI" sz="2200" dirty="0"/>
              <a:t>= sovelletaan perustutkimuksen tietoa </a:t>
            </a:r>
            <a:r>
              <a:rPr lang="fi-FI" sz="2200" dirty="0" smtClean="0"/>
              <a:t>johonkin käytännön tavoitteeseen (esim</a:t>
            </a:r>
            <a:r>
              <a:rPr lang="fi-FI" sz="2200" dirty="0"/>
              <a:t>. </a:t>
            </a:r>
            <a:r>
              <a:rPr lang="fi-FI" sz="2200" i="1" dirty="0"/>
              <a:t>miten edellä oleva tieto alkoholinkäytöstä vaikuttaa työkykyyn</a:t>
            </a:r>
            <a:r>
              <a:rPr lang="fi-FI" sz="2200" i="1" dirty="0" smtClean="0"/>
              <a:t>?</a:t>
            </a:r>
            <a:r>
              <a:rPr lang="fi-FI" sz="2200" dirty="0"/>
              <a:t>)</a:t>
            </a:r>
            <a:endParaRPr lang="fi-FI" sz="2200" dirty="0" smtClean="0"/>
          </a:p>
          <a:p>
            <a:pPr marL="0" indent="0">
              <a:lnSpc>
                <a:spcPct val="100000"/>
              </a:lnSpc>
              <a:buNone/>
            </a:pPr>
            <a:endParaRPr lang="fi-FI" sz="2200" i="1" dirty="0"/>
          </a:p>
          <a:p>
            <a:pPr>
              <a:lnSpc>
                <a:spcPct val="100000"/>
              </a:lnSpc>
            </a:pPr>
            <a:r>
              <a:rPr lang="fi-FI" sz="2200" b="1" dirty="0" smtClean="0"/>
              <a:t>yhdistelmätutkimus</a:t>
            </a:r>
            <a:r>
              <a:rPr lang="fi-FI" sz="2200" dirty="0" smtClean="0"/>
              <a:t> </a:t>
            </a:r>
            <a:r>
              <a:rPr lang="fi-FI" sz="2200" dirty="0"/>
              <a:t>= tutkimusta, jossa perus- ja soveltava tutkimus etenevät rinnakkain jonkin ilmiön ymmärtämiseksi ja sen välittömän sovelluksen kehittämiseksi esim. terveysteknologiassa  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914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32060" y="256788"/>
            <a:ext cx="7569199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Tutkimustyyppi (2/3)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131294"/>
            <a:ext cx="8157028" cy="54111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000" b="1" dirty="0"/>
              <a:t>teoreettinen tutkimus </a:t>
            </a:r>
            <a:r>
              <a:rPr lang="fi-FI" sz="2000" dirty="0"/>
              <a:t>= tutkimuskirjallisuuden pohjalta selvitetään aiheita (esim. </a:t>
            </a:r>
            <a:r>
              <a:rPr lang="fi-FI" sz="2000" i="1" dirty="0"/>
              <a:t>mitä terveysviestintä on</a:t>
            </a:r>
            <a:r>
              <a:rPr lang="fi-FI" sz="2000" dirty="0" smtClean="0"/>
              <a:t>?)</a:t>
            </a:r>
          </a:p>
          <a:p>
            <a:pPr marL="0" indent="0">
              <a:lnSpc>
                <a:spcPct val="100000"/>
              </a:lnSpc>
              <a:buNone/>
            </a:pPr>
            <a:endParaRPr lang="fi-FI" b="1" dirty="0"/>
          </a:p>
          <a:p>
            <a:pPr>
              <a:lnSpc>
                <a:spcPct val="100000"/>
              </a:lnSpc>
            </a:pPr>
            <a:r>
              <a:rPr lang="fi-FI" sz="2000" b="1" dirty="0" smtClean="0"/>
              <a:t>empiirinen </a:t>
            </a:r>
            <a:r>
              <a:rPr lang="fi-FI" sz="2000" b="1" dirty="0"/>
              <a:t>tutkimus </a:t>
            </a:r>
            <a:r>
              <a:rPr lang="fi-FI" sz="2000" dirty="0"/>
              <a:t>= </a:t>
            </a:r>
            <a:r>
              <a:rPr lang="fi-FI" sz="2000" dirty="0" smtClean="0"/>
              <a:t>testataan </a:t>
            </a:r>
            <a:r>
              <a:rPr lang="fi-FI" sz="2000" dirty="0"/>
              <a:t>teoreettisen tutkimuksen </a:t>
            </a:r>
            <a:r>
              <a:rPr lang="fi-FI" sz="2000" dirty="0" smtClean="0"/>
              <a:t>aiheita ja kokeellisesti hypoteeseja. </a:t>
            </a:r>
            <a:r>
              <a:rPr lang="fi-FI" sz="2000" dirty="0" smtClean="0"/>
              <a:t>(</a:t>
            </a:r>
            <a:r>
              <a:rPr lang="fi-FI" sz="2000" i="1" dirty="0" err="1" smtClean="0"/>
              <a:t>esim.muotidieetit</a:t>
            </a:r>
            <a:r>
              <a:rPr lang="fi-FI" sz="2000" i="1" dirty="0" smtClean="0"/>
              <a:t> vertailussa</a:t>
            </a:r>
            <a:r>
              <a:rPr lang="fi-FI" sz="2000" dirty="0" smtClean="0"/>
              <a:t>)</a:t>
            </a:r>
            <a:endParaRPr lang="fi-FI" sz="2000" i="1" dirty="0"/>
          </a:p>
          <a:p>
            <a:pPr lvl="1"/>
            <a:endParaRPr lang="fi-FI" dirty="0" smtClean="0"/>
          </a:p>
          <a:p>
            <a:pPr lvl="1"/>
            <a:r>
              <a:rPr lang="fi-FI" sz="2000" dirty="0" smtClean="0"/>
              <a:t>jaetaan </a:t>
            </a:r>
            <a:r>
              <a:rPr lang="fi-FI" sz="2000" u="sng" dirty="0"/>
              <a:t>kvalitatiiviseen ja kvantitatiiviseen </a:t>
            </a:r>
            <a:r>
              <a:rPr lang="fi-FI" sz="2000" dirty="0" smtClean="0"/>
              <a:t>lähestymistapaan</a:t>
            </a:r>
            <a:endParaRPr lang="fi-FI" sz="2000" dirty="0"/>
          </a:p>
          <a:p>
            <a:pPr marL="457200" lvl="1" indent="0">
              <a:lnSpc>
                <a:spcPct val="100000"/>
              </a:lnSpc>
              <a:buNone/>
            </a:pPr>
            <a:endParaRPr lang="fi-FI" dirty="0"/>
          </a:p>
          <a:p>
            <a:r>
              <a:rPr lang="fi-FI" sz="2400" b="1" dirty="0" smtClean="0"/>
              <a:t>kvantitatiivinen </a:t>
            </a:r>
            <a:r>
              <a:rPr lang="fi-FI" sz="2400" b="1" dirty="0"/>
              <a:t>eli määrällinen lähestymistapa</a:t>
            </a:r>
            <a:r>
              <a:rPr lang="fi-FI" sz="2400" dirty="0"/>
              <a:t>:</a:t>
            </a:r>
          </a:p>
          <a:p>
            <a:pPr lvl="2">
              <a:lnSpc>
                <a:spcPct val="100000"/>
              </a:lnSpc>
            </a:pPr>
            <a:r>
              <a:rPr lang="fi-FI" sz="2400" dirty="0"/>
              <a:t>tutkimuskohdetta kuvataan, selitetään ja tulkitaan </a:t>
            </a:r>
            <a:r>
              <a:rPr lang="fi-FI" sz="2400" u="sng" dirty="0"/>
              <a:t>matemaattisesti ja tilastollisesti</a:t>
            </a:r>
          </a:p>
          <a:p>
            <a:pPr lvl="2">
              <a:lnSpc>
                <a:spcPct val="100000"/>
              </a:lnSpc>
            </a:pPr>
            <a:r>
              <a:rPr lang="fi-FI" sz="2400" dirty="0"/>
              <a:t>pyrkii usein </a:t>
            </a:r>
            <a:r>
              <a:rPr lang="fi-FI" sz="2400" dirty="0" smtClean="0"/>
              <a:t>yleistettävyyteen</a:t>
            </a:r>
          </a:p>
          <a:p>
            <a:pPr lvl="2">
              <a:lnSpc>
                <a:spcPct val="100000"/>
              </a:lnSpc>
            </a:pPr>
            <a:r>
              <a:rPr lang="fi-FI" sz="2400" dirty="0" smtClean="0"/>
              <a:t>mittaukset, kyselyt, aineistot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21584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0153" y="329738"/>
            <a:ext cx="7374585" cy="5195299"/>
          </a:xfrm>
        </p:spPr>
        <p:txBody>
          <a:bodyPr>
            <a:noAutofit/>
          </a:bodyPr>
          <a:lstStyle/>
          <a:p>
            <a:pPr lvl="1">
              <a:lnSpc>
                <a:spcPct val="100000"/>
              </a:lnSpc>
              <a:buFontTx/>
              <a:buChar char="-"/>
            </a:pPr>
            <a:r>
              <a:rPr lang="fi-FI" sz="2400" b="1" dirty="0"/>
              <a:t>kvalitatiivinen eli laadullinen lähestymistapa</a:t>
            </a:r>
            <a:r>
              <a:rPr lang="fi-FI" sz="2400" dirty="0"/>
              <a:t>: 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tavoitteena on </a:t>
            </a:r>
            <a:r>
              <a:rPr lang="fi-FI" sz="2200" u="sng" dirty="0"/>
              <a:t>ymmärtää syvällisesti</a:t>
            </a:r>
            <a:r>
              <a:rPr lang="fi-FI" sz="2200" dirty="0"/>
              <a:t> tutkimuskohteen </a:t>
            </a:r>
            <a:r>
              <a:rPr lang="fi-FI" sz="2200" dirty="0" smtClean="0"/>
              <a:t>laatua ja merkitystä</a:t>
            </a:r>
            <a:endParaRPr lang="fi-FI" sz="2200" dirty="0"/>
          </a:p>
          <a:p>
            <a:pPr lvl="2">
              <a:lnSpc>
                <a:spcPct val="100000"/>
              </a:lnSpc>
            </a:pPr>
            <a:r>
              <a:rPr lang="fi-FI" sz="2200" dirty="0" smtClean="0"/>
              <a:t>haastattelut, havainnointi, keskustelut</a:t>
            </a:r>
          </a:p>
          <a:p>
            <a:pPr marL="914400" lvl="2" indent="0">
              <a:lnSpc>
                <a:spcPct val="100000"/>
              </a:lnSpc>
              <a:buNone/>
            </a:pPr>
            <a:endParaRPr lang="fi-FI" sz="2200" dirty="0"/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 smtClean="0"/>
              <a:t>monimenetelmäisyys</a:t>
            </a:r>
            <a:r>
              <a:rPr lang="fi-FI" sz="2500" b="1" dirty="0"/>
              <a:t>:</a:t>
            </a:r>
          </a:p>
          <a:p>
            <a:pPr lvl="2">
              <a:lnSpc>
                <a:spcPct val="100000"/>
              </a:lnSpc>
            </a:pPr>
            <a:r>
              <a:rPr lang="fi-FI" sz="2200" dirty="0" smtClean="0"/>
              <a:t>kvantitatiivisten </a:t>
            </a:r>
            <a:r>
              <a:rPr lang="fi-FI" sz="2200" dirty="0"/>
              <a:t>ja kvalitatiivisten </a:t>
            </a:r>
            <a:r>
              <a:rPr lang="fi-FI" sz="2200" u="sng" dirty="0"/>
              <a:t>yhdistämistä</a:t>
            </a:r>
            <a:r>
              <a:rPr lang="fi-FI" sz="2200" dirty="0"/>
              <a:t> samassa tutkimuksessa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tuottaa monipuolista tietoa tutkimusaiheesta</a:t>
            </a:r>
          </a:p>
          <a:p>
            <a:pPr lvl="2"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3896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99" y="300872"/>
            <a:ext cx="6281312" cy="63826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Tutkimusasetelma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07850" y="1134903"/>
            <a:ext cx="7924800" cy="548483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400" b="1" dirty="0"/>
              <a:t>tutkimusasetelma</a:t>
            </a:r>
            <a:r>
              <a:rPr lang="fi-FI" sz="2400" dirty="0"/>
              <a:t> = tutkimuskysymyksen asettelu ja empiirisen tutkimuksen toteuttamiseen liittyvät </a:t>
            </a:r>
            <a:r>
              <a:rPr lang="fi-FI" sz="2400" dirty="0" smtClean="0"/>
              <a:t>järjestelyt (miten</a:t>
            </a:r>
            <a:r>
              <a:rPr lang="fi-FI" sz="2400" dirty="0"/>
              <a:t>, missä ja milloin aineisto kerätään ja </a:t>
            </a:r>
            <a:r>
              <a:rPr lang="fi-FI" sz="2400" dirty="0" smtClean="0"/>
              <a:t>analysoidaan) </a:t>
            </a:r>
          </a:p>
          <a:p>
            <a:pPr>
              <a:lnSpc>
                <a:spcPct val="100000"/>
              </a:lnSpc>
            </a:pPr>
            <a:endParaRPr lang="fi-FI" sz="2400" dirty="0"/>
          </a:p>
          <a:p>
            <a:pPr>
              <a:lnSpc>
                <a:spcPct val="100000"/>
              </a:lnSpc>
            </a:pPr>
            <a:r>
              <a:rPr lang="fi-FI" sz="2400" b="1" dirty="0"/>
              <a:t>epidemiologia = </a:t>
            </a:r>
            <a:r>
              <a:rPr lang="fi-FI" sz="2400" dirty="0"/>
              <a:t>lääketieteen ala, joka tutkii terveyttä ja sairauksien </a:t>
            </a:r>
            <a:r>
              <a:rPr lang="fi-FI" sz="2400" u="sng" dirty="0"/>
              <a:t>esiintyvyyttä väestössä</a:t>
            </a:r>
            <a:r>
              <a:rPr lang="fi-FI" sz="2400" dirty="0"/>
              <a:t> ja siihen </a:t>
            </a:r>
            <a:r>
              <a:rPr lang="fi-FI" sz="2400" dirty="0" smtClean="0"/>
              <a:t>vaikuttavia tekijöitä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88010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61870"/>
            <a:ext cx="6347713" cy="626772"/>
          </a:xfrm>
        </p:spPr>
        <p:txBody>
          <a:bodyPr>
            <a:normAutofit/>
          </a:bodyPr>
          <a:lstStyle/>
          <a:p>
            <a:r>
              <a:rPr lang="fi-FI" sz="3200" dirty="0" smtClean="0"/>
              <a:t>Erilaiset tutkimusasetelmat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931" y="988612"/>
            <a:ext cx="7542727" cy="5605371"/>
          </a:xfrm>
        </p:spPr>
        <p:txBody>
          <a:bodyPr>
            <a:normAutofit/>
          </a:bodyPr>
          <a:lstStyle/>
          <a:p>
            <a:r>
              <a:rPr lang="fi-FI" sz="2400" dirty="0" smtClean="0"/>
              <a:t>Selvitä seuraavat tutkimusasetelmat ryhmässäsi (</a:t>
            </a:r>
            <a:r>
              <a:rPr lang="fi-FI" sz="2400" i="1" dirty="0" smtClean="0"/>
              <a:t>ja yritä löytää tai keksiä esimerkki kyseisestä tutkimuksesta)</a:t>
            </a:r>
            <a:r>
              <a:rPr lang="fi-FI" sz="2400" dirty="0" smtClean="0"/>
              <a:t>:</a:t>
            </a:r>
            <a:endParaRPr lang="fi-FI" sz="2000" dirty="0" smtClean="0"/>
          </a:p>
          <a:p>
            <a:pPr lvl="1"/>
            <a:r>
              <a:rPr lang="fi-FI" sz="2200" dirty="0" smtClean="0"/>
              <a:t>poikittaistutkimus</a:t>
            </a:r>
          </a:p>
          <a:p>
            <a:pPr lvl="1"/>
            <a:r>
              <a:rPr lang="fi-FI" sz="2200" dirty="0" smtClean="0"/>
              <a:t>pitkittäistutkimus</a:t>
            </a:r>
          </a:p>
          <a:p>
            <a:pPr lvl="1"/>
            <a:r>
              <a:rPr lang="fi-FI" sz="2200" dirty="0" smtClean="0"/>
              <a:t>tapaus-verrokkitutkimus</a:t>
            </a:r>
          </a:p>
          <a:p>
            <a:pPr lvl="1"/>
            <a:r>
              <a:rPr lang="fi-FI" sz="2200" dirty="0" smtClean="0"/>
              <a:t>kohorttitutkimus</a:t>
            </a:r>
          </a:p>
          <a:p>
            <a:pPr lvl="1"/>
            <a:r>
              <a:rPr lang="fi-FI" sz="2200" dirty="0" smtClean="0"/>
              <a:t>kokeellinen tutkimus</a:t>
            </a:r>
          </a:p>
          <a:p>
            <a:pPr lvl="1"/>
            <a:r>
              <a:rPr lang="fi-FI" sz="2200" dirty="0" smtClean="0"/>
              <a:t>interventiotutkimus</a:t>
            </a:r>
          </a:p>
          <a:p>
            <a:pPr lvl="1"/>
            <a:r>
              <a:rPr lang="fi-FI" sz="2200" dirty="0" smtClean="0"/>
              <a:t>satunnaistettu </a:t>
            </a:r>
            <a:r>
              <a:rPr lang="fi-FI" sz="2200" dirty="0" err="1" smtClean="0"/>
              <a:t>sokkoutettu</a:t>
            </a:r>
            <a:r>
              <a:rPr lang="fi-FI" sz="2200" dirty="0" smtClean="0"/>
              <a:t> tutkimus</a:t>
            </a:r>
          </a:p>
          <a:p>
            <a:pPr lvl="1"/>
            <a:r>
              <a:rPr lang="fi-FI" sz="2200" dirty="0" smtClean="0"/>
              <a:t>lumekontrolloitu kaksoissokkotutkimus (satunnaistettu vertaileva kaksoissokkotutkimus)</a:t>
            </a:r>
          </a:p>
        </p:txBody>
      </p:sp>
    </p:spTree>
    <p:extLst>
      <p:ext uri="{BB962C8B-B14F-4D97-AF65-F5344CB8AC3E}">
        <p14:creationId xmlns:p14="http://schemas.microsoft.com/office/powerpoint/2010/main" val="195218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453010"/>
            <a:ext cx="8051800" cy="529771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200" b="1" u="sng" dirty="0"/>
              <a:t>poikittaistutkimus</a:t>
            </a:r>
            <a:r>
              <a:rPr lang="fi-FI" sz="2200" b="1" dirty="0"/>
              <a:t> </a:t>
            </a:r>
            <a:r>
              <a:rPr lang="fi-FI" sz="2200" dirty="0"/>
              <a:t>= kohdetta tutkitaan </a:t>
            </a:r>
            <a:r>
              <a:rPr lang="fi-FI" sz="2200" u="sng" dirty="0"/>
              <a:t>laaja-alaisesti tiettynä ajankohtana</a:t>
            </a:r>
            <a:r>
              <a:rPr lang="fi-FI" sz="2200" dirty="0"/>
              <a:t> tai lyhyen ajanjakson aikana</a:t>
            </a:r>
          </a:p>
          <a:p>
            <a:pPr lvl="1">
              <a:buFontTx/>
              <a:buChar char="-"/>
            </a:pPr>
            <a:r>
              <a:rPr lang="fi-FI" sz="2200" dirty="0"/>
              <a:t>saadaan tietoa jonkin ilmiön, kuten sairauden, yleisyydestä väestössä: </a:t>
            </a:r>
            <a:r>
              <a:rPr lang="fi-FI" sz="2200" b="1" dirty="0"/>
              <a:t>vallitsevuus eli </a:t>
            </a:r>
            <a:r>
              <a:rPr lang="fi-FI" sz="2200" b="1" dirty="0" err="1" smtClean="0"/>
              <a:t>prevalenssi</a:t>
            </a:r>
            <a:r>
              <a:rPr lang="fi-FI" sz="2200" b="1" dirty="0" smtClean="0"/>
              <a:t> </a:t>
            </a:r>
            <a:r>
              <a:rPr lang="fi-FI" sz="2000" dirty="0" smtClean="0">
                <a:solidFill>
                  <a:schemeClr val="tx1"/>
                </a:solidFill>
              </a:rPr>
              <a:t>(</a:t>
            </a:r>
            <a:r>
              <a:rPr lang="fi-FI" sz="2000" dirty="0">
                <a:solidFill>
                  <a:schemeClr val="tx1"/>
                </a:solidFill>
              </a:rPr>
              <a:t>esim. kuinka monella % nukkumisvaikeuksia tutkimushetkellä) </a:t>
            </a:r>
            <a:endParaRPr lang="fi-FI" sz="2200" b="1" dirty="0"/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200" dirty="0"/>
              <a:t>muutosta voidaan selvittää toistamalla samoja tutkimuksia yhä </a:t>
            </a:r>
            <a:r>
              <a:rPr lang="fi-FI" sz="2200" dirty="0" smtClean="0"/>
              <a:t>uudelleen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fi-FI" sz="2200" dirty="0"/>
          </a:p>
          <a:p>
            <a:pPr>
              <a:lnSpc>
                <a:spcPct val="100000"/>
              </a:lnSpc>
            </a:pPr>
            <a:r>
              <a:rPr lang="fi-FI" sz="2200" b="1" u="sng" dirty="0"/>
              <a:t>tapaus-verrokkitutkimus</a:t>
            </a:r>
            <a:r>
              <a:rPr lang="fi-FI" sz="2200" b="1" dirty="0"/>
              <a:t> = </a:t>
            </a:r>
            <a:r>
              <a:rPr lang="fi-FI" sz="2200" dirty="0"/>
              <a:t>kullekin havaitulle tauti-tapaukselle hankitaan riittävä määrä muuten samanlaisia, mutta </a:t>
            </a:r>
            <a:r>
              <a:rPr lang="fi-FI" sz="2200" u="sng" dirty="0"/>
              <a:t>terveitä verrokkeja</a:t>
            </a:r>
            <a:r>
              <a:rPr lang="fi-FI" sz="2200" dirty="0"/>
              <a:t> ja etsitään ja verrataan ryhmien kesken tekijöitä, jotka voisivat selittää </a:t>
            </a:r>
            <a:r>
              <a:rPr lang="fi-FI" sz="2200" dirty="0" smtClean="0"/>
              <a:t>sairastumista</a:t>
            </a:r>
          </a:p>
          <a:p>
            <a:pPr>
              <a:lnSpc>
                <a:spcPct val="100000"/>
              </a:lnSpc>
            </a:pPr>
            <a:r>
              <a:rPr lang="fi-FI" sz="2200" dirty="0" smtClean="0">
                <a:sym typeface="Wingdings" panose="05000000000000000000" pitchFamily="2" charset="2"/>
              </a:rPr>
              <a:t> Soveltuu esim. harvinaisten sairauksien tai syöpäsairauksien tutkimiseen, kun halutaan selvittää, mitkä ympäristöön tai elämäntapoihin liittyvät tekijät vaikuttavat sairauden syntyyn.</a:t>
            </a:r>
            <a:endParaRPr lang="fi-FI" sz="2200" dirty="0"/>
          </a:p>
          <a:p>
            <a:pPr marL="0" indent="0">
              <a:lnSpc>
                <a:spcPct val="100000"/>
              </a:lnSpc>
              <a:buNone/>
            </a:pPr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1290741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620155"/>
            <a:ext cx="7924800" cy="503366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200" b="1" u="sng" dirty="0"/>
              <a:t>pitkittäistutkimus </a:t>
            </a:r>
            <a:r>
              <a:rPr lang="fi-FI" sz="2200" dirty="0"/>
              <a:t>= samaa tutkimuskohdetta, kuten väestöryhmää, </a:t>
            </a:r>
            <a:r>
              <a:rPr lang="fi-FI" sz="2200" u="sng" dirty="0"/>
              <a:t>seurataan vuosien tai jopa vuosikymmenten ajan </a:t>
            </a:r>
            <a:endParaRPr lang="fi-FI" sz="2200" u="sng" dirty="0" smtClean="0"/>
          </a:p>
          <a:p>
            <a:pPr marL="0" indent="0">
              <a:lnSpc>
                <a:spcPct val="100000"/>
              </a:lnSpc>
              <a:buNone/>
            </a:pPr>
            <a:endParaRPr lang="fi-FI" sz="2200" u="sng" dirty="0"/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200" dirty="0"/>
              <a:t>saadaan tietoa jonkin ilmiön, kuten sairauden, esiintyvyydestä väestössä: </a:t>
            </a:r>
            <a:r>
              <a:rPr lang="fi-FI" sz="2200" b="1" dirty="0"/>
              <a:t>ilmaantuvuus eli </a:t>
            </a:r>
            <a:r>
              <a:rPr lang="fi-FI" sz="2200" b="1" dirty="0" err="1"/>
              <a:t>insidenssi</a:t>
            </a:r>
            <a:r>
              <a:rPr lang="fi-FI" sz="2200" b="1" dirty="0"/>
              <a:t> </a:t>
            </a:r>
            <a:r>
              <a:rPr lang="fi-FI" sz="2200" dirty="0"/>
              <a:t>kuvaa, kuinka suuri osa tutkituista on sairastunut tietyn ajan kuluessa</a:t>
            </a:r>
            <a:r>
              <a:rPr lang="fi-FI" sz="2200" b="1" dirty="0"/>
              <a:t> </a:t>
            </a:r>
            <a:r>
              <a:rPr lang="fi-FI" sz="2200" dirty="0" smtClean="0"/>
              <a:t>(esim. 1 vuosi)</a:t>
            </a:r>
            <a:endParaRPr lang="fi-FI" sz="2200" dirty="0"/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200" b="1" dirty="0"/>
              <a:t>sairastumisriski</a:t>
            </a:r>
            <a:r>
              <a:rPr lang="fi-FI" sz="2200" dirty="0"/>
              <a:t> kertoo todennäköisyydestä sairastua johonkin tautiin esim. tiettyyn ikään mennessä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200" dirty="0"/>
              <a:t>voidaan selvittää myös muutoksia ja niihin vaikuttaneita tekijöitä</a:t>
            </a:r>
          </a:p>
        </p:txBody>
      </p:sp>
    </p:spTree>
    <p:extLst>
      <p:ext uri="{BB962C8B-B14F-4D97-AF65-F5344CB8AC3E}">
        <p14:creationId xmlns:p14="http://schemas.microsoft.com/office/powerpoint/2010/main" val="45589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90731"/>
            <a:ext cx="9144000" cy="6667269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fi-FI" sz="2200" b="1" u="sng" dirty="0"/>
              <a:t>k</a:t>
            </a:r>
            <a:r>
              <a:rPr lang="fi-FI" sz="2200" b="1" u="sng" dirty="0" smtClean="0"/>
              <a:t>ohorttitutkimus</a:t>
            </a:r>
            <a:r>
              <a:rPr lang="fi-FI" sz="2200" b="1" dirty="0" smtClean="0"/>
              <a:t>= </a:t>
            </a:r>
            <a:r>
              <a:rPr lang="fi-FI" sz="2200" dirty="0"/>
              <a:t>seurataan jotakin tiettyä väestöryhmää eli </a:t>
            </a:r>
            <a:r>
              <a:rPr lang="fi-FI" sz="2200" b="1" dirty="0"/>
              <a:t>kohorttia</a:t>
            </a:r>
            <a:r>
              <a:rPr lang="fi-FI" sz="2200" dirty="0"/>
              <a:t> ja pyritään selvittämään erilaisten </a:t>
            </a:r>
            <a:r>
              <a:rPr lang="fi-FI" sz="2200" b="1" dirty="0"/>
              <a:t>altisteiden</a:t>
            </a:r>
            <a:r>
              <a:rPr lang="fi-FI" sz="2200" dirty="0"/>
              <a:t> vaikutuksia eli </a:t>
            </a:r>
            <a:r>
              <a:rPr lang="fi-FI" sz="2200" b="1" dirty="0"/>
              <a:t>vasteita</a:t>
            </a:r>
            <a:r>
              <a:rPr lang="fi-FI" sz="2200" dirty="0"/>
              <a:t> valitussa </a:t>
            </a:r>
            <a:r>
              <a:rPr lang="fi-FI" sz="2200" dirty="0" smtClean="0"/>
              <a:t>väestöryhmässä (</a:t>
            </a:r>
            <a:r>
              <a:rPr lang="fi-FI" sz="2200" i="1" dirty="0" smtClean="0"/>
              <a:t>esim. sydän-ja verisuonisairauksien riskitekijöiden vaikutuksia sairastumiseen</a:t>
            </a:r>
            <a:r>
              <a:rPr lang="fi-FI" sz="2200" dirty="0" smtClean="0"/>
              <a:t>)</a:t>
            </a:r>
          </a:p>
          <a:p>
            <a:pPr>
              <a:buFontTx/>
              <a:buChar char="-"/>
            </a:pPr>
            <a:r>
              <a:rPr lang="fi-FI" sz="2200" dirty="0" smtClean="0"/>
              <a:t>-</a:t>
            </a:r>
            <a:r>
              <a:rPr lang="fi-FI" sz="2200" dirty="0" err="1" smtClean="0"/>
              <a:t>Altiste</a:t>
            </a:r>
            <a:r>
              <a:rPr lang="fi-FI" sz="2200" dirty="0"/>
              <a:t> </a:t>
            </a:r>
            <a:r>
              <a:rPr lang="fi-FI" sz="2200" dirty="0" smtClean="0"/>
              <a:t>= syy</a:t>
            </a:r>
          </a:p>
          <a:p>
            <a:pPr>
              <a:buFontTx/>
              <a:buChar char="-"/>
            </a:pPr>
            <a:r>
              <a:rPr lang="fi-FI" sz="2200" dirty="0" smtClean="0"/>
              <a:t>Vaste = seuraus </a:t>
            </a:r>
          </a:p>
          <a:p>
            <a:pPr>
              <a:buFontTx/>
              <a:buChar char="-"/>
            </a:pPr>
            <a:r>
              <a:rPr lang="fi-FI" sz="2200" dirty="0" smtClean="0"/>
              <a:t>S.15</a:t>
            </a:r>
            <a:endParaRPr lang="fi-FI" sz="2200" dirty="0" smtClean="0"/>
          </a:p>
          <a:p>
            <a:pPr>
              <a:buFontTx/>
              <a:buChar char="-"/>
            </a:pPr>
            <a:r>
              <a:rPr lang="fi-FI" sz="2200" dirty="0" smtClean="0"/>
              <a:t>Voi olla </a:t>
            </a:r>
            <a:r>
              <a:rPr lang="fi-FI" sz="2200" dirty="0" err="1" smtClean="0"/>
              <a:t>retro</a:t>
            </a:r>
            <a:r>
              <a:rPr lang="fi-FI" sz="2200" dirty="0" smtClean="0"/>
              <a:t>- tai prospektiivista, eli taakse- tai eteenpäin katsovaa.</a:t>
            </a:r>
            <a:endParaRPr lang="fi-FI" sz="2200" dirty="0"/>
          </a:p>
          <a:p>
            <a:pPr>
              <a:buFontTx/>
              <a:buChar char="-"/>
            </a:pPr>
            <a:r>
              <a:rPr lang="fi-FI" sz="2200" b="1" u="sng" dirty="0"/>
              <a:t>kokeellisessa </a:t>
            </a:r>
            <a:r>
              <a:rPr lang="fi-FI" sz="2200" b="1" u="sng" dirty="0" smtClean="0"/>
              <a:t>tutkimus</a:t>
            </a:r>
            <a:r>
              <a:rPr lang="fi-FI" sz="2200" b="1" dirty="0" smtClean="0"/>
              <a:t>= </a:t>
            </a:r>
            <a:r>
              <a:rPr lang="fi-FI" sz="2200" dirty="0"/>
              <a:t>mitataan jonkin altisteen vastetta </a:t>
            </a:r>
            <a:r>
              <a:rPr lang="fi-FI" sz="2200" u="sng" dirty="0"/>
              <a:t>koejärjestelyn avulla </a:t>
            </a:r>
            <a:r>
              <a:rPr lang="fi-FI" sz="2200" dirty="0"/>
              <a:t>kontrolloidussa tilanteessa tai </a:t>
            </a:r>
            <a:r>
              <a:rPr lang="fi-FI" sz="2200" dirty="0" smtClean="0"/>
              <a:t>ympäristössä (</a:t>
            </a:r>
            <a:r>
              <a:rPr lang="fi-FI" sz="2200" i="1" dirty="0" smtClean="0"/>
              <a:t>esim</a:t>
            </a:r>
            <a:r>
              <a:rPr lang="fi-FI" sz="2200" i="1" dirty="0"/>
              <a:t>. tartuntatautien leviämisen simulointi tietokoneella ja uusien lääkkeiden tehon </a:t>
            </a:r>
            <a:r>
              <a:rPr lang="fi-FI" sz="2200" i="1" dirty="0" smtClean="0"/>
              <a:t>osoittaminen</a:t>
            </a:r>
            <a:r>
              <a:rPr lang="fi-FI" sz="2200" dirty="0" smtClean="0"/>
              <a:t>)</a:t>
            </a:r>
          </a:p>
          <a:p>
            <a:pPr marL="0" indent="0">
              <a:buNone/>
            </a:pPr>
            <a:endParaRPr lang="fi-FI" sz="2200" dirty="0"/>
          </a:p>
          <a:p>
            <a:pPr>
              <a:buFontTx/>
              <a:buChar char="-"/>
            </a:pPr>
            <a:r>
              <a:rPr lang="fi-FI" sz="2200" b="1" u="sng" dirty="0"/>
              <a:t>i</a:t>
            </a:r>
            <a:r>
              <a:rPr lang="fi-FI" sz="2200" b="1" u="sng" dirty="0" smtClean="0"/>
              <a:t>nterventiotutkimus</a:t>
            </a:r>
            <a:r>
              <a:rPr lang="fi-FI" sz="2200" b="1" dirty="0" smtClean="0"/>
              <a:t>= </a:t>
            </a:r>
            <a:r>
              <a:rPr lang="fi-FI" sz="2200" dirty="0"/>
              <a:t>asioiden luonnolliseen kulkuun </a:t>
            </a:r>
            <a:r>
              <a:rPr lang="fi-FI" sz="2200" u="sng" dirty="0"/>
              <a:t>puututaan</a:t>
            </a:r>
            <a:r>
              <a:rPr lang="fi-FI" sz="2200" dirty="0"/>
              <a:t> jollakin tavoin, esim. terveys-neuvonnalla tupakoinnin lopettamiseksi, ja seurataan oliko interventiolla vaikutusta tutkittavien terveyteen </a:t>
            </a:r>
            <a:endParaRPr lang="fi-FI" sz="2200" b="1" dirty="0"/>
          </a:p>
        </p:txBody>
      </p:sp>
    </p:spTree>
    <p:extLst>
      <p:ext uri="{BB962C8B-B14F-4D97-AF65-F5344CB8AC3E}">
        <p14:creationId xmlns:p14="http://schemas.microsoft.com/office/powerpoint/2010/main" val="180690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3031" y="261258"/>
            <a:ext cx="7418231" cy="5907722"/>
          </a:xfrm>
        </p:spPr>
        <p:txBody>
          <a:bodyPr>
            <a:noAutofit/>
          </a:bodyPr>
          <a:lstStyle/>
          <a:p>
            <a:pPr lvl="1">
              <a:lnSpc>
                <a:spcPct val="100000"/>
              </a:lnSpc>
              <a:buFontTx/>
              <a:buChar char="-"/>
            </a:pPr>
            <a:r>
              <a:rPr lang="fi-FI" sz="2200" b="1" dirty="0"/>
              <a:t>satunnaistetussa, </a:t>
            </a:r>
            <a:r>
              <a:rPr lang="fi-FI" sz="2200" b="1" dirty="0" err="1"/>
              <a:t>sokkoutetussa</a:t>
            </a:r>
            <a:r>
              <a:rPr lang="fi-FI" sz="2200" b="1" dirty="0"/>
              <a:t> </a:t>
            </a:r>
            <a:r>
              <a:rPr lang="fi-FI" sz="2200" dirty="0"/>
              <a:t>tutkimuksessa tutkittavat </a:t>
            </a:r>
            <a:r>
              <a:rPr lang="fi-FI" sz="2200" u="sng" dirty="0"/>
              <a:t>jaetaan satunnaisesti</a:t>
            </a:r>
            <a:r>
              <a:rPr lang="fi-FI" sz="2200" dirty="0"/>
              <a:t>, esim. arpomalla, kahteen ryhmään (koe- ja vertailuryhmä) siten, että he </a:t>
            </a:r>
            <a:r>
              <a:rPr lang="fi-FI" sz="2200" u="sng" dirty="0"/>
              <a:t>eivät tiedä, </a:t>
            </a:r>
            <a:r>
              <a:rPr lang="fi-FI" sz="2200" u="sng" dirty="0" smtClean="0"/>
              <a:t>kumpaanko </a:t>
            </a:r>
            <a:r>
              <a:rPr lang="fi-FI" sz="2200" u="sng" dirty="0"/>
              <a:t>ryhmään kuuluvat</a:t>
            </a:r>
            <a:r>
              <a:rPr lang="fi-FI" sz="2200" dirty="0"/>
              <a:t>; molemmille ryhmille tehdään </a:t>
            </a:r>
            <a:r>
              <a:rPr lang="fi-FI" sz="2200" dirty="0" smtClean="0"/>
              <a:t>alkumittaus</a:t>
            </a:r>
            <a:r>
              <a:rPr lang="fi-FI" sz="2200" dirty="0"/>
              <a:t>, minkä jälkeen koeryhmälle annetaan esim. jotakin uutta lääkettä ja vertailuryhmälle vanhaa lääkettä tai ei lainkaan lääkehoitoa; molemmille ryhmille tehtyjen uusintamittausten perusteella saadaan tietoa uuden </a:t>
            </a:r>
            <a:r>
              <a:rPr lang="fi-FI" sz="2200"/>
              <a:t>lääkkeen </a:t>
            </a:r>
            <a:r>
              <a:rPr lang="fi-FI" sz="2200" smtClean="0"/>
              <a:t>vaikutuksista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fi-FI" sz="2200" dirty="0"/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200" b="1" dirty="0"/>
              <a:t>plasebo- eli lumekontrolloidussa kaksoissokko-tutkimuksessa </a:t>
            </a:r>
            <a:r>
              <a:rPr lang="fi-FI" sz="2200" dirty="0"/>
              <a:t>tutkittavat saavat joko esim. uutta tutkimuksen kohteena olevaa lääkettä tai lumelääkettä siten, että </a:t>
            </a:r>
            <a:r>
              <a:rPr lang="fi-FI" sz="2200" u="sng" dirty="0"/>
              <a:t>tutkijat ja tutkittavat eivät tiedä</a:t>
            </a:r>
            <a:r>
              <a:rPr lang="fi-FI" sz="2200" dirty="0"/>
              <a:t>, mitä hoitoa kukin saa </a:t>
            </a:r>
            <a:endParaRPr lang="fi-FI" sz="2200" b="1" dirty="0"/>
          </a:p>
        </p:txBody>
      </p:sp>
    </p:spTree>
    <p:extLst>
      <p:ext uri="{BB962C8B-B14F-4D97-AF65-F5344CB8AC3E}">
        <p14:creationId xmlns:p14="http://schemas.microsoft.com/office/powerpoint/2010/main" val="37695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Tulee paljon asiaa, joten olkaa hereillä </a:t>
            </a:r>
            <a:r>
              <a:rPr lang="fi-FI" dirty="0" smtClean="0">
                <a:sym typeface="Wingdings" panose="05000000000000000000" pitchFamily="2" charset="2"/>
              </a:rPr>
              <a:t>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84078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461011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Tutkimussuunnitelma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4970" y="1219200"/>
            <a:ext cx="7866744" cy="505097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000" dirty="0"/>
              <a:t>laaditaan tutkimuksen suunnittelun päätteeksi </a:t>
            </a:r>
          </a:p>
          <a:p>
            <a:pPr>
              <a:lnSpc>
                <a:spcPct val="100000"/>
              </a:lnSpc>
            </a:pPr>
            <a:r>
              <a:rPr lang="fi-FI" sz="2000" dirty="0"/>
              <a:t>konkreettinen </a:t>
            </a:r>
            <a:r>
              <a:rPr lang="fi-FI" sz="2000" u="sng" dirty="0"/>
              <a:t>tutkimuksen teon ohjeistus</a:t>
            </a:r>
            <a:r>
              <a:rPr lang="fi-FI" sz="2000" dirty="0"/>
              <a:t>, johon kirjataan, mitä, miksi ja miten tutkitaan sekä kuinka ja milloin tutkimus käytännössä toteutetaan: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400" dirty="0"/>
              <a:t>tutkimusaiheen tausta ja perustelu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400" dirty="0"/>
              <a:t>tarkka tutkimusaihe (tutkimuskysymys)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400" dirty="0"/>
              <a:t>toteutus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400" dirty="0"/>
              <a:t>aikataulu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400" dirty="0"/>
              <a:t>eettiset kysymykset (tutkimusluvat)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400" dirty="0"/>
              <a:t>luotettavuuden arviointi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400" dirty="0"/>
              <a:t>rahoitus 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918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619" y="162212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Tutkittavan joukon valinta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159507"/>
            <a:ext cx="7736114" cy="550091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000" b="1" dirty="0"/>
              <a:t>kokonaistutkimuksessa</a:t>
            </a:r>
            <a:r>
              <a:rPr lang="fi-FI" sz="2000" dirty="0"/>
              <a:t> tutkitaan </a:t>
            </a:r>
            <a:r>
              <a:rPr lang="fi-FI" sz="2000" u="sng" dirty="0"/>
              <a:t>kaikki</a:t>
            </a:r>
            <a:r>
              <a:rPr lang="fi-FI" sz="2000" dirty="0"/>
              <a:t> tutkimus-aiheeseen liittyvät henkilöt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000" dirty="0"/>
              <a:t>onnistuu ainoastaan silloin, kun tutkimuksen </a:t>
            </a:r>
            <a:r>
              <a:rPr lang="fi-FI" sz="2000" b="1" dirty="0"/>
              <a:t>perusjoukko</a:t>
            </a:r>
            <a:r>
              <a:rPr lang="fi-FI" sz="2000" dirty="0"/>
              <a:t> eli kohderyhmä on pieni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000" dirty="0"/>
              <a:t>esim. kaikkien jotakin tiettyä harvinaista perinnöllistä tautia sairastavien suomalaisten </a:t>
            </a:r>
            <a:r>
              <a:rPr lang="fi-FI" sz="2000" dirty="0" smtClean="0"/>
              <a:t>tutkiminen</a:t>
            </a:r>
            <a:endParaRPr lang="fi-FI" sz="2000" dirty="0"/>
          </a:p>
          <a:p>
            <a:pPr>
              <a:lnSpc>
                <a:spcPct val="100000"/>
              </a:lnSpc>
            </a:pPr>
            <a:r>
              <a:rPr lang="fi-FI" sz="2000" dirty="0"/>
              <a:t>yleensä perusjoukosta joudutaan valitsemaan vain </a:t>
            </a:r>
            <a:r>
              <a:rPr lang="fi-FI" sz="2000" u="sng" dirty="0"/>
              <a:t>tietty osa</a:t>
            </a:r>
            <a:r>
              <a:rPr lang="fi-FI" sz="2000" dirty="0"/>
              <a:t> eli </a:t>
            </a:r>
            <a:r>
              <a:rPr lang="fi-FI" sz="2000" b="1" dirty="0"/>
              <a:t>otos</a:t>
            </a:r>
            <a:r>
              <a:rPr lang="fi-FI" sz="2000" dirty="0"/>
              <a:t> tutkimukseen: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000" b="1" dirty="0"/>
              <a:t>satunnaisotannassa</a:t>
            </a:r>
            <a:r>
              <a:rPr lang="fi-FI" sz="2000" dirty="0"/>
              <a:t> tutkittavat valitaan arpomalla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000" b="1" dirty="0"/>
              <a:t>harkinnanvaraisessa</a:t>
            </a:r>
            <a:r>
              <a:rPr lang="fi-FI" sz="2000" dirty="0"/>
              <a:t> </a:t>
            </a:r>
            <a:r>
              <a:rPr lang="fi-FI" sz="2000" b="1" dirty="0"/>
              <a:t>otannassa</a:t>
            </a:r>
            <a:r>
              <a:rPr lang="fi-FI" sz="2000" dirty="0"/>
              <a:t> tutkittavat valitaan tutkimusaiheen ja -kysymyksen perusteella esim. iän, sukupuolen tai muun tutkimuksen kannalta olennaisen ominaisuuden mukaan</a:t>
            </a:r>
          </a:p>
        </p:txBody>
      </p:sp>
    </p:spTree>
    <p:extLst>
      <p:ext uri="{BB962C8B-B14F-4D97-AF65-F5344CB8AC3E}">
        <p14:creationId xmlns:p14="http://schemas.microsoft.com/office/powerpoint/2010/main" val="185318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8664"/>
            <a:ext cx="7637172" cy="807251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Aineiston hankintamenetelmät </a:t>
            </a:r>
            <a:r>
              <a:rPr lang="fi-FI" sz="4000" b="1" dirty="0" smtClean="0">
                <a:latin typeface="+mn-lt"/>
              </a:rPr>
              <a:t> </a:t>
            </a:r>
            <a:endParaRPr lang="fi-FI" sz="4000" b="1" dirty="0">
              <a:latin typeface="+mn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965915"/>
            <a:ext cx="7939314" cy="565382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000" dirty="0"/>
              <a:t>valitaan tutkimuskysymyksen ja -asetelman mukaan</a:t>
            </a:r>
          </a:p>
          <a:p>
            <a:pPr marL="0" indent="0">
              <a:lnSpc>
                <a:spcPct val="100000"/>
              </a:lnSpc>
              <a:buNone/>
            </a:pPr>
            <a:endParaRPr lang="fi-FI" sz="2400" u="sng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fi-FI" sz="2400" u="sng" dirty="0" smtClean="0"/>
              <a:t>kvantitatiivinen </a:t>
            </a:r>
            <a:r>
              <a:rPr lang="fi-FI" sz="2400" u="sng" dirty="0"/>
              <a:t>tutkimus: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200" b="1" dirty="0"/>
              <a:t>kysely</a:t>
            </a:r>
            <a:r>
              <a:rPr lang="fi-FI" sz="2200" dirty="0"/>
              <a:t>: tutkittavilta kerätään vastauksia samoihin kysymyksiin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strukturoitu kysely, jossa valmiista vastausvaihtoehdoista valitaan sopivin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avoimet kysymykset, joihin vastataan omin sanoin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200" b="1" dirty="0"/>
              <a:t>mittaukset ja kokeet</a:t>
            </a:r>
            <a:r>
              <a:rPr lang="fi-FI" sz="2200" dirty="0"/>
              <a:t>: esim. kuntotesti tai laboratorio-tutkimukset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200" b="1" dirty="0"/>
              <a:t>tilastot ja rekisterit</a:t>
            </a:r>
            <a:r>
              <a:rPr lang="fi-FI" sz="2200" dirty="0"/>
              <a:t>: käytetään sellaisenaan tai yhdistämällä esim. kyselyillä saatuihin tietoihin   </a:t>
            </a:r>
          </a:p>
          <a:p>
            <a:pPr marL="0" indent="0">
              <a:lnSpc>
                <a:spcPct val="100000"/>
              </a:lnSpc>
              <a:buNone/>
            </a:pPr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405583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18941" y="244699"/>
            <a:ext cx="7753082" cy="661330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i-FI" sz="2400" u="sng" dirty="0"/>
              <a:t>kvalitatiivinen tutkimus: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200" b="1" dirty="0"/>
              <a:t>dokumentit: </a:t>
            </a:r>
            <a:r>
              <a:rPr lang="fi-FI" sz="2200" dirty="0" smtClean="0"/>
              <a:t>kirjeet</a:t>
            </a:r>
            <a:r>
              <a:rPr lang="fi-FI" sz="2200" dirty="0"/>
              <a:t>, päiväkirjat, lehtiartikkelit ja nettisivut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200" b="1" dirty="0"/>
              <a:t>haastattelu</a:t>
            </a:r>
            <a:r>
              <a:rPr lang="fi-FI" sz="2200" dirty="0"/>
              <a:t>: tutkija haastattelee yksilöitä tai järjestää ryhmässä keskustelun ja tallentaa vastaukset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strukturoitu, avoin tai teemahaastattelu, jossa haastateltavia ohjataan puhumaan jostakin teemasta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200" b="1" dirty="0"/>
              <a:t>havainnointi- eli observointi: </a:t>
            </a:r>
            <a:r>
              <a:rPr lang="fi-FI" sz="2200" dirty="0"/>
              <a:t>tutkija tarkkailee tutkittavia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osallistuva menetelmä, jossa tutkija osallistuu tutkittavan ryhmän toimintaan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systemaattinen eli ei-osallistuva menetelmä, jossa tutkija on </a:t>
            </a:r>
            <a:r>
              <a:rPr lang="fi-FI" sz="2200" dirty="0" smtClean="0"/>
              <a:t>ulkopuolinen</a:t>
            </a:r>
          </a:p>
          <a:p>
            <a:pPr lvl="2">
              <a:lnSpc>
                <a:spcPct val="100000"/>
              </a:lnSpc>
            </a:pPr>
            <a:r>
              <a:rPr lang="fi-FI" sz="2200" dirty="0" smtClean="0"/>
              <a:t>havainnon tallentaminen</a:t>
            </a:r>
            <a:endParaRPr lang="fi-FI" sz="2200" dirty="0"/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2402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280" y="114916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Aineiston analysointi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986154"/>
            <a:ext cx="7736114" cy="535025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000" dirty="0"/>
              <a:t>etsitään vastauksia tutkimuskysymykseen ja testataan hypoteesin paikkansapitävyyttä</a:t>
            </a:r>
          </a:p>
          <a:p>
            <a:pPr>
              <a:lnSpc>
                <a:spcPct val="100000"/>
              </a:lnSpc>
            </a:pPr>
            <a:r>
              <a:rPr lang="fi-FI" sz="2000" dirty="0"/>
              <a:t>kvantitatiivinen tutkimus: aineistoa analysoidaan </a:t>
            </a:r>
            <a:r>
              <a:rPr lang="fi-FI" sz="2000" u="sng" dirty="0"/>
              <a:t>matemaattisesti ja tilastollisesti </a:t>
            </a:r>
            <a:endParaRPr lang="fi-FI" sz="2000" dirty="0"/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000" dirty="0"/>
              <a:t>tulokset havainnollistetaan esim. taulukkoina ja </a:t>
            </a:r>
            <a:r>
              <a:rPr lang="fi-FI" sz="2000" dirty="0" smtClean="0"/>
              <a:t>diagrammeina</a:t>
            </a:r>
          </a:p>
          <a:p>
            <a:pPr lvl="1">
              <a:lnSpc>
                <a:spcPct val="100000"/>
              </a:lnSpc>
              <a:buFontTx/>
              <a:buChar char="-"/>
            </a:pPr>
            <a:endParaRPr lang="fi-FI" sz="2000" dirty="0" smtClean="0"/>
          </a:p>
          <a:p>
            <a:pPr>
              <a:lnSpc>
                <a:spcPct val="100000"/>
              </a:lnSpc>
            </a:pPr>
            <a:r>
              <a:rPr lang="fi-FI" sz="2000" dirty="0" smtClean="0"/>
              <a:t>kvalitatiivinen </a:t>
            </a:r>
            <a:r>
              <a:rPr lang="fi-FI" sz="2000" dirty="0"/>
              <a:t>tutkimus: aineistoa </a:t>
            </a:r>
            <a:r>
              <a:rPr lang="fi-FI" sz="2000" u="sng" dirty="0"/>
              <a:t>jäsennetään</a:t>
            </a:r>
            <a:r>
              <a:rPr lang="fi-FI" sz="2000" dirty="0"/>
              <a:t> erilaisten </a:t>
            </a:r>
            <a:r>
              <a:rPr lang="fi-FI" sz="2000" u="sng" dirty="0"/>
              <a:t>teemojen, luokkien ja näkökulmien mukaan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000" dirty="0"/>
              <a:t>pyritään tiivistämään olennaisimpiin tuloksiin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000" dirty="0"/>
              <a:t>tuloksia perustellaan ja havainnollistetaan esim. lainauksilla haastatteluista</a:t>
            </a:r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946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886" y="375225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Tulosten tulkinta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96214" y="1567543"/>
            <a:ext cx="7328079" cy="486228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200" dirty="0"/>
              <a:t>perustuu omien tutkimustulosten lisäksi aikaisempiin samasta aihepiiristä tehtyihin tutkimuksiin</a:t>
            </a:r>
          </a:p>
          <a:p>
            <a:pPr>
              <a:lnSpc>
                <a:spcPct val="100000"/>
              </a:lnSpc>
            </a:pPr>
            <a:r>
              <a:rPr lang="fi-FI" sz="2200" dirty="0"/>
              <a:t>tutkija yrittää </a:t>
            </a:r>
            <a:r>
              <a:rPr lang="fi-FI" sz="2200" u="sng" dirty="0"/>
              <a:t>ymmärtää ja selittää</a:t>
            </a:r>
            <a:r>
              <a:rPr lang="fi-FI" sz="2200" dirty="0"/>
              <a:t> tulosten taustalla olevaa </a:t>
            </a:r>
            <a:r>
              <a:rPr lang="fi-FI" sz="2200" dirty="0" smtClean="0"/>
              <a:t>ilmiötä</a:t>
            </a:r>
          </a:p>
          <a:p>
            <a:pPr marL="0" indent="0">
              <a:lnSpc>
                <a:spcPct val="100000"/>
              </a:lnSpc>
              <a:buNone/>
            </a:pPr>
            <a:endParaRPr lang="fi-FI" sz="2200" dirty="0"/>
          </a:p>
          <a:p>
            <a:pPr>
              <a:lnSpc>
                <a:spcPct val="100000"/>
              </a:lnSpc>
            </a:pPr>
            <a:r>
              <a:rPr lang="fi-FI" sz="2200" dirty="0"/>
              <a:t>tutkimustulokset voivat tukea aiempaa tutkimusta tai olla jostain syystä olla ristiriidassa niiden kanssa</a:t>
            </a:r>
          </a:p>
          <a:p>
            <a:pPr>
              <a:lnSpc>
                <a:spcPct val="100000"/>
              </a:lnSpc>
            </a:pPr>
            <a:r>
              <a:rPr lang="fi-FI" sz="2200" dirty="0"/>
              <a:t>johtopäätöksissä esitetään, mitä tutkimus-tuloksista voi seurata ja mitä ne merkitsevät laajemmassa asiayhteydessä</a:t>
            </a:r>
          </a:p>
        </p:txBody>
      </p:sp>
    </p:spTree>
    <p:extLst>
      <p:ext uri="{BB962C8B-B14F-4D97-AF65-F5344CB8AC3E}">
        <p14:creationId xmlns:p14="http://schemas.microsoft.com/office/powerpoint/2010/main" val="1196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28" y="138499"/>
            <a:ext cx="5143271" cy="64207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Raportointi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7828" y="1306288"/>
            <a:ext cx="7968343" cy="518159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400" dirty="0"/>
              <a:t>tutkimustulokset raportoidaan </a:t>
            </a:r>
            <a:r>
              <a:rPr lang="fi-FI" sz="2400" u="sng" dirty="0"/>
              <a:t>tieteellisissä julkaisuissa</a:t>
            </a:r>
            <a:r>
              <a:rPr lang="fi-FI" sz="2400" dirty="0"/>
              <a:t>, kuten lehdissä, kirjoissa tai sähköisissä tiedeartikkeleissa</a:t>
            </a:r>
          </a:p>
          <a:p>
            <a:pPr>
              <a:lnSpc>
                <a:spcPct val="100000"/>
              </a:lnSpc>
            </a:pPr>
            <a:r>
              <a:rPr lang="fi-FI" sz="2400" dirty="0"/>
              <a:t>tutkimusraportti noudattaa tiettyä, sovittua rakennetta: tiivistelmä, johdanto, menetelmät, tulokset, pohdinta ja kirjallisuusluettelo</a:t>
            </a:r>
          </a:p>
          <a:p>
            <a:pPr>
              <a:lnSpc>
                <a:spcPct val="100000"/>
              </a:lnSpc>
            </a:pPr>
            <a:r>
              <a:rPr lang="fi-FI" sz="2400" dirty="0"/>
              <a:t>tavoitteena on kertoa, miten tutkimuksessa on toimittu ja mitä tuloksia sillä on saatu</a:t>
            </a:r>
          </a:p>
          <a:p>
            <a:pPr>
              <a:lnSpc>
                <a:spcPct val="100000"/>
              </a:lnSpc>
            </a:pPr>
            <a:r>
              <a:rPr lang="fi-FI" sz="2400" dirty="0"/>
              <a:t>huolellinen raportointi mahdollistaa tutkimuksen toistamisen ja arvioinnin </a:t>
            </a:r>
            <a:r>
              <a:rPr lang="fi-FI" sz="2400" dirty="0" smtClean="0"/>
              <a:t>tiedeyhteisössä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55761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765" y="194030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</a:t>
            </a:r>
            <a:r>
              <a:rPr lang="fi-FI" sz="4000" b="1" dirty="0" smtClean="0">
                <a:latin typeface="+mn-lt"/>
              </a:rPr>
              <a:t>arviointi</a:t>
            </a:r>
            <a:endParaRPr lang="fi-FI" sz="4000" b="1" dirty="0">
              <a:latin typeface="+mn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069252"/>
            <a:ext cx="7845879" cy="5000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000" dirty="0"/>
              <a:t>tärkeä osa tieteellistä tutkimustyötä</a:t>
            </a:r>
          </a:p>
          <a:p>
            <a:pPr>
              <a:lnSpc>
                <a:spcPct val="100000"/>
              </a:lnSpc>
            </a:pPr>
            <a:r>
              <a:rPr lang="fi-FI" sz="2000" dirty="0"/>
              <a:t>pyritään </a:t>
            </a:r>
            <a:r>
              <a:rPr lang="fi-FI" sz="2000" u="sng" dirty="0"/>
              <a:t>varmistamaan tiedon laatu ja luotettavuus </a:t>
            </a:r>
            <a:r>
              <a:rPr lang="fi-FI" sz="2000" dirty="0"/>
              <a:t>jokaisessa tutkimusprosessin vaiheessa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400" u="sng" dirty="0"/>
              <a:t>kvantitatiivinen tutkimus:</a:t>
            </a:r>
            <a:r>
              <a:rPr lang="fi-FI" sz="2400" dirty="0"/>
              <a:t>  	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400" b="1" dirty="0"/>
              <a:t>pätevyys eli validiteetti</a:t>
            </a:r>
          </a:p>
          <a:p>
            <a:pPr lvl="2">
              <a:lnSpc>
                <a:spcPct val="100000"/>
              </a:lnSpc>
            </a:pPr>
            <a:r>
              <a:rPr lang="fi-FI" sz="2400" dirty="0"/>
              <a:t>kuvaa, ovatko tutkimuksen kohderyhmä, aineisto ja menetelmät kohdallaan ja mittaako tutkimus sitä, mitä sen oli tarkoitus mitata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400" b="1" dirty="0"/>
              <a:t>luotettavuus eli </a:t>
            </a:r>
            <a:r>
              <a:rPr lang="fi-FI" sz="2400" b="1" dirty="0" smtClean="0"/>
              <a:t>reliabiliteetti</a:t>
            </a:r>
            <a:endParaRPr lang="fi-FI" sz="2400" b="1" dirty="0"/>
          </a:p>
          <a:p>
            <a:pPr lvl="2">
              <a:lnSpc>
                <a:spcPct val="100000"/>
              </a:lnSpc>
            </a:pPr>
            <a:r>
              <a:rPr lang="fi-FI" sz="2400" dirty="0"/>
              <a:t>kuvaa sitä, miten luotettavasti ja toistettavasti mittaus tai tutkimusmenetelmä mittaa tutkittavaa ilmiötä</a:t>
            </a:r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10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312888"/>
            <a:ext cx="7662930" cy="631973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i-FI" sz="2400" u="sng" dirty="0"/>
              <a:t>kvalitatiivinen tutkimus: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siirrettävyys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kuvaa, voidaanko tutkimustuloksia soveltaa muihin vastaaviin tutkimuskohteisiin tai -tilanteisiin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totuudellisuus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 sitä, miten hyvin johtopäätökset pystyvät kuvaamaan tutkittavan ilmiön todellista tilaa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vahvistettavuus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kuvaa, saavatko tulokset ja johtopäätökset tukea aikaisemmista tutkimuksista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uskottavuus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 sitä, miten hyvin tutkijan ennakko-oletukset on huomioitu ja kuinka objektiivisesti tutkimus on toteutettu</a:t>
            </a:r>
          </a:p>
        </p:txBody>
      </p:sp>
    </p:spTree>
    <p:extLst>
      <p:ext uri="{BB962C8B-B14F-4D97-AF65-F5344CB8AC3E}">
        <p14:creationId xmlns:p14="http://schemas.microsoft.com/office/powerpoint/2010/main" val="394088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305003"/>
            <a:ext cx="7688687" cy="599276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000" dirty="0"/>
              <a:t>tieteellisen tutkimuksen </a:t>
            </a:r>
            <a:r>
              <a:rPr lang="fi-FI" sz="2000" u="sng" dirty="0"/>
              <a:t>perusperiaatteiden mahdollisimman tarkka noudattaminen</a:t>
            </a:r>
            <a:r>
              <a:rPr lang="fi-FI" sz="2000" dirty="0"/>
              <a:t> lisää tutkimustulosten luotettavuutta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muistiinpanot jokaisesta tutkimusprosessin vaiheesta ja menetelmiin liittyvistä yksityiskohdista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tutkimuksen huolellinen perusteleminen ja eettisten näkökohtien </a:t>
            </a:r>
            <a:r>
              <a:rPr lang="fi-FI" sz="2500" dirty="0" smtClean="0"/>
              <a:t>varmistaminen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fi-FI" sz="2500" dirty="0"/>
          </a:p>
          <a:p>
            <a:pPr>
              <a:lnSpc>
                <a:spcPct val="100000"/>
              </a:lnSpc>
            </a:pPr>
            <a:r>
              <a:rPr lang="fi-FI" sz="2000" dirty="0"/>
              <a:t>jotta tiede edistyisi, tutkimuksen on oltava </a:t>
            </a:r>
            <a:r>
              <a:rPr lang="fi-FI" sz="2000" u="sng" dirty="0"/>
              <a:t>avointa ja julkisesti saatavilla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fi-FI" sz="2500" b="1" dirty="0"/>
              <a:t>- vertaisarviointi = </a:t>
            </a:r>
            <a:r>
              <a:rPr lang="fi-FI" sz="2500" dirty="0"/>
              <a:t>muutama alaa tunteva, kokenut tutkija arvioi huolellisesti uuden tutkimusartikkelin ennen sen julkaisua  </a:t>
            </a:r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596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577125"/>
            <a:ext cx="7039428" cy="903331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Miksi terveyttä tutkitaan?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83029" y="1930365"/>
            <a:ext cx="7808685" cy="4187100"/>
          </a:xfrm>
        </p:spPr>
        <p:txBody>
          <a:bodyPr>
            <a:normAutofit/>
          </a:bodyPr>
          <a:lstStyle/>
          <a:p>
            <a:r>
              <a:rPr lang="fi-FI" altLang="fi-FI" sz="2400" dirty="0">
                <a:solidFill>
                  <a:schemeClr val="tx1"/>
                </a:solidFill>
                <a:latin typeface="+mj-lt"/>
              </a:rPr>
              <a:t>terveyteen ja sairauteen liittyvien kysymysten ja ongelmien ratkaisemiseksi (monet tieteenalat)</a:t>
            </a:r>
          </a:p>
          <a:p>
            <a:r>
              <a:rPr lang="fi-FI" altLang="fi-FI" sz="2400" dirty="0">
                <a:solidFill>
                  <a:schemeClr val="tx1"/>
                </a:solidFill>
                <a:latin typeface="+mj-lt"/>
              </a:rPr>
              <a:t>ihmisen turvallisen ja tehokkaan hoidon pohjaksi</a:t>
            </a:r>
          </a:p>
          <a:p>
            <a:r>
              <a:rPr lang="fi-FI" altLang="fi-FI" sz="2400" dirty="0">
                <a:solidFill>
                  <a:schemeClr val="tx1"/>
                </a:solidFill>
                <a:latin typeface="+mj-lt"/>
              </a:rPr>
              <a:t>yhteiskunnan päätöksenteon perustaksi</a:t>
            </a:r>
          </a:p>
          <a:p>
            <a:r>
              <a:rPr lang="fi-FI" altLang="fi-FI" sz="2400" dirty="0">
                <a:solidFill>
                  <a:schemeClr val="tx1"/>
                </a:solidFill>
                <a:latin typeface="+mj-lt"/>
              </a:rPr>
              <a:t>ymmärtämiseen ja kehittämiseen</a:t>
            </a:r>
          </a:p>
          <a:p>
            <a:pPr>
              <a:lnSpc>
                <a:spcPct val="100000"/>
              </a:lnSpc>
            </a:pPr>
            <a:r>
              <a:rPr lang="fi-FI" sz="2400" dirty="0" smtClean="0">
                <a:solidFill>
                  <a:schemeClr val="tx1"/>
                </a:solidFill>
                <a:latin typeface="+mj-lt"/>
              </a:rPr>
              <a:t>luotettavan </a:t>
            </a:r>
            <a:r>
              <a:rPr lang="fi-FI" sz="2400" dirty="0">
                <a:solidFill>
                  <a:schemeClr val="tx1"/>
                </a:solidFill>
                <a:latin typeface="+mj-lt"/>
              </a:rPr>
              <a:t>ja ajantasaisen tiedon merkitys kasvaa globaalissa </a:t>
            </a:r>
            <a:r>
              <a:rPr lang="fi-FI" sz="2400" dirty="0" smtClean="0">
                <a:solidFill>
                  <a:schemeClr val="tx1"/>
                </a:solidFill>
                <a:latin typeface="+mj-lt"/>
              </a:rPr>
              <a:t>maailmassa </a:t>
            </a:r>
            <a:r>
              <a:rPr lang="fi-FI" sz="2400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 </a:t>
            </a:r>
            <a:r>
              <a:rPr lang="fi-FI" sz="2400" dirty="0" smtClean="0">
                <a:solidFill>
                  <a:schemeClr val="tx1"/>
                </a:solidFill>
                <a:latin typeface="+mj-lt"/>
              </a:rPr>
              <a:t>monet </a:t>
            </a:r>
            <a:r>
              <a:rPr lang="fi-FI" sz="2400" dirty="0">
                <a:solidFill>
                  <a:schemeClr val="tx1"/>
                </a:solidFill>
                <a:latin typeface="+mj-lt"/>
              </a:rPr>
              <a:t>terveyteen ja hyvinvointiin liittyvät haasteet ja mahdollisuudet ovat yhteisiä</a:t>
            </a:r>
          </a:p>
          <a:p>
            <a:pPr lvl="1">
              <a:lnSpc>
                <a:spcPct val="100000"/>
              </a:lnSpc>
              <a:buFontTx/>
              <a:buChar char="-"/>
            </a:pPr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2804022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363280"/>
            <a:ext cx="7532914" cy="588297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i-FI" sz="2400" dirty="0"/>
              <a:t>T</a:t>
            </a:r>
            <a:r>
              <a:rPr lang="fi-FI" sz="2400" dirty="0" smtClean="0"/>
              <a:t>utkimuksen </a:t>
            </a:r>
            <a:r>
              <a:rPr lang="fi-FI" sz="2400" dirty="0"/>
              <a:t>laatua voivat heikentää </a:t>
            </a:r>
            <a:r>
              <a:rPr lang="fi-FI" sz="2400" dirty="0" smtClean="0"/>
              <a:t>esimerkiksi:</a:t>
            </a:r>
          </a:p>
          <a:p>
            <a:r>
              <a:rPr lang="fi-FI" sz="2500" dirty="0" smtClean="0"/>
              <a:t>puutteet </a:t>
            </a:r>
            <a:r>
              <a:rPr lang="fi-FI" sz="2500" dirty="0"/>
              <a:t>tai virheet tutkimusmenetelmien tai 		   sopivan -asetelman </a:t>
            </a:r>
            <a:r>
              <a:rPr lang="fi-FI" sz="2500" dirty="0" smtClean="0"/>
              <a:t>käytössä</a:t>
            </a:r>
          </a:p>
          <a:p>
            <a:r>
              <a:rPr lang="fi-FI" sz="2500" dirty="0" smtClean="0"/>
              <a:t>liian </a:t>
            </a:r>
            <a:r>
              <a:rPr lang="fi-FI" sz="2500" dirty="0"/>
              <a:t>pieni otoskoko tai </a:t>
            </a:r>
            <a:r>
              <a:rPr lang="fi-FI" sz="2500" b="1" dirty="0"/>
              <a:t>kato, </a:t>
            </a:r>
            <a:r>
              <a:rPr lang="fi-FI" sz="2500" dirty="0"/>
              <a:t>joka voi syntyä, </a:t>
            </a:r>
            <a:r>
              <a:rPr lang="fi-FI" sz="2500" dirty="0" smtClean="0"/>
              <a:t>kun tutkimukseen </a:t>
            </a:r>
            <a:r>
              <a:rPr lang="fi-FI" sz="2500" dirty="0"/>
              <a:t>valitut henkilöt eivät osallistu 	  	  </a:t>
            </a:r>
            <a:r>
              <a:rPr lang="fi-FI" sz="2500" dirty="0" smtClean="0"/>
              <a:t>tutkimukseen </a:t>
            </a:r>
            <a:r>
              <a:rPr lang="fi-FI" sz="2500" dirty="0"/>
              <a:t>tai keskeyttävät sen </a:t>
            </a:r>
            <a:endParaRPr lang="fi-FI" sz="2500" b="1" dirty="0"/>
          </a:p>
          <a:p>
            <a:r>
              <a:rPr lang="fi-FI" sz="2500" b="1" dirty="0" smtClean="0"/>
              <a:t>sekoittava </a:t>
            </a:r>
            <a:r>
              <a:rPr lang="fi-FI" sz="2500" b="1" dirty="0"/>
              <a:t>tekijä = </a:t>
            </a:r>
            <a:r>
              <a:rPr lang="fi-FI" sz="2500" dirty="0"/>
              <a:t>jokin tutkittavaan </a:t>
            </a:r>
            <a:r>
              <a:rPr lang="fi-FI" sz="2500" dirty="0" smtClean="0"/>
              <a:t>ilmiöön liittyvä </a:t>
            </a:r>
            <a:r>
              <a:rPr lang="fi-FI" sz="2500" dirty="0"/>
              <a:t>tekijä, joka ei itse ole tutkimuksen 	 	  kohteena, mutta häiritsee tarkasteltavan </a:t>
            </a:r>
            <a:r>
              <a:rPr lang="fi-FI" sz="2500" dirty="0" smtClean="0"/>
              <a:t>ilmiön ja </a:t>
            </a:r>
            <a:r>
              <a:rPr lang="fi-FI" sz="2500" dirty="0"/>
              <a:t>siihen vaikuttavien tekijöiden yhteyden 	 	  arviointia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500" dirty="0"/>
              <a:t>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330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3183" y="358579"/>
            <a:ext cx="7328080" cy="5758886"/>
          </a:xfrm>
        </p:spPr>
        <p:txBody>
          <a:bodyPr>
            <a:noAutofit/>
          </a:bodyPr>
          <a:lstStyle/>
          <a:p>
            <a:r>
              <a:rPr lang="fi-FI" sz="2500" b="1" dirty="0" smtClean="0"/>
              <a:t>harha </a:t>
            </a:r>
            <a:r>
              <a:rPr lang="fi-FI" sz="2500" b="1" dirty="0"/>
              <a:t>=</a:t>
            </a:r>
            <a:r>
              <a:rPr lang="fi-FI" sz="2500" dirty="0"/>
              <a:t> systemaattinen virhe, joka voi </a:t>
            </a:r>
            <a:r>
              <a:rPr lang="fi-FI" sz="2500" dirty="0" smtClean="0"/>
              <a:t>syntyä missä </a:t>
            </a:r>
            <a:r>
              <a:rPr lang="fi-FI" sz="2500" dirty="0"/>
              <a:t>tahansa tutkimuksen vaiheessa ja aiheuttaa </a:t>
            </a:r>
            <a:r>
              <a:rPr lang="fi-FI" sz="2500" dirty="0" smtClean="0"/>
              <a:t>vääristymää </a:t>
            </a:r>
            <a:r>
              <a:rPr lang="fi-FI" sz="2500" dirty="0"/>
              <a:t>tutkimustuloksissa ja </a:t>
            </a:r>
            <a:r>
              <a:rPr lang="fi-FI" sz="2500" dirty="0" smtClean="0"/>
              <a:t>johtopäätöksissä</a:t>
            </a:r>
            <a:endParaRPr lang="fi-FI" sz="2500" dirty="0"/>
          </a:p>
          <a:p>
            <a:pPr lvl="2"/>
            <a:r>
              <a:rPr lang="fi-FI" sz="2400" dirty="0"/>
              <a:t>valikoitumisharha, jos tutkimukseen valikoituu vääränlainen joukko</a:t>
            </a:r>
          </a:p>
          <a:p>
            <a:pPr lvl="2"/>
            <a:r>
              <a:rPr lang="fi-FI" sz="2400" dirty="0"/>
              <a:t>mittausharha, jos käytettävä mittari ei pysty mittaamaan tutkittavaa asiaa tai ilmiötä asianmukaisesti </a:t>
            </a:r>
          </a:p>
          <a:p>
            <a:r>
              <a:rPr lang="fi-FI" sz="2500" b="1" dirty="0" smtClean="0"/>
              <a:t>sattuma </a:t>
            </a:r>
            <a:r>
              <a:rPr lang="fi-FI" sz="2500" b="1" dirty="0"/>
              <a:t>=</a:t>
            </a:r>
            <a:r>
              <a:rPr lang="fi-FI" sz="2500" dirty="0"/>
              <a:t> satunnaisvirhe, joka kuuluu kaikkeen </a:t>
            </a:r>
            <a:r>
              <a:rPr lang="fi-FI" sz="2500" dirty="0" smtClean="0"/>
              <a:t>tutkimukseen</a:t>
            </a:r>
            <a:r>
              <a:rPr lang="fi-FI" sz="2500" dirty="0"/>
              <a:t>, merkitystä voidaan minimoida </a:t>
            </a:r>
            <a:r>
              <a:rPr lang="fi-FI" sz="2500" dirty="0" smtClean="0"/>
              <a:t>esim. suurella </a:t>
            </a:r>
            <a:r>
              <a:rPr lang="fi-FI" sz="2500" dirty="0"/>
              <a:t>otoskoolla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500" dirty="0"/>
              <a:t>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364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371" y="548097"/>
            <a:ext cx="7039428" cy="903331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Arkitieto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92942" y="1134919"/>
            <a:ext cx="7736114" cy="493866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endParaRPr lang="fi-FI" sz="2000" dirty="0" smtClean="0">
              <a:solidFill>
                <a:schemeClr val="tx1"/>
              </a:solidFill>
              <a:latin typeface="+mj-lt"/>
            </a:endParaRPr>
          </a:p>
          <a:p>
            <a:r>
              <a:rPr lang="fi-FI" altLang="fi-FI" sz="2200" dirty="0">
                <a:solidFill>
                  <a:schemeClr val="tx1"/>
                </a:solidFill>
              </a:rPr>
              <a:t>Tieteellinen tieto vs. arkitieto</a:t>
            </a:r>
          </a:p>
          <a:p>
            <a:pPr lvl="1"/>
            <a:r>
              <a:rPr lang="fi-FI" altLang="fi-FI" sz="2200" dirty="0">
                <a:solidFill>
                  <a:schemeClr val="tx1"/>
                </a:solidFill>
              </a:rPr>
              <a:t>esim. c-vitamiini ja flunssa</a:t>
            </a:r>
          </a:p>
          <a:p>
            <a:pPr>
              <a:lnSpc>
                <a:spcPct val="100000"/>
              </a:lnSpc>
            </a:pPr>
            <a:endParaRPr lang="fi-FI" sz="2200" dirty="0">
              <a:solidFill>
                <a:schemeClr val="tx1"/>
              </a:solidFill>
              <a:latin typeface="+mj-lt"/>
            </a:endParaRPr>
          </a:p>
          <a:p>
            <a:pPr>
              <a:lnSpc>
                <a:spcPct val="100000"/>
              </a:lnSpc>
            </a:pPr>
            <a:r>
              <a:rPr lang="fi-FI" sz="2200" dirty="0" smtClean="0">
                <a:solidFill>
                  <a:schemeClr val="tx1"/>
                </a:solidFill>
                <a:latin typeface="+mj-lt"/>
              </a:rPr>
              <a:t>perustuu </a:t>
            </a:r>
            <a:r>
              <a:rPr lang="fi-FI" sz="2200" dirty="0">
                <a:solidFill>
                  <a:schemeClr val="tx1"/>
                </a:solidFill>
                <a:latin typeface="+mj-lt"/>
              </a:rPr>
              <a:t>välittömiin </a:t>
            </a:r>
            <a:r>
              <a:rPr lang="fi-FI" sz="2200" u="sng" dirty="0">
                <a:solidFill>
                  <a:schemeClr val="tx1"/>
                </a:solidFill>
                <a:latin typeface="+mj-lt"/>
              </a:rPr>
              <a:t>havaintoihin ja kokemuksiin </a:t>
            </a:r>
          </a:p>
          <a:p>
            <a:pPr>
              <a:lnSpc>
                <a:spcPct val="100000"/>
              </a:lnSpc>
            </a:pPr>
            <a:r>
              <a:rPr lang="fi-FI" sz="2200" dirty="0">
                <a:solidFill>
                  <a:schemeClr val="tx1"/>
                </a:solidFill>
                <a:latin typeface="+mj-lt"/>
              </a:rPr>
              <a:t>koostuu yksittäisistä erillistiedoista eikä pyri esittämään yleisiä lainmukaisuuksia </a:t>
            </a:r>
            <a:r>
              <a:rPr lang="fi-FI" sz="2200" dirty="0" smtClean="0">
                <a:solidFill>
                  <a:schemeClr val="tx1"/>
                </a:solidFill>
                <a:latin typeface="+mj-lt"/>
              </a:rPr>
              <a:t>pysyvää </a:t>
            </a:r>
            <a:r>
              <a:rPr lang="fi-FI" sz="2200" dirty="0">
                <a:solidFill>
                  <a:schemeClr val="tx1"/>
                </a:solidFill>
                <a:latin typeface="+mj-lt"/>
              </a:rPr>
              <a:t>ja vaikea muuttaa</a:t>
            </a:r>
          </a:p>
          <a:p>
            <a:pPr>
              <a:lnSpc>
                <a:spcPct val="100000"/>
              </a:lnSpc>
            </a:pPr>
            <a:r>
              <a:rPr lang="fi-FI" sz="2200" dirty="0">
                <a:solidFill>
                  <a:schemeClr val="tx1"/>
                </a:solidFill>
                <a:latin typeface="+mj-lt"/>
              </a:rPr>
              <a:t>voi olla luotettavaa tai epäluotettavaa </a:t>
            </a:r>
          </a:p>
          <a:p>
            <a:pPr>
              <a:lnSpc>
                <a:spcPct val="100000"/>
              </a:lnSpc>
            </a:pPr>
            <a:r>
              <a:rPr lang="fi-FI" sz="2200" dirty="0">
                <a:solidFill>
                  <a:schemeClr val="tx1"/>
                </a:solidFill>
                <a:latin typeface="+mj-lt"/>
              </a:rPr>
              <a:t>tärkeä rooli yksilön terveyden ja hyvinvoinnin kannalta, koska </a:t>
            </a:r>
            <a:r>
              <a:rPr lang="fi-FI" sz="2200" u="sng" dirty="0">
                <a:solidFill>
                  <a:schemeClr val="tx1"/>
                </a:solidFill>
                <a:latin typeface="+mj-lt"/>
              </a:rPr>
              <a:t>ohjaa monia päivittäisiä valintoja </a:t>
            </a:r>
            <a:r>
              <a:rPr lang="fi-FI" sz="2200" dirty="0">
                <a:solidFill>
                  <a:schemeClr val="tx1"/>
                </a:solidFill>
                <a:latin typeface="+mj-lt"/>
              </a:rPr>
              <a:t>ja vaikuttaa siihen, miten tutkimustietoon suhtaudutaan</a:t>
            </a:r>
          </a:p>
        </p:txBody>
      </p:sp>
    </p:spTree>
    <p:extLst>
      <p:ext uri="{BB962C8B-B14F-4D97-AF65-F5344CB8AC3E}">
        <p14:creationId xmlns:p14="http://schemas.microsoft.com/office/powerpoint/2010/main" val="203812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29803"/>
          </a:xfrm>
        </p:spPr>
        <p:txBody>
          <a:bodyPr/>
          <a:lstStyle/>
          <a:p>
            <a:r>
              <a:rPr lang="fi-FI" dirty="0" smtClean="0"/>
              <a:t>Arkitieto vs. tieteellinen tieto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599" y="1339403"/>
            <a:ext cx="6347714" cy="4521656"/>
          </a:xfrm>
        </p:spPr>
        <p:txBody>
          <a:bodyPr>
            <a:normAutofit/>
          </a:bodyPr>
          <a:lstStyle/>
          <a:p>
            <a:r>
              <a:rPr lang="fi-FI" b="1" dirty="0"/>
              <a:t>Makeutusaineet tuottavat syöpää</a:t>
            </a:r>
            <a:endParaRPr lang="fi-FI" dirty="0"/>
          </a:p>
          <a:p>
            <a:r>
              <a:rPr lang="fi-FI" b="1" dirty="0"/>
              <a:t>Likaisinta vessassa on ovenkahva</a:t>
            </a:r>
          </a:p>
          <a:p>
            <a:r>
              <a:rPr lang="fi-FI" b="1" dirty="0"/>
              <a:t>Kylmä tekee sairaaksi</a:t>
            </a:r>
          </a:p>
          <a:p>
            <a:r>
              <a:rPr lang="fi-FI" b="1" dirty="0"/>
              <a:t>Influenssa on vain paha nuhakuume</a:t>
            </a:r>
          </a:p>
          <a:p>
            <a:r>
              <a:rPr lang="fi-FI" b="1" dirty="0"/>
              <a:t>Maitolasi auttaa nukahtamaan</a:t>
            </a:r>
            <a:endParaRPr lang="fi-FI" dirty="0"/>
          </a:p>
          <a:p>
            <a:r>
              <a:rPr lang="fi-FI" b="1" dirty="0"/>
              <a:t>Löyly poistaa myrkkyjä elimistöstä</a:t>
            </a:r>
          </a:p>
          <a:p>
            <a:r>
              <a:rPr lang="fi-FI" b="1" dirty="0"/>
              <a:t>C-vitamiini estää flunssan</a:t>
            </a:r>
          </a:p>
          <a:p>
            <a:r>
              <a:rPr lang="fi-FI" b="1" dirty="0"/>
              <a:t>H</a:t>
            </a:r>
            <a:r>
              <a:rPr lang="fi-FI" b="1" dirty="0" smtClean="0"/>
              <a:t>aava </a:t>
            </a:r>
            <a:r>
              <a:rPr lang="fi-FI" b="1" dirty="0"/>
              <a:t>paranee nopeammin ilman </a:t>
            </a:r>
            <a:r>
              <a:rPr lang="fi-FI" b="1" dirty="0" smtClean="0"/>
              <a:t>laastaria</a:t>
            </a:r>
          </a:p>
          <a:p>
            <a:endParaRPr lang="fi-FI" b="1" dirty="0"/>
          </a:p>
          <a:p>
            <a:pPr marL="0" indent="0">
              <a:buNone/>
            </a:pPr>
            <a:r>
              <a:rPr lang="fi-FI" b="1" i="1" dirty="0" smtClean="0"/>
              <a:t>Esimerkiksi edellä mainituista väitteistä mikään ei tutkimusnäytön perusteella pidä paikkaansa.</a:t>
            </a:r>
            <a:endParaRPr lang="fi-FI" b="1" i="1" dirty="0"/>
          </a:p>
        </p:txBody>
      </p:sp>
    </p:spTree>
    <p:extLst>
      <p:ext uri="{BB962C8B-B14F-4D97-AF65-F5344CB8AC3E}">
        <p14:creationId xmlns:p14="http://schemas.microsoft.com/office/powerpoint/2010/main" val="262770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401" y="307896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Tieteellinen tieto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44459" y="1217769"/>
            <a:ext cx="7736114" cy="532674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400" dirty="0">
                <a:solidFill>
                  <a:schemeClr val="tx1"/>
                </a:solidFill>
              </a:rPr>
              <a:t>perustuu </a:t>
            </a:r>
            <a:r>
              <a:rPr lang="fi-FI" sz="2400" u="sng" dirty="0">
                <a:solidFill>
                  <a:schemeClr val="tx1"/>
                </a:solidFill>
              </a:rPr>
              <a:t>tieteelliseen tutkimukseen </a:t>
            </a:r>
            <a:r>
              <a:rPr lang="fi-FI" sz="2400" dirty="0">
                <a:solidFill>
                  <a:schemeClr val="tx1"/>
                </a:solidFill>
              </a:rPr>
              <a:t>ja </a:t>
            </a:r>
            <a:r>
              <a:rPr lang="fi-FI" sz="2400" dirty="0" smtClean="0">
                <a:solidFill>
                  <a:schemeClr val="tx1"/>
                </a:solidFill>
              </a:rPr>
              <a:t/>
            </a:r>
            <a:br>
              <a:rPr lang="fi-FI" sz="2400" dirty="0" smtClean="0">
                <a:solidFill>
                  <a:schemeClr val="tx1"/>
                </a:solidFill>
              </a:rPr>
            </a:br>
            <a:r>
              <a:rPr lang="fi-FI" sz="2400" dirty="0" smtClean="0">
                <a:solidFill>
                  <a:schemeClr val="tx1"/>
                </a:solidFill>
              </a:rPr>
              <a:t>analyyttiseen </a:t>
            </a:r>
            <a:r>
              <a:rPr lang="fi-FI" sz="2400" dirty="0">
                <a:solidFill>
                  <a:schemeClr val="tx1"/>
                </a:solidFill>
              </a:rPr>
              <a:t>ajatteluun </a:t>
            </a:r>
          </a:p>
          <a:p>
            <a:r>
              <a:rPr lang="fi-FI" altLang="fi-FI" sz="2400" dirty="0" smtClean="0">
                <a:solidFill>
                  <a:schemeClr val="tx1"/>
                </a:solidFill>
              </a:rPr>
              <a:t>pyritään </a:t>
            </a:r>
            <a:r>
              <a:rPr lang="fi-FI" altLang="fi-FI" sz="2400" dirty="0">
                <a:solidFill>
                  <a:schemeClr val="tx1"/>
                </a:solidFill>
              </a:rPr>
              <a:t>minimoimaan virheiden ja erehdysten mahdollisuudet</a:t>
            </a:r>
          </a:p>
          <a:p>
            <a:r>
              <a:rPr lang="fi-FI" altLang="fi-FI" sz="2400" dirty="0">
                <a:solidFill>
                  <a:schemeClr val="tx1"/>
                </a:solidFill>
              </a:rPr>
              <a:t>tieteelliset säännöt ja järjestelmällisyys</a:t>
            </a:r>
          </a:p>
          <a:p>
            <a:r>
              <a:rPr lang="fi-FI" altLang="fi-FI" sz="2400" dirty="0">
                <a:solidFill>
                  <a:schemeClr val="tx1"/>
                </a:solidFill>
              </a:rPr>
              <a:t>terminologia</a:t>
            </a:r>
          </a:p>
          <a:p>
            <a:r>
              <a:rPr lang="fi-FI" altLang="fi-FI" sz="2400" dirty="0">
                <a:solidFill>
                  <a:schemeClr val="tx1"/>
                </a:solidFill>
              </a:rPr>
              <a:t>objektiivisuus, luotettavuus ja kriittisyys</a:t>
            </a:r>
          </a:p>
          <a:p>
            <a:pPr>
              <a:lnSpc>
                <a:spcPct val="100000"/>
              </a:lnSpc>
            </a:pPr>
            <a:endParaRPr lang="fi-FI" sz="24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fi-FI" sz="2400" dirty="0" smtClean="0">
                <a:solidFill>
                  <a:schemeClr val="tx1"/>
                </a:solidFill>
              </a:rPr>
              <a:t>toimii </a:t>
            </a:r>
            <a:r>
              <a:rPr lang="fi-FI" sz="2400" dirty="0">
                <a:solidFill>
                  <a:schemeClr val="tx1"/>
                </a:solidFill>
              </a:rPr>
              <a:t>arkiajattelun jatkeena ja </a:t>
            </a:r>
            <a:r>
              <a:rPr lang="fi-FI" sz="2400" u="sng" dirty="0">
                <a:solidFill>
                  <a:schemeClr val="tx1"/>
                </a:solidFill>
              </a:rPr>
              <a:t>rikastuttaa ja korjaa </a:t>
            </a:r>
            <a:r>
              <a:rPr lang="fi-FI" sz="2400" dirty="0">
                <a:solidFill>
                  <a:schemeClr val="tx1"/>
                </a:solidFill>
              </a:rPr>
              <a:t>sitä vähitellen </a:t>
            </a:r>
          </a:p>
        </p:txBody>
      </p:sp>
    </p:spTree>
    <p:extLst>
      <p:ext uri="{BB962C8B-B14F-4D97-AF65-F5344CB8AC3E}">
        <p14:creationId xmlns:p14="http://schemas.microsoft.com/office/powerpoint/2010/main" val="190629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89397" y="270456"/>
            <a:ext cx="6867161" cy="6168981"/>
          </a:xfrm>
        </p:spPr>
        <p:txBody>
          <a:bodyPr>
            <a:normAutofit/>
          </a:bodyPr>
          <a:lstStyle/>
          <a:p>
            <a:r>
              <a:rPr lang="fi-FI" altLang="fi-FI" sz="2400" dirty="0">
                <a:solidFill>
                  <a:schemeClr val="tx1"/>
                </a:solidFill>
              </a:rPr>
              <a:t>Tulosten vertailu ja pohdinta</a:t>
            </a:r>
          </a:p>
          <a:p>
            <a:pPr lvl="1"/>
            <a:r>
              <a:rPr lang="fi-FI" altLang="fi-FI" sz="2400" dirty="0">
                <a:solidFill>
                  <a:schemeClr val="tx1"/>
                </a:solidFill>
              </a:rPr>
              <a:t>tukee aiempia tutkimuksia </a:t>
            </a:r>
            <a:r>
              <a:rPr lang="fi-FI" altLang="fi-FI" sz="2400" dirty="0">
                <a:solidFill>
                  <a:schemeClr val="tx1"/>
                </a:solidFill>
                <a:sym typeface="Wingdings" panose="05000000000000000000" pitchFamily="2" charset="2"/>
              </a:rPr>
              <a:t> vahvistunut tieto</a:t>
            </a:r>
            <a:endParaRPr lang="fi-FI" altLang="fi-FI" sz="2400" dirty="0">
              <a:solidFill>
                <a:schemeClr val="tx1"/>
              </a:solidFill>
            </a:endParaRPr>
          </a:p>
          <a:p>
            <a:pPr lvl="1"/>
            <a:r>
              <a:rPr lang="fi-FI" altLang="fi-FI" sz="2400" dirty="0">
                <a:solidFill>
                  <a:schemeClr val="tx1"/>
                </a:solidFill>
              </a:rPr>
              <a:t>ristiriita aikaisempaan </a:t>
            </a:r>
            <a:r>
              <a:rPr lang="fi-FI" altLang="fi-FI" sz="2400" dirty="0">
                <a:solidFill>
                  <a:schemeClr val="tx1"/>
                </a:solidFill>
                <a:sym typeface="Wingdings" panose="05000000000000000000" pitchFamily="2" charset="2"/>
              </a:rPr>
              <a:t> kriittisyys ja pohdinta</a:t>
            </a:r>
          </a:p>
          <a:p>
            <a:r>
              <a:rPr lang="fi-FI" altLang="fi-FI" sz="2400" dirty="0">
                <a:solidFill>
                  <a:schemeClr val="tx1"/>
                </a:solidFill>
                <a:sym typeface="Wingdings" panose="05000000000000000000" pitchFamily="2" charset="2"/>
              </a:rPr>
              <a:t>Tiede korjaa itse itseään</a:t>
            </a:r>
          </a:p>
          <a:p>
            <a:endParaRPr lang="fi-FI" altLang="fi-FI" sz="240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fi-FI" altLang="fi-FI" sz="2400" dirty="0">
                <a:solidFill>
                  <a:schemeClr val="tx1"/>
                </a:solidFill>
                <a:sym typeface="Wingdings" panose="05000000000000000000" pitchFamily="2" charset="2"/>
              </a:rPr>
              <a:t>Tutkimustiedon tulisi tavoitella puolueetonta totuutta</a:t>
            </a:r>
          </a:p>
          <a:p>
            <a:pPr lvl="1"/>
            <a:r>
              <a:rPr lang="fi-FI" altLang="fi-FI" sz="2400" dirty="0">
                <a:solidFill>
                  <a:schemeClr val="tx1"/>
                </a:solidFill>
                <a:sym typeface="Wingdings" panose="05000000000000000000" pitchFamily="2" charset="2"/>
              </a:rPr>
              <a:t>silläkin uhalla, että omat intressit joutuvat uhatuksi</a:t>
            </a:r>
            <a:endParaRPr lang="fi-FI" altLang="fi-FI" sz="2400" dirty="0">
              <a:solidFill>
                <a:schemeClr val="tx1"/>
              </a:solidFill>
            </a:endParaRPr>
          </a:p>
          <a:p>
            <a:endParaRPr lang="fi-FI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501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095" y="311576"/>
            <a:ext cx="7177314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Monitieteinen </a:t>
            </a:r>
            <a:r>
              <a:rPr lang="fi-FI" sz="4000" b="1" dirty="0" smtClean="0">
                <a:latin typeface="+mn-lt"/>
              </a:rPr>
              <a:t>terveystiede </a:t>
            </a:r>
            <a:endParaRPr lang="fi-FI" sz="4000" b="1" dirty="0">
              <a:latin typeface="+mn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109220"/>
            <a:ext cx="7736114" cy="54083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000" dirty="0"/>
              <a:t>terveyttä ja hyvinvointia koskevaa tietoa kertyy monilta eri </a:t>
            </a:r>
            <a:r>
              <a:rPr lang="fi-FI" sz="2000" dirty="0" smtClean="0"/>
              <a:t>tieteenaloilta</a:t>
            </a:r>
          </a:p>
          <a:p>
            <a:pPr>
              <a:lnSpc>
                <a:spcPct val="100000"/>
              </a:lnSpc>
            </a:pPr>
            <a:r>
              <a:rPr lang="fi-FI" sz="2000" dirty="0" smtClean="0"/>
              <a:t>terveystieteellinen </a:t>
            </a:r>
            <a:r>
              <a:rPr lang="fi-FI" sz="2000" dirty="0"/>
              <a:t>tutkimus on luonteeltaan </a:t>
            </a:r>
            <a:r>
              <a:rPr lang="fi-FI" sz="2000" b="1" dirty="0"/>
              <a:t>monitieteistä</a:t>
            </a:r>
            <a:r>
              <a:rPr lang="fi-FI" sz="2000" dirty="0"/>
              <a:t> eli siinä yhdistetään usein </a:t>
            </a:r>
            <a:r>
              <a:rPr lang="fi-FI" sz="2000" u="sng" dirty="0"/>
              <a:t>monen eri tieteenalan</a:t>
            </a:r>
            <a:r>
              <a:rPr lang="fi-FI" sz="2000" dirty="0"/>
              <a:t> tutkimusta ja tiedon </a:t>
            </a:r>
            <a:r>
              <a:rPr lang="fi-FI" sz="2000" dirty="0" smtClean="0"/>
              <a:t>soveltamista (kirja s.9)</a:t>
            </a:r>
            <a:endParaRPr lang="fi-FI" sz="2000" dirty="0"/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000" dirty="0"/>
              <a:t>esim. terveysaiheinen tutkimusprojekti, jossa eri tieteenaloja edustavat tutkijat suunnittelevat ja hyödyntävät yhdessä tieteenalojensa menetelmiä ja vahvuuksia </a:t>
            </a:r>
            <a:endParaRPr lang="fi-FI" sz="2000" dirty="0" smtClean="0"/>
          </a:p>
          <a:p>
            <a:pPr marL="457200" lvl="1" indent="0">
              <a:lnSpc>
                <a:spcPct val="100000"/>
              </a:lnSpc>
              <a:buNone/>
            </a:pPr>
            <a:endParaRPr lang="fi-FI" sz="2000" dirty="0" smtClean="0"/>
          </a:p>
          <a:p>
            <a:pPr>
              <a:lnSpc>
                <a:spcPct val="100000"/>
              </a:lnSpc>
            </a:pPr>
            <a:r>
              <a:rPr lang="fi-FI" sz="2000" dirty="0" smtClean="0"/>
              <a:t>monitieteisellä </a:t>
            </a:r>
            <a:r>
              <a:rPr lang="fi-FI" sz="2000" dirty="0"/>
              <a:t>tutkimuksella voidaan saada sellaista uutta ja arvokasta tietoa, jota ei muuten tavoitettaisi </a:t>
            </a:r>
          </a:p>
          <a:p>
            <a:pPr lvl="1">
              <a:lnSpc>
                <a:spcPct val="100000"/>
              </a:lnSpc>
              <a:buFontTx/>
              <a:buChar char="-"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66031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1286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Tutkimusprosessi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-1" y="1019475"/>
            <a:ext cx="8216721" cy="560026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200" dirty="0" smtClean="0"/>
              <a:t>kirja s.10</a:t>
            </a:r>
            <a:endParaRPr lang="fi-FI" sz="2200" dirty="0"/>
          </a:p>
          <a:p>
            <a:pPr>
              <a:lnSpc>
                <a:spcPct val="100000"/>
              </a:lnSpc>
            </a:pPr>
            <a:r>
              <a:rPr lang="fi-FI" sz="2200" u="sng" dirty="0"/>
              <a:t>suunnitteluvaihe</a:t>
            </a:r>
            <a:r>
              <a:rPr lang="fi-FI" sz="2200" dirty="0"/>
              <a:t>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200" dirty="0"/>
              <a:t>erittäin tärkeä tulosten luotettavuuden kannalta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200" dirty="0"/>
              <a:t>sisältää kirjallisen tutkimussuunnitelman </a:t>
            </a:r>
            <a:r>
              <a:rPr lang="fi-FI" sz="2200" dirty="0" smtClean="0"/>
              <a:t>laadinnan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fi-FI" sz="2200" dirty="0"/>
          </a:p>
          <a:p>
            <a:pPr>
              <a:lnSpc>
                <a:spcPct val="100000"/>
              </a:lnSpc>
            </a:pPr>
            <a:r>
              <a:rPr lang="fi-FI" sz="2200" u="sng" dirty="0"/>
              <a:t>toteutusvaihe</a:t>
            </a:r>
            <a:r>
              <a:rPr lang="fi-FI" sz="2200" dirty="0"/>
              <a:t>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200" dirty="0"/>
              <a:t>tutkimuksen toteuttaminen tutkimussuunnitelman mukaan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200" dirty="0"/>
              <a:t>tutkimustulosten raportointi</a:t>
            </a:r>
          </a:p>
          <a:p>
            <a:pPr>
              <a:lnSpc>
                <a:spcPct val="100000"/>
              </a:lnSpc>
            </a:pPr>
            <a:r>
              <a:rPr lang="fi-FI" sz="2200" dirty="0"/>
              <a:t>sisältää myös tutkimukseen liittyvää </a:t>
            </a:r>
            <a:r>
              <a:rPr lang="fi-FI" sz="2200" u="sng" dirty="0"/>
              <a:t>arviointia</a:t>
            </a:r>
            <a:r>
              <a:rPr lang="fi-FI" sz="2200" dirty="0"/>
              <a:t> </a:t>
            </a:r>
          </a:p>
        </p:txBody>
      </p:sp>
      <p:cxnSp>
        <p:nvCxnSpPr>
          <p:cNvPr id="5" name="Suora nuoliyhdysviiva 4"/>
          <p:cNvCxnSpPr/>
          <p:nvPr/>
        </p:nvCxnSpPr>
        <p:spPr>
          <a:xfrm flipV="1">
            <a:off x="8397025" y="1648496"/>
            <a:ext cx="77274" cy="257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795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3118</TotalTime>
  <Words>1624</Words>
  <Application>Microsoft Office PowerPoint</Application>
  <PresentationFormat>Näytössä katseltava diaesitys (4:3)</PresentationFormat>
  <Paragraphs>216</Paragraphs>
  <Slides>31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31</vt:i4>
      </vt:variant>
    </vt:vector>
  </HeadingPairs>
  <TitlesOfParts>
    <vt:vector size="36" baseType="lpstr">
      <vt:lpstr>Arial</vt:lpstr>
      <vt:lpstr>Trebuchet MS</vt:lpstr>
      <vt:lpstr>Wingdings</vt:lpstr>
      <vt:lpstr>Wingdings 3</vt:lpstr>
      <vt:lpstr>Pinta</vt:lpstr>
      <vt:lpstr>Terve 3: Terveyttä tutkimassa</vt:lpstr>
      <vt:lpstr>Tulee paljon asiaa, joten olkaa hereillä </vt:lpstr>
      <vt:lpstr>Miksi terveyttä tutkitaan?</vt:lpstr>
      <vt:lpstr>Arkitieto </vt:lpstr>
      <vt:lpstr>Arkitieto vs. tieteellinen tieto</vt:lpstr>
      <vt:lpstr>Tieteellinen tieto </vt:lpstr>
      <vt:lpstr>PowerPoint-esitys</vt:lpstr>
      <vt:lpstr>Monitieteinen terveystiede </vt:lpstr>
      <vt:lpstr>Tutkimusprosessi</vt:lpstr>
      <vt:lpstr>Tutkimuksen suunnittelu </vt:lpstr>
      <vt:lpstr>Tutkimustyyppi </vt:lpstr>
      <vt:lpstr>Tutkimustyyppi (2/3)</vt:lpstr>
      <vt:lpstr>PowerPoint-esitys</vt:lpstr>
      <vt:lpstr>Tutkimusasetelma </vt:lpstr>
      <vt:lpstr>Erilaiset tutkimusasetelmat</vt:lpstr>
      <vt:lpstr>PowerPoint-esitys</vt:lpstr>
      <vt:lpstr>PowerPoint-esitys</vt:lpstr>
      <vt:lpstr>PowerPoint-esitys</vt:lpstr>
      <vt:lpstr>PowerPoint-esitys</vt:lpstr>
      <vt:lpstr>Tutkimussuunnitelma</vt:lpstr>
      <vt:lpstr>Tutkittavan joukon valinta</vt:lpstr>
      <vt:lpstr>Aineiston hankintamenetelmät  </vt:lpstr>
      <vt:lpstr>PowerPoint-esitys</vt:lpstr>
      <vt:lpstr>Aineiston analysointi </vt:lpstr>
      <vt:lpstr>Tulosten tulkinta  </vt:lpstr>
      <vt:lpstr>Raportointi  </vt:lpstr>
      <vt:lpstr>Tutkimuksen arviointi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</dc:creator>
  <cp:lastModifiedBy>Laakkonen Viljami L</cp:lastModifiedBy>
  <cp:revision>108</cp:revision>
  <dcterms:created xsi:type="dcterms:W3CDTF">2017-12-13T10:38:15Z</dcterms:created>
  <dcterms:modified xsi:type="dcterms:W3CDTF">2022-02-14T09:13:06Z</dcterms:modified>
</cp:coreProperties>
</file>