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9" r:id="rId5"/>
    <p:sldId id="260" r:id="rId6"/>
    <p:sldId id="272" r:id="rId7"/>
    <p:sldId id="258" r:id="rId8"/>
    <p:sldId id="261" r:id="rId9"/>
    <p:sldId id="264" r:id="rId10"/>
    <p:sldId id="265" r:id="rId11"/>
    <p:sldId id="271" r:id="rId12"/>
    <p:sldId id="268" r:id="rId13"/>
    <p:sldId id="269" r:id="rId14"/>
    <p:sldId id="263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005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90231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8440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07812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24522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70118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903233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740560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943F775A-8F53-400B-ACB9-3D7B9F2D5F7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774493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Otsikko ja neljä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sz="quarter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609600" y="1600200"/>
            <a:ext cx="5384800" cy="21859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3"/>
          </p:nvPr>
        </p:nvSpPr>
        <p:spPr>
          <a:xfrm>
            <a:off x="609600" y="3938589"/>
            <a:ext cx="5384800" cy="218757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97600" y="3938589"/>
            <a:ext cx="5384800" cy="2187575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>
          <a:xfrm>
            <a:off x="609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>
          <a:xfrm>
            <a:off x="4165600" y="6245225"/>
            <a:ext cx="38608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>
          <a:xfrm>
            <a:off x="8737600" y="6245225"/>
            <a:ext cx="2844800" cy="476250"/>
          </a:xfrm>
        </p:spPr>
        <p:txBody>
          <a:bodyPr/>
          <a:lstStyle>
            <a:lvl1pPr>
              <a:defRPr/>
            </a:lvl1pPr>
          </a:lstStyle>
          <a:p>
            <a:fld id="{D66D044A-B4EB-484F-B023-BBC97020A927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2649136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5297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3623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2141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2788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51196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3163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84127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9740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96129-5ADF-426C-9046-931D744D1FF4}" type="datetimeFigureOut">
              <a:rPr lang="fi-FI" smtClean="0"/>
              <a:t>1.10.2021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F33989D-6705-4309-BD60-25BF23B99F6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129348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Tervetuloa terveystiedon 2. kurssille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2500" dirty="0" smtClean="0"/>
              <a:t>Viljami Laakkonen</a:t>
            </a:r>
            <a:endParaRPr lang="fi-FI" sz="2500" dirty="0"/>
          </a:p>
        </p:txBody>
      </p:sp>
    </p:spTree>
    <p:extLst>
      <p:ext uri="{BB962C8B-B14F-4D97-AF65-F5344CB8AC3E}">
        <p14:creationId xmlns:p14="http://schemas.microsoft.com/office/powerpoint/2010/main" val="321505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360219"/>
            <a:ext cx="8596668" cy="1320800"/>
          </a:xfrm>
        </p:spPr>
        <p:txBody>
          <a:bodyPr/>
          <a:lstStyle/>
          <a:p>
            <a:r>
              <a:rPr lang="fi-FI" dirty="0" smtClean="0"/>
              <a:t>Mitä vaaditaan hyväksyttyyn suoritukseen?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600" dirty="0" smtClean="0"/>
              <a:t>Läsnäolo tunneilla </a:t>
            </a:r>
            <a:r>
              <a:rPr lang="fi-FI" sz="2600" dirty="0" smtClean="0">
                <a:sym typeface="Wingdings" panose="05000000000000000000" pitchFamily="2" charset="2"/>
              </a:rPr>
              <a:t> Poissaoloja liikaa (tapauskohtainen) = keskeytetty</a:t>
            </a:r>
          </a:p>
          <a:p>
            <a:r>
              <a:rPr lang="fi-FI" sz="2600" dirty="0" smtClean="0">
                <a:sym typeface="Wingdings" panose="05000000000000000000" pitchFamily="2" charset="2"/>
              </a:rPr>
              <a:t>Aktiivisuus tunneilla suotavaa  keskustelutehtävät, ryhmätehtävät </a:t>
            </a:r>
            <a:r>
              <a:rPr lang="fi-FI" sz="2600" dirty="0" err="1" smtClean="0">
                <a:sym typeface="Wingdings" panose="05000000000000000000" pitchFamily="2" charset="2"/>
              </a:rPr>
              <a:t>jnejne</a:t>
            </a:r>
            <a:r>
              <a:rPr lang="fi-FI" sz="2600" dirty="0" smtClean="0">
                <a:sym typeface="Wingdings" panose="05000000000000000000" pitchFamily="2" charset="2"/>
              </a:rPr>
              <a:t>…</a:t>
            </a:r>
          </a:p>
          <a:p>
            <a:r>
              <a:rPr lang="fi-FI" sz="2600" dirty="0" smtClean="0">
                <a:sym typeface="Wingdings" panose="05000000000000000000" pitchFamily="2" charset="2"/>
              </a:rPr>
              <a:t>Läksykuulustelut tehtynä huolellisesti</a:t>
            </a:r>
          </a:p>
          <a:p>
            <a:r>
              <a:rPr lang="fi-FI" sz="2600" dirty="0" smtClean="0">
                <a:sym typeface="Wingdings" panose="05000000000000000000" pitchFamily="2" charset="2"/>
              </a:rPr>
              <a:t>Tuntitehtävät tehtynä ja palautettuna</a:t>
            </a:r>
          </a:p>
          <a:p>
            <a:r>
              <a:rPr lang="fi-FI" sz="2600" dirty="0" smtClean="0">
                <a:sym typeface="Wingdings" panose="05000000000000000000" pitchFamily="2" charset="2"/>
              </a:rPr>
              <a:t>Kotitehtävät tehty + palautettu</a:t>
            </a:r>
          </a:p>
          <a:p>
            <a:r>
              <a:rPr lang="fi-FI" sz="2600" dirty="0" smtClean="0">
                <a:sym typeface="Wingdings" panose="05000000000000000000" pitchFamily="2" charset="2"/>
              </a:rPr>
              <a:t>Kun luetaan kappaletta, niin älä häiritse muita </a:t>
            </a:r>
          </a:p>
          <a:p>
            <a:endParaRPr lang="fi-FI" sz="2600" dirty="0" smtClean="0">
              <a:sym typeface="Wingdings" panose="05000000000000000000" pitchFamily="2" charset="2"/>
            </a:endParaRPr>
          </a:p>
          <a:p>
            <a:endParaRPr lang="fi-FI" dirty="0" smtClean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175971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000" dirty="0" smtClean="0"/>
              <a:t>Tunnilla tehdyt tehtävät </a:t>
            </a:r>
            <a:r>
              <a:rPr lang="fi-FI" sz="3000" dirty="0" smtClean="0">
                <a:sym typeface="Wingdings" panose="05000000000000000000" pitchFamily="2" charset="2"/>
              </a:rPr>
              <a:t> Palautus </a:t>
            </a:r>
            <a:r>
              <a:rPr lang="fi-FI" sz="3000" dirty="0" err="1" smtClean="0">
                <a:sym typeface="Wingdings" panose="05000000000000000000" pitchFamily="2" charset="2"/>
              </a:rPr>
              <a:t>Pedanettiin</a:t>
            </a:r>
            <a:r>
              <a:rPr lang="fi-FI" sz="3000" dirty="0" smtClean="0">
                <a:sym typeface="Wingdings" panose="05000000000000000000" pitchFamily="2" charset="2"/>
              </a:rPr>
              <a:t>. Jos jää kesken, niin kotona loppuun</a:t>
            </a:r>
          </a:p>
          <a:p>
            <a:r>
              <a:rPr lang="fi-FI" sz="3000" dirty="0" smtClean="0">
                <a:sym typeface="Wingdings" panose="05000000000000000000" pitchFamily="2" charset="2"/>
              </a:rPr>
              <a:t>Kotiläksyt ja läksykuulustelu  Tunnilla käytyjen asioiden kertaamista.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2664864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80" name="Oval 60"/>
          <p:cNvSpPr>
            <a:spLocks noChangeArrowheads="1"/>
          </p:cNvSpPr>
          <p:nvPr/>
        </p:nvSpPr>
        <p:spPr bwMode="auto">
          <a:xfrm>
            <a:off x="4151313" y="2636838"/>
            <a:ext cx="3168650" cy="1871662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3251200" cy="1143000"/>
          </a:xfrm>
        </p:spPr>
        <p:txBody>
          <a:bodyPr/>
          <a:lstStyle/>
          <a:p>
            <a:r>
              <a:rPr lang="fi-FI" altLang="fi-FI" sz="4000"/>
              <a:t>OPPIMINEN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spcBef>
                <a:spcPct val="50000"/>
              </a:spcBef>
              <a:buFontTx/>
              <a:buNone/>
            </a:pPr>
            <a:r>
              <a:rPr lang="fi-FI" altLang="fi-FI" sz="2800" b="1"/>
              <a:t> </a:t>
            </a:r>
          </a:p>
          <a:p>
            <a:endParaRPr lang="fi-FI" altLang="fi-FI" sz="2800"/>
          </a:p>
        </p:txBody>
      </p:sp>
      <p:pic>
        <p:nvPicPr>
          <p:cNvPr id="5161" name="Picture 41" descr="j028896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543926" y="4868864"/>
            <a:ext cx="1800225" cy="159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2" name="Picture 42" descr="j028898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04288" y="1916114"/>
            <a:ext cx="1223962" cy="1093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4" name="Picture 44" descr="j028897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1451" y="1484313"/>
            <a:ext cx="1368425" cy="946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65" name="Picture 45" descr="j007882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9650" y="4797426"/>
            <a:ext cx="1296988" cy="1439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66" name="Rectangle 46"/>
          <p:cNvSpPr>
            <a:spLocks noChangeArrowheads="1"/>
          </p:cNvSpPr>
          <p:nvPr/>
        </p:nvSpPr>
        <p:spPr bwMode="auto">
          <a:xfrm>
            <a:off x="4872038" y="1196975"/>
            <a:ext cx="187166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 sz="2400"/>
              <a:t>vastaanotto-</a:t>
            </a:r>
          </a:p>
          <a:p>
            <a:r>
              <a:rPr lang="fi-FI" altLang="fi-FI" sz="2400"/>
              <a:t>kanava, aistit</a:t>
            </a:r>
          </a:p>
        </p:txBody>
      </p:sp>
      <p:sp>
        <p:nvSpPr>
          <p:cNvPr id="5167" name="Rectangle 47"/>
          <p:cNvSpPr>
            <a:spLocks noChangeArrowheads="1"/>
          </p:cNvSpPr>
          <p:nvPr/>
        </p:nvSpPr>
        <p:spPr bwMode="auto">
          <a:xfrm flipH="1">
            <a:off x="7035801" y="1484314"/>
            <a:ext cx="172561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altLang="fi-FI" sz="2400"/>
              <a:t>fyysinen ympäristö</a:t>
            </a:r>
          </a:p>
        </p:txBody>
      </p:sp>
      <p:sp>
        <p:nvSpPr>
          <p:cNvPr id="5168" name="Rectangle 48"/>
          <p:cNvSpPr>
            <a:spLocks noChangeArrowheads="1"/>
          </p:cNvSpPr>
          <p:nvPr/>
        </p:nvSpPr>
        <p:spPr bwMode="auto">
          <a:xfrm flipH="1">
            <a:off x="7751764" y="2565401"/>
            <a:ext cx="2700337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 sz="2400"/>
              <a:t>fysiologiset </a:t>
            </a:r>
          </a:p>
          <a:p>
            <a:r>
              <a:rPr lang="fi-FI" altLang="fi-FI" sz="2400"/>
              <a:t>tekijät</a:t>
            </a:r>
          </a:p>
        </p:txBody>
      </p:sp>
      <p:sp>
        <p:nvSpPr>
          <p:cNvPr id="5173" name="Rectangle 53"/>
          <p:cNvSpPr>
            <a:spLocks noChangeArrowheads="1"/>
          </p:cNvSpPr>
          <p:nvPr/>
        </p:nvSpPr>
        <p:spPr bwMode="auto">
          <a:xfrm>
            <a:off x="4440238" y="3141663"/>
            <a:ext cx="3529012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altLang="fi-FI" sz="2800"/>
              <a:t>OPPIMISTYYLI, NÄKÖKULMIA</a:t>
            </a:r>
          </a:p>
          <a:p>
            <a:pPr>
              <a:spcBef>
                <a:spcPct val="50000"/>
              </a:spcBef>
            </a:pPr>
            <a:endParaRPr lang="fi-FI" altLang="fi-FI" sz="2800"/>
          </a:p>
        </p:txBody>
      </p:sp>
      <p:sp>
        <p:nvSpPr>
          <p:cNvPr id="5175" name="Rectangle 55"/>
          <p:cNvSpPr>
            <a:spLocks noChangeArrowheads="1"/>
          </p:cNvSpPr>
          <p:nvPr/>
        </p:nvSpPr>
        <p:spPr bwMode="auto">
          <a:xfrm>
            <a:off x="7535864" y="3787776"/>
            <a:ext cx="298190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fi-FI" altLang="fi-FI" sz="2400"/>
              <a:t>tiedonkäsittelytyylit</a:t>
            </a:r>
          </a:p>
        </p:txBody>
      </p:sp>
      <p:sp>
        <p:nvSpPr>
          <p:cNvPr id="5176" name="Rectangle 56"/>
          <p:cNvSpPr>
            <a:spLocks noChangeArrowheads="1"/>
          </p:cNvSpPr>
          <p:nvPr/>
        </p:nvSpPr>
        <p:spPr bwMode="auto">
          <a:xfrm>
            <a:off x="6311901" y="4581526"/>
            <a:ext cx="266382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fi-FI" altLang="fi-FI" sz="2400"/>
              <a:t>itseohjautuvuus – </a:t>
            </a:r>
          </a:p>
          <a:p>
            <a:r>
              <a:rPr lang="fi-FI" altLang="fi-FI" sz="2400"/>
              <a:t>opettajajohtoisuus</a:t>
            </a:r>
          </a:p>
        </p:txBody>
      </p:sp>
      <p:sp>
        <p:nvSpPr>
          <p:cNvPr id="5177" name="Rectangle 57"/>
          <p:cNvSpPr>
            <a:spLocks noChangeArrowheads="1"/>
          </p:cNvSpPr>
          <p:nvPr/>
        </p:nvSpPr>
        <p:spPr bwMode="auto">
          <a:xfrm>
            <a:off x="3575051" y="4652963"/>
            <a:ext cx="2447925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altLang="fi-FI" sz="2400"/>
              <a:t>kokemuksellinen oppinen - käsitteellinen oppiminen</a:t>
            </a:r>
          </a:p>
        </p:txBody>
      </p:sp>
      <p:sp>
        <p:nvSpPr>
          <p:cNvPr id="5178" name="Rectangle 58"/>
          <p:cNvSpPr>
            <a:spLocks noChangeArrowheads="1"/>
          </p:cNvSpPr>
          <p:nvPr/>
        </p:nvSpPr>
        <p:spPr bwMode="auto">
          <a:xfrm>
            <a:off x="1992314" y="3789364"/>
            <a:ext cx="203934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i-FI" altLang="fi-FI" sz="2400"/>
              <a:t>sosiaaliset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i-FI" altLang="fi-FI" sz="2400"/>
              <a:t>mieltymykset</a:t>
            </a:r>
          </a:p>
        </p:txBody>
      </p:sp>
      <p:sp>
        <p:nvSpPr>
          <p:cNvPr id="5179" name="Rectangle 59"/>
          <p:cNvSpPr>
            <a:spLocks noChangeArrowheads="1"/>
          </p:cNvSpPr>
          <p:nvPr/>
        </p:nvSpPr>
        <p:spPr bwMode="auto">
          <a:xfrm>
            <a:off x="2063750" y="2420939"/>
            <a:ext cx="282160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i-FI" altLang="fi-FI" sz="2400"/>
              <a:t>oppimismotivaatio 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fi-FI" altLang="fi-FI" sz="2400"/>
              <a:t>ja asenne</a:t>
            </a:r>
          </a:p>
        </p:txBody>
      </p:sp>
    </p:spTree>
    <p:extLst>
      <p:ext uri="{BB962C8B-B14F-4D97-AF65-F5344CB8AC3E}">
        <p14:creationId xmlns:p14="http://schemas.microsoft.com/office/powerpoint/2010/main" val="815715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03" name="Picture 11" descr="j007883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8026" y="1844676"/>
            <a:ext cx="1795463" cy="1922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1" name="Picture 9" descr="j007875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6951" y="4581526"/>
            <a:ext cx="1495425" cy="16557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94" name="Rectangle 2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pPr algn="l"/>
            <a:r>
              <a:rPr lang="fi-FI" altLang="fi-FI">
                <a:solidFill>
                  <a:schemeClr val="tx1"/>
                </a:solidFill>
              </a:rPr>
              <a:t>OPPIMISTYYLIT </a:t>
            </a:r>
            <a:r>
              <a:rPr lang="fi-FI" altLang="fi-FI" sz="3200">
                <a:solidFill>
                  <a:schemeClr val="tx1"/>
                </a:solidFill>
              </a:rPr>
              <a:t>- </a:t>
            </a:r>
            <a:r>
              <a:rPr lang="fi-FI" altLang="fi-FI" sz="2800">
                <a:solidFill>
                  <a:schemeClr val="tx1"/>
                </a:solidFill>
              </a:rPr>
              <a:t>VASTAANOTTOKANAVA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400" b="1" dirty="0"/>
              <a:t>VISUAALINEN		</a:t>
            </a:r>
          </a:p>
          <a:p>
            <a:pPr>
              <a:spcBef>
                <a:spcPct val="35000"/>
              </a:spcBef>
              <a:buFontTx/>
              <a:buNone/>
            </a:pPr>
            <a:r>
              <a:rPr lang="fi-FI" altLang="fi-FI" sz="2400" dirty="0"/>
              <a:t>lukeminen</a:t>
            </a:r>
          </a:p>
          <a:p>
            <a:pPr>
              <a:lnSpc>
                <a:spcPct val="50000"/>
              </a:lnSpc>
              <a:spcBef>
                <a:spcPct val="35000"/>
              </a:spcBef>
              <a:buFontTx/>
              <a:buNone/>
            </a:pPr>
            <a:r>
              <a:rPr lang="fi-FI" altLang="fi-FI" sz="2400" dirty="0"/>
              <a:t>näkeminen, </a:t>
            </a:r>
          </a:p>
          <a:p>
            <a:pPr>
              <a:lnSpc>
                <a:spcPct val="50000"/>
              </a:lnSpc>
              <a:buFontTx/>
              <a:buNone/>
            </a:pPr>
            <a:r>
              <a:rPr lang="fi-FI" altLang="fi-FI" sz="2400" dirty="0"/>
              <a:t>katsominen</a:t>
            </a:r>
          </a:p>
          <a:p>
            <a:pPr>
              <a:buFontTx/>
              <a:buNone/>
            </a:pPr>
            <a:r>
              <a:rPr lang="fi-FI" altLang="fi-FI" sz="2400" dirty="0"/>
              <a:t>mielikuvat</a:t>
            </a:r>
          </a:p>
          <a:p>
            <a:endParaRPr lang="fi-FI" altLang="fi-FI" sz="2400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sz="quarter" idx="2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400" b="1"/>
              <a:t>TAKTIILINEN</a:t>
            </a:r>
          </a:p>
          <a:p>
            <a:pPr>
              <a:buFontTx/>
              <a:buNone/>
            </a:pPr>
            <a:r>
              <a:rPr lang="fi-FI" altLang="fi-FI" sz="2400"/>
              <a:t>käsillä tekeminen</a:t>
            </a:r>
          </a:p>
          <a:p>
            <a:pPr>
              <a:buFontTx/>
              <a:buNone/>
            </a:pPr>
            <a:r>
              <a:rPr lang="fi-FI" altLang="fi-FI" sz="2400"/>
              <a:t>käsitteleminen</a:t>
            </a:r>
          </a:p>
          <a:p>
            <a:pPr>
              <a:buFontTx/>
              <a:buNone/>
            </a:pPr>
            <a:endParaRPr lang="fi-FI" altLang="fi-FI" sz="2400"/>
          </a:p>
        </p:txBody>
      </p:sp>
      <p:sp>
        <p:nvSpPr>
          <p:cNvPr id="8198" name="Rectangle 6"/>
          <p:cNvSpPr>
            <a:spLocks noGrp="1" noChangeArrowheads="1"/>
          </p:cNvSpPr>
          <p:nvPr>
            <p:ph sz="quarter" idx="3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endParaRPr lang="fi-FI" altLang="fi-FI" sz="2400" b="1"/>
          </a:p>
          <a:p>
            <a:pPr>
              <a:buFontTx/>
              <a:buNone/>
            </a:pPr>
            <a:r>
              <a:rPr lang="fi-FI" altLang="fi-FI" sz="2400" b="1"/>
              <a:t>AUDITIIVINEN</a:t>
            </a:r>
          </a:p>
          <a:p>
            <a:pPr>
              <a:buFontTx/>
              <a:buNone/>
            </a:pPr>
            <a:r>
              <a:rPr lang="fi-FI" altLang="fi-FI" sz="2400"/>
              <a:t>kuunteleminen</a:t>
            </a:r>
          </a:p>
          <a:p>
            <a:pPr>
              <a:buFontTx/>
              <a:buNone/>
            </a:pPr>
            <a:r>
              <a:rPr lang="fi-FI" altLang="fi-FI" sz="2400"/>
              <a:t>puhuminen/ keskusteleminen</a:t>
            </a:r>
          </a:p>
          <a:p>
            <a:pPr>
              <a:buFontTx/>
              <a:buNone/>
            </a:pPr>
            <a:r>
              <a:rPr lang="fi-FI" altLang="fi-FI" sz="2400"/>
              <a:t>itsepuhelu</a:t>
            </a:r>
          </a:p>
          <a:p>
            <a:endParaRPr lang="fi-FI" altLang="fi-FI" sz="2400"/>
          </a:p>
        </p:txBody>
      </p:sp>
      <p:sp>
        <p:nvSpPr>
          <p:cNvPr id="8199" name="Rectangle 7"/>
          <p:cNvSpPr>
            <a:spLocks noGrp="1" noChangeArrowheads="1"/>
          </p:cNvSpPr>
          <p:nvPr>
            <p:ph sz="quarter" idx="4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fi-FI" altLang="fi-FI" sz="2400" b="1"/>
              <a:t>KINESTEETTINEN</a:t>
            </a:r>
          </a:p>
          <a:p>
            <a:pPr>
              <a:buFontTx/>
              <a:buNone/>
            </a:pPr>
            <a:r>
              <a:rPr lang="fi-FI" altLang="fi-FI" sz="2400"/>
              <a:t>kokeminen/tekeminen</a:t>
            </a:r>
          </a:p>
          <a:p>
            <a:pPr>
              <a:buFontTx/>
              <a:buNone/>
            </a:pPr>
            <a:r>
              <a:rPr lang="fi-FI" altLang="fi-FI" sz="2400"/>
              <a:t>tunteminen/intuitio</a:t>
            </a:r>
          </a:p>
          <a:p>
            <a:endParaRPr lang="fi-FI" altLang="fi-FI" sz="2400"/>
          </a:p>
        </p:txBody>
      </p:sp>
      <p:pic>
        <p:nvPicPr>
          <p:cNvPr id="8200" name="Picture 8" descr="j007875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513" y="2205038"/>
            <a:ext cx="1420812" cy="1511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202" name="Picture 10" descr="j007873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5775" y="4149726"/>
            <a:ext cx="1612900" cy="1712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8053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5000" dirty="0" smtClean="0"/>
              <a:t>Nimikierros</a:t>
            </a:r>
            <a:endParaRPr lang="fi-FI" sz="5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774316" y="1930400"/>
            <a:ext cx="8596668" cy="3880773"/>
          </a:xfrm>
        </p:spPr>
        <p:txBody>
          <a:bodyPr/>
          <a:lstStyle/>
          <a:p>
            <a:r>
              <a:rPr lang="fi-FI" b="1" dirty="0" smtClean="0"/>
              <a:t>Keskustele</a:t>
            </a:r>
            <a:r>
              <a:rPr lang="fi-FI" dirty="0" smtClean="0"/>
              <a:t> </a:t>
            </a:r>
            <a:r>
              <a:rPr lang="fi-FI" b="1" dirty="0" smtClean="0"/>
              <a:t>pienryhmässä</a:t>
            </a:r>
            <a:r>
              <a:rPr lang="fi-FI" dirty="0" smtClean="0"/>
              <a:t> </a:t>
            </a:r>
            <a:r>
              <a:rPr lang="fi-FI" b="1" dirty="0" smtClean="0"/>
              <a:t>tai</a:t>
            </a:r>
            <a:r>
              <a:rPr lang="fi-FI" dirty="0" smtClean="0"/>
              <a:t> </a:t>
            </a:r>
            <a:r>
              <a:rPr lang="fi-FI" b="1" dirty="0" smtClean="0"/>
              <a:t>pareittain</a:t>
            </a:r>
            <a:r>
              <a:rPr lang="fi-FI" dirty="0" smtClean="0"/>
              <a:t>:</a:t>
            </a:r>
          </a:p>
          <a:p>
            <a:r>
              <a:rPr lang="fi-FI" dirty="0" smtClean="0"/>
              <a:t>1. Mitä odotuksia tälle kurssille? Kirjoita ne myös ylös johonkin </a:t>
            </a:r>
            <a:r>
              <a:rPr lang="fi-FI" dirty="0" smtClean="0">
                <a:sym typeface="Wingdings" panose="05000000000000000000" pitchFamily="2" charset="2"/>
              </a:rPr>
              <a:t>Tarvitaan kurssin lopussa!</a:t>
            </a:r>
            <a:endParaRPr lang="fi-FI" dirty="0" smtClean="0"/>
          </a:p>
          <a:p>
            <a:r>
              <a:rPr lang="fi-FI" dirty="0" smtClean="0"/>
              <a:t>2. </a:t>
            </a:r>
            <a:r>
              <a:rPr lang="fi-FI" dirty="0"/>
              <a:t>Kerro </a:t>
            </a:r>
            <a:r>
              <a:rPr lang="fi-FI" dirty="0" smtClean="0"/>
              <a:t>ääneen (tämän </a:t>
            </a:r>
            <a:r>
              <a:rPr lang="fi-FI" dirty="0"/>
              <a:t>kurssin) tavoitteesi jollekin</a:t>
            </a:r>
            <a:endParaRPr lang="fi-FI" dirty="0" smtClean="0"/>
          </a:p>
          <a:p>
            <a:r>
              <a:rPr lang="fi-FI" dirty="0" smtClean="0"/>
              <a:t>3. Kerro myös, millä toimilla pääset siihen</a:t>
            </a:r>
          </a:p>
          <a:p>
            <a:r>
              <a:rPr lang="fi-FI" dirty="0" smtClean="0"/>
              <a:t>4. Mieti mikä on sinun paras oppimistapasi, kerro se kaverille (auditiivinen eli kuuntelu, lukemalla, tekemällä tehtäviä, tekemällä muistiinpanoja jne</a:t>
            </a:r>
            <a:r>
              <a:rPr lang="fi-FI" dirty="0"/>
              <a:t>.</a:t>
            </a:r>
            <a:r>
              <a:rPr lang="fi-FI" dirty="0" smtClean="0"/>
              <a:t>)?</a:t>
            </a:r>
          </a:p>
          <a:p>
            <a:r>
              <a:rPr lang="fi-FI" dirty="0"/>
              <a:t>5</a:t>
            </a:r>
            <a:r>
              <a:rPr lang="fi-FI" dirty="0" smtClean="0"/>
              <a:t>. Jos sait käytyä nämä ja jää aikaa, niin keskustelkaa, mitä viikonloppusuunnitelmia teillä on.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37825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PEDANET </a:t>
            </a:r>
            <a:r>
              <a:rPr lang="fi-FI" dirty="0" smtClean="0">
                <a:sym typeface="Wingdings" panose="05000000000000000000" pitchFamily="2" charset="2"/>
              </a:rPr>
              <a:t> TERVEYSTIETO  Viljami </a:t>
            </a:r>
            <a:r>
              <a:rPr lang="fi-FI" dirty="0" smtClean="0"/>
              <a:t> </a:t>
            </a:r>
            <a:r>
              <a:rPr lang="fi-FI" smtClean="0"/>
              <a:t>TE 2.JAKSO</a:t>
            </a:r>
            <a:r>
              <a:rPr lang="fi-FI" dirty="0" smtClean="0"/>
              <a:t/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000" dirty="0" smtClean="0"/>
              <a:t>KIRJAUTUMISAVAIN: </a:t>
            </a:r>
            <a:r>
              <a:rPr lang="fi-FI" sz="3000" dirty="0" smtClean="0"/>
              <a:t>TE2J</a:t>
            </a:r>
          </a:p>
          <a:p>
            <a:r>
              <a:rPr lang="fi-FI" sz="3000" dirty="0" smtClean="0"/>
              <a:t>Lukekaa kappale 1</a:t>
            </a:r>
          </a:p>
          <a:p>
            <a:r>
              <a:rPr lang="fi-FI" sz="3000" dirty="0" smtClean="0"/>
              <a:t>Tehtävät </a:t>
            </a:r>
            <a:r>
              <a:rPr lang="fi-FI" sz="3000" dirty="0" err="1" smtClean="0"/>
              <a:t>Pedanetistä</a:t>
            </a:r>
            <a:endParaRPr lang="fi-FI" sz="3000" dirty="0"/>
          </a:p>
        </p:txBody>
      </p:sp>
    </p:spTree>
    <p:extLst>
      <p:ext uri="{BB962C8B-B14F-4D97-AF65-F5344CB8AC3E}">
        <p14:creationId xmlns:p14="http://schemas.microsoft.com/office/powerpoint/2010/main" val="5085257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7F93668-93AD-45CE-B90A-80D920E0A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03512" y="116632"/>
            <a:ext cx="8507288" cy="6552728"/>
          </a:xfrm>
        </p:spPr>
        <p:txBody>
          <a:bodyPr>
            <a:normAutofit fontScale="47500" lnSpcReduction="20000"/>
          </a:bodyPr>
          <a:lstStyle/>
          <a:p>
            <a:r>
              <a:rPr lang="fi-FI" sz="4200" b="1" dirty="0"/>
              <a:t>Terveystiedolla on "maine" helppona aineena. </a:t>
            </a:r>
            <a:r>
              <a:rPr lang="fi-FI" sz="4200" dirty="0"/>
              <a:t>Osin tämä ehkä pitää paikkansa, sillä arkipäivän tietoa terveydestä ja sairaudesta on meillä kaikilla.</a:t>
            </a:r>
          </a:p>
          <a:p>
            <a:r>
              <a:rPr lang="fi-FI" sz="4200" b="1" dirty="0"/>
              <a:t>Toisaalta helppous on kovin suhteellista</a:t>
            </a:r>
            <a:r>
              <a:rPr lang="fi-FI" sz="4200" dirty="0"/>
              <a:t>. Lukiossa kurssit on pakattu täyteen tietoa, termejä ja teoriaa on paljon - ja vielä pitäisi osata jäsennellä, perustella, linkittää, arvioida ja soveltaa tietoa. Tämä ei enää olekaan ihan yksinkertaista!</a:t>
            </a:r>
          </a:p>
          <a:p>
            <a:r>
              <a:rPr lang="fi-FI" sz="4200" b="1" u="sng" dirty="0"/>
              <a:t>Tunneilla </a:t>
            </a:r>
            <a:r>
              <a:rPr lang="fi-FI" sz="4200" dirty="0"/>
              <a:t>keskeiset asiat nostetaan napakasti esille, ratkotaan yhdessä aiheeseen liittyviä tehtäviä ja usein myös katsotaan ajankohtaista aineistoa kuten uutisia, nettisivustoja ja dokumentteja, jotka havainnollistavat käsiteltävää asiaa</a:t>
            </a:r>
          </a:p>
          <a:p>
            <a:r>
              <a:rPr lang="fi-FI" sz="4200" b="1" dirty="0"/>
              <a:t>Lisäksi </a:t>
            </a:r>
            <a:r>
              <a:rPr lang="fi-FI" sz="4200" b="1" u="sng" dirty="0"/>
              <a:t>kursseilla treenataan yleisemminkin opinnoissa tarvittavia taitoja</a:t>
            </a:r>
            <a:r>
              <a:rPr lang="fi-FI" sz="4200" b="1" dirty="0"/>
              <a:t>:</a:t>
            </a:r>
            <a:endParaRPr lang="fi-FI" sz="4200" dirty="0"/>
          </a:p>
          <a:p>
            <a:pPr lvl="1"/>
            <a:r>
              <a:rPr lang="fi-FI" sz="3800" dirty="0"/>
              <a:t>tulkitaan kuvia ja diagrammeja</a:t>
            </a:r>
          </a:p>
          <a:p>
            <a:pPr lvl="1"/>
            <a:r>
              <a:rPr lang="fi-FI" sz="3800" dirty="0"/>
              <a:t>harjoitetaan medialukutaitoa </a:t>
            </a:r>
            <a:r>
              <a:rPr lang="fi-FI" sz="3800" dirty="0" err="1"/>
              <a:t>anaysoimalla</a:t>
            </a:r>
            <a:r>
              <a:rPr lang="fi-FI" sz="3800" dirty="0"/>
              <a:t> mm. mainoksia, nettisivustoja tai artikkeleita</a:t>
            </a:r>
          </a:p>
          <a:p>
            <a:pPr lvl="1"/>
            <a:r>
              <a:rPr lang="fi-FI" sz="3800" dirty="0"/>
              <a:t>laaditaan miellekarttoja ja aikajanoja</a:t>
            </a:r>
          </a:p>
          <a:p>
            <a:pPr lvl="1"/>
            <a:r>
              <a:rPr lang="fi-FI" sz="3800" dirty="0"/>
              <a:t>varmistetaan, että asiatyylisen esseen kirjoitustaito on hyppysissä</a:t>
            </a:r>
          </a:p>
          <a:p>
            <a:r>
              <a:rPr lang="fi-FI" sz="4200" b="1" u="sng" dirty="0"/>
              <a:t>Etenemistahti kurssilla on nopea</a:t>
            </a:r>
            <a:endParaRPr lang="fi-FI" sz="4200" dirty="0"/>
          </a:p>
          <a:p>
            <a:r>
              <a:rPr lang="fi-FI" sz="4200" dirty="0"/>
              <a:t>On tärkeää, että </a:t>
            </a:r>
            <a:r>
              <a:rPr lang="fi-FI" sz="4200" b="1" u="sng" dirty="0"/>
              <a:t>varaat tarpeeksi aikaa</a:t>
            </a:r>
            <a:r>
              <a:rPr lang="fi-FI" sz="4200" dirty="0"/>
              <a:t> asioiden kertaamiseen tuntien jälkeen ja kotitehtävien tekemiseen.</a:t>
            </a:r>
          </a:p>
          <a:p>
            <a:endParaRPr lang="fi-FI" sz="42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58626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8200" y="268143"/>
            <a:ext cx="10515600" cy="1325563"/>
          </a:xfrm>
        </p:spPr>
        <p:txBody>
          <a:bodyPr/>
          <a:lstStyle/>
          <a:p>
            <a:pPr algn="ctr"/>
            <a:r>
              <a:rPr lang="fi-FI" dirty="0" smtClean="0"/>
              <a:t>Tavoitteet tälle kurssille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93630"/>
            <a:ext cx="9913722" cy="5259570"/>
          </a:xfrm>
        </p:spPr>
      </p:pic>
      <p:sp>
        <p:nvSpPr>
          <p:cNvPr id="5" name="Tekstiruutu 4"/>
          <p:cNvSpPr txBox="1"/>
          <p:nvPr/>
        </p:nvSpPr>
        <p:spPr>
          <a:xfrm>
            <a:off x="10002982" y="6373091"/>
            <a:ext cx="1551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/>
              <a:t>OPH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48914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Hahmota ja arvioi kokonaisuus</a:t>
            </a:r>
          </a:p>
          <a:p>
            <a:r>
              <a:rPr lang="fi-FI" dirty="0" smtClean="0"/>
              <a:t>Tunnista ja esittele</a:t>
            </a:r>
          </a:p>
          <a:p>
            <a:r>
              <a:rPr lang="fi-FI" dirty="0" smtClean="0"/>
              <a:t>Sovella</a:t>
            </a:r>
          </a:p>
          <a:p>
            <a:r>
              <a:rPr lang="fi-FI" dirty="0" smtClean="0"/>
              <a:t>Tulkitse</a:t>
            </a:r>
          </a:p>
          <a:p>
            <a:r>
              <a:rPr lang="fi-FI" dirty="0" smtClean="0"/>
              <a:t>Perustele</a:t>
            </a:r>
          </a:p>
          <a:p>
            <a:r>
              <a:rPr lang="fi-FI" dirty="0" smtClean="0"/>
              <a:t>Analysoi</a:t>
            </a:r>
          </a:p>
          <a:p>
            <a:r>
              <a:rPr lang="fi-FI" dirty="0" smtClean="0"/>
              <a:t>Pohdi</a:t>
            </a:r>
          </a:p>
        </p:txBody>
      </p:sp>
    </p:spTree>
    <p:extLst>
      <p:ext uri="{BB962C8B-B14F-4D97-AF65-F5344CB8AC3E}">
        <p14:creationId xmlns:p14="http://schemas.microsoft.com/office/powerpoint/2010/main" val="294598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93963" y="66664"/>
            <a:ext cx="11873345" cy="6647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209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MUUTAMA MUISTISÄÄNTÖ TERVEYSTIETOON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b="1" dirty="0"/>
              <a:t>T</a:t>
            </a:r>
            <a:r>
              <a:rPr lang="fi-FI" b="1" dirty="0" smtClean="0"/>
              <a:t>erveystiedossa </a:t>
            </a:r>
            <a:r>
              <a:rPr lang="fi-FI" b="1" dirty="0"/>
              <a:t>hyvä muistisääntö: </a:t>
            </a:r>
            <a:r>
              <a:rPr lang="fi-FI" b="1" dirty="0" smtClean="0"/>
              <a:t>USEIN voi käsitellä </a:t>
            </a:r>
            <a:r>
              <a:rPr lang="fi-FI" b="1" dirty="0"/>
              <a:t>asioita: yksilö, yhteisö, yhteiskunta ja </a:t>
            </a:r>
            <a:r>
              <a:rPr lang="fi-FI" b="1" dirty="0" smtClean="0"/>
              <a:t>globaali-tasoilla!!</a:t>
            </a:r>
            <a:endParaRPr lang="fi-FI" dirty="0"/>
          </a:p>
          <a:p>
            <a:endParaRPr lang="fi-FI" dirty="0"/>
          </a:p>
          <a:p>
            <a:r>
              <a:rPr lang="fi-FI" b="1" dirty="0"/>
              <a:t>myös fyysinen, psyykkinen ja </a:t>
            </a:r>
            <a:r>
              <a:rPr lang="fi-FI" b="1" dirty="0" smtClean="0"/>
              <a:t>sosiaalinen </a:t>
            </a:r>
            <a:r>
              <a:rPr lang="fi-FI" b="1" dirty="0"/>
              <a:t>ulottuvuus kannattaa muistaa </a:t>
            </a:r>
            <a:r>
              <a:rPr lang="fi-FI" b="1" dirty="0" smtClean="0">
                <a:sym typeface="Wingdings" panose="05000000000000000000" pitchFamily="2" charset="2"/>
              </a:rPr>
              <a:t></a:t>
            </a:r>
          </a:p>
          <a:p>
            <a:r>
              <a:rPr lang="fi-FI" b="1" dirty="0" smtClean="0">
                <a:sym typeface="Wingdings" panose="05000000000000000000" pitchFamily="2" charset="2"/>
              </a:rPr>
              <a:t>Pidä mielessä mm. tällaiset sanat vastauksia kirjoteltaessa (yo-pisteytyskaaviosta otettuja sanoja):</a:t>
            </a:r>
          </a:p>
          <a:p>
            <a:r>
              <a:rPr lang="fi-FI" dirty="0"/>
              <a:t>Hahmota ja arvioi kokonaisuus</a:t>
            </a:r>
          </a:p>
          <a:p>
            <a:r>
              <a:rPr lang="fi-FI" dirty="0"/>
              <a:t>Tunnista ja esittele</a:t>
            </a:r>
          </a:p>
          <a:p>
            <a:r>
              <a:rPr lang="fi-FI" dirty="0"/>
              <a:t>Sovella</a:t>
            </a:r>
          </a:p>
          <a:p>
            <a:r>
              <a:rPr lang="fi-FI" dirty="0"/>
              <a:t>Tulkitse</a:t>
            </a:r>
          </a:p>
          <a:p>
            <a:r>
              <a:rPr lang="fi-FI" dirty="0"/>
              <a:t>Perustele</a:t>
            </a:r>
          </a:p>
          <a:p>
            <a:r>
              <a:rPr lang="fi-FI" dirty="0"/>
              <a:t>Analysoi</a:t>
            </a:r>
          </a:p>
          <a:p>
            <a:r>
              <a:rPr lang="fi-FI" dirty="0"/>
              <a:t>Pohdi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82172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SISÄLTÖ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38199" y="1825625"/>
            <a:ext cx="11021291" cy="4907684"/>
          </a:xfrm>
        </p:spPr>
        <p:txBody>
          <a:bodyPr/>
          <a:lstStyle/>
          <a:p>
            <a:r>
              <a:rPr lang="fi-FI" dirty="0"/>
              <a:t>Kurssilla tarkastellaan terveyttä, hyvinvointia ja turvallisuutta voimavarana ja perehdytään sosiaaliseen kestävyyteen osana kestävän tulevaisuuden tavoitteita. Keskeistä on myös </a:t>
            </a:r>
            <a:r>
              <a:rPr lang="fi-FI" dirty="0" smtClean="0"/>
              <a:t>tarkastella </a:t>
            </a:r>
            <a:r>
              <a:rPr lang="fi-FI" dirty="0"/>
              <a:t>perimän ja ympäristöön liittyvien tekijöiden yhteyksiä ja vaikutuksia terveyteen ja toimintakykyyn. </a:t>
            </a:r>
            <a:endParaRPr lang="fi-FI" dirty="0" smtClean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6588" y="3934691"/>
            <a:ext cx="8698823" cy="266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4539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Toteutustapa ja arviointi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3krt/ viikko</a:t>
            </a:r>
          </a:p>
          <a:p>
            <a:r>
              <a:rPr lang="fi-FI" dirty="0" smtClean="0"/>
              <a:t>SKIP KPL 5 ja 6</a:t>
            </a:r>
          </a:p>
          <a:p>
            <a:r>
              <a:rPr lang="fi-FI" dirty="0" smtClean="0"/>
              <a:t>Ryhmätyöt + vertaisarviointi oman ryhmän kesken</a:t>
            </a:r>
          </a:p>
          <a:p>
            <a:r>
              <a:rPr lang="fi-FI" dirty="0" smtClean="0"/>
              <a:t>Itsearviointi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Kotiläksyt</a:t>
            </a:r>
          </a:p>
          <a:p>
            <a:r>
              <a:rPr lang="fi-FI" dirty="0" smtClean="0">
                <a:solidFill>
                  <a:srgbClr val="FF0000"/>
                </a:solidFill>
              </a:rPr>
              <a:t>Tuntitehtävät + palautus </a:t>
            </a:r>
            <a:r>
              <a:rPr lang="fi-FI" dirty="0" smtClean="0">
                <a:solidFill>
                  <a:srgbClr val="FF0000"/>
                </a:solidFill>
                <a:sym typeface="Wingdings" panose="05000000000000000000" pitchFamily="2" charset="2"/>
              </a:rPr>
              <a:t> Jos sairaana, niin kysy muilta/ katso </a:t>
            </a:r>
            <a:r>
              <a:rPr lang="fi-FI" dirty="0" err="1" smtClean="0">
                <a:solidFill>
                  <a:srgbClr val="FF0000"/>
                </a:solidFill>
                <a:sym typeface="Wingdings" panose="05000000000000000000" pitchFamily="2" charset="2"/>
              </a:rPr>
              <a:t>pedanet</a:t>
            </a:r>
            <a:r>
              <a:rPr lang="fi-FI" dirty="0" smtClean="0">
                <a:solidFill>
                  <a:srgbClr val="FF0000"/>
                </a:solidFill>
                <a:sym typeface="Wingdings" panose="05000000000000000000" pitchFamily="2" charset="2"/>
              </a:rPr>
              <a:t> mitä tehtiin/ onko </a:t>
            </a:r>
            <a:r>
              <a:rPr lang="fi-FI" smtClean="0">
                <a:solidFill>
                  <a:srgbClr val="FF0000"/>
                </a:solidFill>
                <a:sym typeface="Wingdings" panose="05000000000000000000" pitchFamily="2" charset="2"/>
              </a:rPr>
              <a:t>jotakin palautettavaa.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 smtClean="0"/>
              <a:t>Aktiivisuus</a:t>
            </a:r>
            <a:endParaRPr lang="fi-FI" dirty="0" smtClean="0">
              <a:solidFill>
                <a:srgbClr val="FF0000"/>
              </a:solidFill>
            </a:endParaRPr>
          </a:p>
          <a:p>
            <a:r>
              <a:rPr lang="fi-FI" dirty="0">
                <a:solidFill>
                  <a:srgbClr val="FF0000"/>
                </a:solidFill>
              </a:rPr>
              <a:t>L</a:t>
            </a:r>
            <a:r>
              <a:rPr lang="fi-FI" dirty="0" smtClean="0">
                <a:solidFill>
                  <a:srgbClr val="FF0000"/>
                </a:solidFill>
              </a:rPr>
              <a:t>äksykuulustelu pareittain/ pienryhmissä</a:t>
            </a:r>
            <a:endParaRPr lang="fi-FI" dirty="0">
              <a:solidFill>
                <a:srgbClr val="FF0000"/>
              </a:solidFill>
            </a:endParaRPr>
          </a:p>
          <a:p>
            <a:endParaRPr lang="fi-FI" dirty="0">
              <a:solidFill>
                <a:srgbClr val="FF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8479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1320800"/>
          </a:xfrm>
        </p:spPr>
        <p:txBody>
          <a:bodyPr>
            <a:normAutofit fontScale="90000"/>
          </a:bodyPr>
          <a:lstStyle/>
          <a:p>
            <a:pPr algn="ctr"/>
            <a:r>
              <a:rPr lang="fi-FI" dirty="0" smtClean="0"/>
              <a:t>Läksykuulustelu</a:t>
            </a:r>
            <a:br>
              <a:rPr lang="fi-FI" dirty="0" smtClean="0"/>
            </a:br>
            <a:r>
              <a:rPr lang="fi-FI" dirty="0" smtClean="0"/>
              <a:t>ryhmät/ parit </a:t>
            </a:r>
            <a:r>
              <a:rPr lang="fi-FI" dirty="0" err="1" smtClean="0"/>
              <a:t>Whatsappiin</a:t>
            </a:r>
            <a:r>
              <a:rPr lang="fi-FI" dirty="0" smtClean="0"/>
              <a:t>/ </a:t>
            </a:r>
            <a:r>
              <a:rPr lang="fi-FI" dirty="0" err="1" smtClean="0"/>
              <a:t>pedanet</a:t>
            </a:r>
            <a:r>
              <a:rPr lang="fi-FI" dirty="0" smtClean="0"/>
              <a:t> tms.</a:t>
            </a:r>
            <a:endParaRPr lang="fi-FI" dirty="0"/>
          </a:p>
        </p:txBody>
      </p:sp>
      <p:pic>
        <p:nvPicPr>
          <p:cNvPr id="4" name="Sisällön paikkamerkk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4745" y="1270000"/>
            <a:ext cx="3801846" cy="5157919"/>
          </a:xfrm>
        </p:spPr>
      </p:pic>
    </p:spTree>
    <p:extLst>
      <p:ext uri="{BB962C8B-B14F-4D97-AF65-F5344CB8AC3E}">
        <p14:creationId xmlns:p14="http://schemas.microsoft.com/office/powerpoint/2010/main" val="319449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113</TotalTime>
  <Words>537</Words>
  <Application>Microsoft Office PowerPoint</Application>
  <PresentationFormat>Laajakuva</PresentationFormat>
  <Paragraphs>98</Paragraphs>
  <Slides>15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20" baseType="lpstr">
      <vt:lpstr>Arial</vt:lpstr>
      <vt:lpstr>Trebuchet MS</vt:lpstr>
      <vt:lpstr>Wingdings</vt:lpstr>
      <vt:lpstr>Wingdings 3</vt:lpstr>
      <vt:lpstr>Pinta</vt:lpstr>
      <vt:lpstr>Tervetuloa terveystiedon 2. kurssille</vt:lpstr>
      <vt:lpstr>PowerPoint-esitys</vt:lpstr>
      <vt:lpstr>Tavoitteet tälle kurssille</vt:lpstr>
      <vt:lpstr>PowerPoint-esitys</vt:lpstr>
      <vt:lpstr>PowerPoint-esitys</vt:lpstr>
      <vt:lpstr>MUUTAMA MUISTISÄÄNTÖ TERVEYSTIETOON</vt:lpstr>
      <vt:lpstr>SISÄLTÖ</vt:lpstr>
      <vt:lpstr>Toteutustapa ja arviointi</vt:lpstr>
      <vt:lpstr>Läksykuulustelu ryhmät/ parit Whatsappiin/ pedanet tms.</vt:lpstr>
      <vt:lpstr>Mitä vaaditaan hyväksyttyyn suoritukseen?</vt:lpstr>
      <vt:lpstr>PowerPoint-esitys</vt:lpstr>
      <vt:lpstr>OPPIMINEN</vt:lpstr>
      <vt:lpstr>OPPIMISTYYLIT - VASTAANOTTOKANAVA</vt:lpstr>
      <vt:lpstr>Nimikierros</vt:lpstr>
      <vt:lpstr>PEDANET  TERVEYSTIETO  Viljami  TE 2.JAKSO 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Tervetuloa terveystiedon 2. </dc:title>
  <dc:creator>Laakkonen Viljami L</dc:creator>
  <cp:lastModifiedBy>Laakkonen Viljami L</cp:lastModifiedBy>
  <cp:revision>33</cp:revision>
  <dcterms:created xsi:type="dcterms:W3CDTF">2021-08-10T05:16:11Z</dcterms:created>
  <dcterms:modified xsi:type="dcterms:W3CDTF">2021-10-01T10:12:28Z</dcterms:modified>
</cp:coreProperties>
</file>