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9" r:id="rId3"/>
    <p:sldId id="278" r:id="rId4"/>
    <p:sldId id="279" r:id="rId5"/>
    <p:sldId id="267" r:id="rId6"/>
    <p:sldId id="268" r:id="rId7"/>
    <p:sldId id="280" r:id="rId8"/>
    <p:sldId id="272" r:id="rId9"/>
    <p:sldId id="269" r:id="rId10"/>
    <p:sldId id="285" r:id="rId11"/>
    <p:sldId id="288" r:id="rId12"/>
    <p:sldId id="290" r:id="rId13"/>
    <p:sldId id="291" r:id="rId14"/>
    <p:sldId id="292" r:id="rId15"/>
    <p:sldId id="284" r:id="rId16"/>
    <p:sldId id="270" r:id="rId17"/>
    <p:sldId id="281" r:id="rId18"/>
    <p:sldId id="273" r:id="rId19"/>
    <p:sldId id="274" r:id="rId20"/>
    <p:sldId id="275" r:id="rId21"/>
    <p:sldId id="276" r:id="rId22"/>
    <p:sldId id="277" r:id="rId23"/>
    <p:sldId id="286" r:id="rId24"/>
    <p:sldId id="271" r:id="rId25"/>
    <p:sldId id="282" r:id="rId26"/>
    <p:sldId id="283" r:id="rId27"/>
    <p:sldId id="293" r:id="rId28"/>
    <p:sldId id="294" r:id="rId29"/>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280" autoAdjust="0"/>
  </p:normalViewPr>
  <p:slideViewPr>
    <p:cSldViewPr>
      <p:cViewPr varScale="1">
        <p:scale>
          <a:sx n="73" d="100"/>
          <a:sy n="73" d="100"/>
        </p:scale>
        <p:origin x="127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1D7B2-C607-42AF-8748-53AEC3300339}" type="datetimeFigureOut">
              <a:rPr lang="fi-FI" smtClean="0"/>
              <a:t>15.10.2021</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6947F-6CE3-4D7F-AF6E-6F063C6E7793}" type="slidenum">
              <a:rPr lang="fi-FI" smtClean="0"/>
              <a:t>‹#›</a:t>
            </a:fld>
            <a:endParaRPr lang="fi-FI"/>
          </a:p>
        </p:txBody>
      </p:sp>
    </p:spTree>
    <p:extLst>
      <p:ext uri="{BB962C8B-B14F-4D97-AF65-F5344CB8AC3E}">
        <p14:creationId xmlns:p14="http://schemas.microsoft.com/office/powerpoint/2010/main" val="202019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kern="1200" dirty="0">
                <a:solidFill>
                  <a:schemeClr val="tx1"/>
                </a:solidFill>
                <a:effectLst/>
                <a:latin typeface="+mn-lt"/>
                <a:ea typeface="+mn-ea"/>
                <a:cs typeface="+mn-cs"/>
              </a:rPr>
              <a:t>suojaavat </a:t>
            </a:r>
            <a:r>
              <a:rPr lang="fi-FI" sz="1200" b="1" i="0" kern="1200" dirty="0" err="1">
                <a:solidFill>
                  <a:schemeClr val="tx1"/>
                </a:solidFill>
                <a:effectLst/>
                <a:latin typeface="+mn-lt"/>
                <a:ea typeface="+mn-ea"/>
                <a:cs typeface="+mn-cs"/>
              </a:rPr>
              <a:t>tekijät</a:t>
            </a:r>
            <a:r>
              <a:rPr lang="fi-FI" sz="1200" b="0" i="0" kern="1200" dirty="0" err="1">
                <a:solidFill>
                  <a:schemeClr val="tx1"/>
                </a:solidFill>
                <a:effectLst/>
                <a:latin typeface="+mn-lt"/>
                <a:ea typeface="+mn-ea"/>
                <a:cs typeface="+mn-cs"/>
              </a:rPr>
              <a:t>edistävät</a:t>
            </a:r>
            <a:r>
              <a:rPr lang="fi-FI" sz="1200" b="0" i="0" kern="1200" dirty="0">
                <a:solidFill>
                  <a:schemeClr val="tx1"/>
                </a:solidFill>
                <a:effectLst/>
                <a:latin typeface="+mn-lt"/>
                <a:ea typeface="+mn-ea"/>
                <a:cs typeface="+mn-cs"/>
              </a:rPr>
              <a:t> ihmisen hyvinvointia ja elämänhallintaa sekä vahvistavat toimintakykyä. Suojatekijät myös auttavat vaikeuksien kohtaamisessa ja auttavat ratkaisemaan elämän ongelmatilanteita sekä vähentävät altistumista riskeille tai vähentävät riskitekijöiden vaikutusta.</a:t>
            </a:r>
          </a:p>
          <a:p>
            <a:endParaRPr lang="fi-FI" sz="1200" b="0" i="0" kern="1200" dirty="0">
              <a:solidFill>
                <a:schemeClr val="tx1"/>
              </a:solidFill>
              <a:effectLst/>
              <a:latin typeface="+mn-lt"/>
              <a:ea typeface="+mn-ea"/>
              <a:cs typeface="+mn-cs"/>
            </a:endParaRPr>
          </a:p>
          <a:p>
            <a:r>
              <a:rPr lang="fi-FI" sz="1200" b="1" i="0" kern="1200" dirty="0">
                <a:solidFill>
                  <a:schemeClr val="tx1"/>
                </a:solidFill>
                <a:effectLst/>
                <a:latin typeface="+mn-lt"/>
                <a:ea typeface="+mn-ea"/>
                <a:cs typeface="+mn-cs"/>
              </a:rPr>
              <a:t>riskitekijät </a:t>
            </a:r>
            <a:r>
              <a:rPr lang="fi-FI" sz="1200" b="0" i="0" kern="1200" dirty="0">
                <a:solidFill>
                  <a:schemeClr val="tx1"/>
                </a:solidFill>
                <a:effectLst/>
                <a:latin typeface="+mn-lt"/>
                <a:ea typeface="+mn-ea"/>
                <a:cs typeface="+mn-cs"/>
              </a:rPr>
              <a:t>vaarantavat terveyttä ja toimintakykyä sekä heikentävät ihmisen turvallisuuden tunnetta. Riskitekijät altistavat mielen tasapainon häiriintymiselle ja mielenterveyden häiriöille Esimerkiksi hyvät sosiaaliset suhteet perheenjäseniin tai muihin läheisiin ihmisiin tukevat mielen hyvinvointia, kun taas rikkonainen sosiaalinen ympäristö ja vähäinen tuki voivat olla mielen hyvinvoinnin riskitekijöitä. </a:t>
            </a:r>
          </a:p>
          <a:p>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Sekä riski- että suojatekijät voidaan lisäksi jakaa sisäisiin ja ulkoisiin tekijöihin. </a:t>
            </a:r>
          </a:p>
          <a:p>
            <a:r>
              <a:rPr lang="fi-FI" sz="1200" b="1" i="0" kern="1200" dirty="0">
                <a:solidFill>
                  <a:schemeClr val="tx1"/>
                </a:solidFill>
                <a:effectLst/>
                <a:latin typeface="+mn-lt"/>
                <a:ea typeface="+mn-ea"/>
                <a:cs typeface="+mn-cs"/>
              </a:rPr>
              <a:t>Sisäiset </a:t>
            </a:r>
            <a:r>
              <a:rPr lang="fi-FI" sz="1200" b="1" i="0" kern="1200" dirty="0" err="1">
                <a:solidFill>
                  <a:schemeClr val="tx1"/>
                </a:solidFill>
                <a:effectLst/>
                <a:latin typeface="+mn-lt"/>
                <a:ea typeface="+mn-ea"/>
                <a:cs typeface="+mn-cs"/>
              </a:rPr>
              <a:t>tekijät</a:t>
            </a:r>
            <a:r>
              <a:rPr lang="fi-FI" sz="1200" b="0" i="0" kern="1200" dirty="0" err="1">
                <a:solidFill>
                  <a:schemeClr val="tx1"/>
                </a:solidFill>
                <a:effectLst/>
                <a:latin typeface="+mn-lt"/>
                <a:ea typeface="+mn-ea"/>
                <a:cs typeface="+mn-cs"/>
              </a:rPr>
              <a:t>ovat</a:t>
            </a:r>
            <a:r>
              <a:rPr lang="fi-FI" sz="1200" b="0" i="0" kern="1200" dirty="0">
                <a:solidFill>
                  <a:schemeClr val="tx1"/>
                </a:solidFill>
                <a:effectLst/>
                <a:latin typeface="+mn-lt"/>
                <a:ea typeface="+mn-ea"/>
                <a:cs typeface="+mn-cs"/>
              </a:rPr>
              <a:t> asioita, jotka liittyvät ihmiseen itseensä. Tällaisia ovat esimerkiksi omat elämäntavat, käsitys itsestä ja sosiaaliset taidot. </a:t>
            </a:r>
          </a:p>
          <a:p>
            <a:r>
              <a:rPr lang="fi-FI" sz="1200" b="1" i="0" kern="1200" dirty="0">
                <a:solidFill>
                  <a:schemeClr val="tx1"/>
                </a:solidFill>
                <a:effectLst/>
                <a:latin typeface="+mn-lt"/>
                <a:ea typeface="+mn-ea"/>
                <a:cs typeface="+mn-cs"/>
              </a:rPr>
              <a:t>Ulkoiset tekijät</a:t>
            </a:r>
            <a:r>
              <a:rPr lang="fi-FI" sz="1200" b="0" i="0" kern="1200" dirty="0">
                <a:solidFill>
                  <a:schemeClr val="tx1"/>
                </a:solidFill>
                <a:effectLst/>
                <a:latin typeface="+mn-lt"/>
                <a:ea typeface="+mn-ea"/>
                <a:cs typeface="+mn-cs"/>
              </a:rPr>
              <a:t> ovat ympäristöön ja olosuhteisiin liittyviä asioita, kuten sosiaalinen tuki ja elinympäristö.</a:t>
            </a:r>
          </a:p>
          <a:p>
            <a:endParaRPr lang="fi-FI" dirty="0"/>
          </a:p>
        </p:txBody>
      </p:sp>
      <p:sp>
        <p:nvSpPr>
          <p:cNvPr id="4" name="Dian numeron paikkamerkki 3"/>
          <p:cNvSpPr>
            <a:spLocks noGrp="1"/>
          </p:cNvSpPr>
          <p:nvPr>
            <p:ph type="sldNum" sz="quarter" idx="10"/>
          </p:nvPr>
        </p:nvSpPr>
        <p:spPr/>
        <p:txBody>
          <a:bodyPr/>
          <a:lstStyle/>
          <a:p>
            <a:fld id="{A666947F-6CE3-4D7F-AF6E-6F063C6E7793}" type="slidenum">
              <a:rPr lang="fi-FI" smtClean="0"/>
              <a:t>10</a:t>
            </a:fld>
            <a:endParaRPr lang="fi-FI"/>
          </a:p>
        </p:txBody>
      </p:sp>
    </p:spTree>
    <p:extLst>
      <p:ext uri="{BB962C8B-B14F-4D97-AF65-F5344CB8AC3E}">
        <p14:creationId xmlns:p14="http://schemas.microsoft.com/office/powerpoint/2010/main" val="4189598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4" name="Date Placeholder 3"/>
          <p:cNvSpPr>
            <a:spLocks noGrp="1"/>
          </p:cNvSpPr>
          <p:nvPr>
            <p:ph type="dt" sz="half" idx="10"/>
          </p:nvPr>
        </p:nvSpPr>
        <p:spPr/>
        <p:txBody>
          <a:bodyPr/>
          <a:lstStyle/>
          <a:p>
            <a:fld id="{ECDCECDC-CA82-419C-B66C-70AF779EE76D}" type="datetimeFigureOut">
              <a:rPr lang="fi-FI" smtClean="0"/>
              <a:t>15.10.2021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B302E-1949-41E2-B3DA-061E657BEAEF}" type="slidenum">
              <a:rPr lang="fi-FI" smtClean="0"/>
              <a:t>‹#›</a:t>
            </a:fld>
            <a:endParaRPr lang="fi-FI"/>
          </a:p>
        </p:txBody>
      </p:sp>
    </p:spTree>
    <p:extLst>
      <p:ext uri="{BB962C8B-B14F-4D97-AF65-F5344CB8AC3E}">
        <p14:creationId xmlns:p14="http://schemas.microsoft.com/office/powerpoint/2010/main" val="24186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ECDCECDC-CA82-419C-B66C-70AF779EE76D}" type="datetimeFigureOut">
              <a:rPr lang="fi-FI" smtClean="0"/>
              <a:t>15.10.2021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B302E-1949-41E2-B3DA-061E657BEAEF}" type="slidenum">
              <a:rPr lang="fi-FI" smtClean="0"/>
              <a:t>‹#›</a:t>
            </a:fld>
            <a:endParaRPr lang="fi-FI"/>
          </a:p>
        </p:txBody>
      </p:sp>
    </p:spTree>
    <p:extLst>
      <p:ext uri="{BB962C8B-B14F-4D97-AF65-F5344CB8AC3E}">
        <p14:creationId xmlns:p14="http://schemas.microsoft.com/office/powerpoint/2010/main" val="90565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ECDCECDC-CA82-419C-B66C-70AF779EE76D}" type="datetimeFigureOut">
              <a:rPr lang="fi-FI" smtClean="0"/>
              <a:t>15.10.2021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B302E-1949-41E2-B3DA-061E657BEAEF}" type="slidenum">
              <a:rPr lang="fi-FI" smtClean="0"/>
              <a:t>‹#›</a:t>
            </a:fld>
            <a:endParaRPr lang="fi-FI"/>
          </a:p>
        </p:txBody>
      </p:sp>
    </p:spTree>
    <p:extLst>
      <p:ext uri="{BB962C8B-B14F-4D97-AF65-F5344CB8AC3E}">
        <p14:creationId xmlns:p14="http://schemas.microsoft.com/office/powerpoint/2010/main" val="247698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ECDCECDC-CA82-419C-B66C-70AF779EE76D}" type="datetimeFigureOut">
              <a:rPr lang="fi-FI" smtClean="0"/>
              <a:t>15.10.2021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B302E-1949-41E2-B3DA-061E657BEAEF}" type="slidenum">
              <a:rPr lang="fi-FI" smtClean="0"/>
              <a:t>‹#›</a:t>
            </a:fld>
            <a:endParaRPr lang="fi-FI"/>
          </a:p>
        </p:txBody>
      </p:sp>
    </p:spTree>
    <p:extLst>
      <p:ext uri="{BB962C8B-B14F-4D97-AF65-F5344CB8AC3E}">
        <p14:creationId xmlns:p14="http://schemas.microsoft.com/office/powerpoint/2010/main" val="410337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DCECDC-CA82-419C-B66C-70AF779EE76D}" type="datetimeFigureOut">
              <a:rPr lang="fi-FI" smtClean="0"/>
              <a:t>15.10.2021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B302E-1949-41E2-B3DA-061E657BEAEF}" type="slidenum">
              <a:rPr lang="fi-FI" smtClean="0"/>
              <a:t>‹#›</a:t>
            </a:fld>
            <a:endParaRPr lang="fi-FI"/>
          </a:p>
        </p:txBody>
      </p:sp>
    </p:spTree>
    <p:extLst>
      <p:ext uri="{BB962C8B-B14F-4D97-AF65-F5344CB8AC3E}">
        <p14:creationId xmlns:p14="http://schemas.microsoft.com/office/powerpoint/2010/main" val="187932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ECDCECDC-CA82-419C-B66C-70AF779EE76D}" type="datetimeFigureOut">
              <a:rPr lang="fi-FI" smtClean="0"/>
              <a:t>15.10.2021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DB302E-1949-41E2-B3DA-061E657BEAEF}" type="slidenum">
              <a:rPr lang="fi-FI" smtClean="0"/>
              <a:t>‹#›</a:t>
            </a:fld>
            <a:endParaRPr lang="fi-FI"/>
          </a:p>
        </p:txBody>
      </p:sp>
    </p:spTree>
    <p:extLst>
      <p:ext uri="{BB962C8B-B14F-4D97-AF65-F5344CB8AC3E}">
        <p14:creationId xmlns:p14="http://schemas.microsoft.com/office/powerpoint/2010/main" val="145991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ECDCECDC-CA82-419C-B66C-70AF779EE76D}" type="datetimeFigureOut">
              <a:rPr lang="fi-FI" smtClean="0"/>
              <a:t>15.10.2021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C7DB302E-1949-41E2-B3DA-061E657BEAEF}" type="slidenum">
              <a:rPr lang="fi-FI" smtClean="0"/>
              <a:t>‹#›</a:t>
            </a:fld>
            <a:endParaRPr lang="fi-FI"/>
          </a:p>
        </p:txBody>
      </p:sp>
    </p:spTree>
    <p:extLst>
      <p:ext uri="{BB962C8B-B14F-4D97-AF65-F5344CB8AC3E}">
        <p14:creationId xmlns:p14="http://schemas.microsoft.com/office/powerpoint/2010/main" val="171507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ECDCECDC-CA82-419C-B66C-70AF779EE76D}" type="datetimeFigureOut">
              <a:rPr lang="fi-FI" smtClean="0"/>
              <a:t>15.10.2021</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C7DB302E-1949-41E2-B3DA-061E657BEAEF}" type="slidenum">
              <a:rPr lang="fi-FI" smtClean="0"/>
              <a:t>‹#›</a:t>
            </a:fld>
            <a:endParaRPr lang="fi-FI"/>
          </a:p>
        </p:txBody>
      </p:sp>
    </p:spTree>
    <p:extLst>
      <p:ext uri="{BB962C8B-B14F-4D97-AF65-F5344CB8AC3E}">
        <p14:creationId xmlns:p14="http://schemas.microsoft.com/office/powerpoint/2010/main" val="215752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CECDC-CA82-419C-B66C-70AF779EE76D}" type="datetimeFigureOut">
              <a:rPr lang="fi-FI" smtClean="0"/>
              <a:t>15.10.2021</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C7DB302E-1949-41E2-B3DA-061E657BEAEF}" type="slidenum">
              <a:rPr lang="fi-FI" smtClean="0"/>
              <a:t>‹#›</a:t>
            </a:fld>
            <a:endParaRPr lang="fi-FI"/>
          </a:p>
        </p:txBody>
      </p:sp>
    </p:spTree>
    <p:extLst>
      <p:ext uri="{BB962C8B-B14F-4D97-AF65-F5344CB8AC3E}">
        <p14:creationId xmlns:p14="http://schemas.microsoft.com/office/powerpoint/2010/main" val="236674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DCECDC-CA82-419C-B66C-70AF779EE76D}" type="datetimeFigureOut">
              <a:rPr lang="fi-FI" smtClean="0"/>
              <a:t>15.10.2021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DB302E-1949-41E2-B3DA-061E657BEAEF}" type="slidenum">
              <a:rPr lang="fi-FI" smtClean="0"/>
              <a:t>‹#›</a:t>
            </a:fld>
            <a:endParaRPr lang="fi-FI"/>
          </a:p>
        </p:txBody>
      </p:sp>
    </p:spTree>
    <p:extLst>
      <p:ext uri="{BB962C8B-B14F-4D97-AF65-F5344CB8AC3E}">
        <p14:creationId xmlns:p14="http://schemas.microsoft.com/office/powerpoint/2010/main" val="293244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DCECDC-CA82-419C-B66C-70AF779EE76D}" type="datetimeFigureOut">
              <a:rPr lang="fi-FI" smtClean="0"/>
              <a:t>15.10.2021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DB302E-1949-41E2-B3DA-061E657BEAEF}" type="slidenum">
              <a:rPr lang="fi-FI" smtClean="0"/>
              <a:t>‹#›</a:t>
            </a:fld>
            <a:endParaRPr lang="fi-FI"/>
          </a:p>
        </p:txBody>
      </p:sp>
    </p:spTree>
    <p:extLst>
      <p:ext uri="{BB962C8B-B14F-4D97-AF65-F5344CB8AC3E}">
        <p14:creationId xmlns:p14="http://schemas.microsoft.com/office/powerpoint/2010/main" val="670091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CECDC-CA82-419C-B66C-70AF779EE76D}" type="datetimeFigureOut">
              <a:rPr lang="fi-FI" smtClean="0"/>
              <a:t>15.10.2021</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302E-1949-41E2-B3DA-061E657BEAEF}" type="slidenum">
              <a:rPr lang="fi-FI" smtClean="0"/>
              <a:t>‹#›</a:t>
            </a:fld>
            <a:endParaRPr lang="fi-FI"/>
          </a:p>
        </p:txBody>
      </p:sp>
    </p:spTree>
    <p:extLst>
      <p:ext uri="{BB962C8B-B14F-4D97-AF65-F5344CB8AC3E}">
        <p14:creationId xmlns:p14="http://schemas.microsoft.com/office/powerpoint/2010/main" val="4022516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zbcdwWvHb5U" TargetMode="External"/><Relationship Id="rId2" Type="http://schemas.openxmlformats.org/officeDocument/2006/relationships/hyperlink" Target="http://www.fightback.fi/" TargetMode="External"/><Relationship Id="rId1" Type="http://schemas.openxmlformats.org/officeDocument/2006/relationships/slideLayout" Target="../slideLayouts/slideLayout2.xml"/><Relationship Id="rId6" Type="http://schemas.openxmlformats.org/officeDocument/2006/relationships/hyperlink" Target="https://yle.fi/aihe/artikkeli/2016/10/11/miksi-toiset-selviavat-aarimmaisista-vastoinkaymisista-mutta-toiset-eivat" TargetMode="External"/><Relationship Id="rId5" Type="http://schemas.openxmlformats.org/officeDocument/2006/relationships/hyperlink" Target="https://www.youtube.com/watch?v=haU3DCNtTvk" TargetMode="External"/><Relationship Id="rId4" Type="http://schemas.openxmlformats.org/officeDocument/2006/relationships/hyperlink" Target="https://www.youtube.com/watch?v=i3GsjBvsdp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list=PLmRlUGcN-9ITHt2gTup5OowWlNz0_CNvN&amp;v=wZp8ii5zg5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b="1" dirty="0"/>
              <a:t>Terve 2: Ihminen, ympäristö ja terveys</a:t>
            </a:r>
          </a:p>
        </p:txBody>
      </p:sp>
      <p:sp>
        <p:nvSpPr>
          <p:cNvPr id="3" name="Subtitle 2"/>
          <p:cNvSpPr>
            <a:spLocks noGrp="1"/>
          </p:cNvSpPr>
          <p:nvPr>
            <p:ph type="subTitle" idx="1"/>
          </p:nvPr>
        </p:nvSpPr>
        <p:spPr/>
        <p:txBody>
          <a:bodyPr/>
          <a:lstStyle/>
          <a:p>
            <a:r>
              <a:rPr lang="fi-FI" b="1" dirty="0"/>
              <a:t>Luku 9: Mielenterveyttä suojaavia ja vahvistavia tekijöitä</a:t>
            </a:r>
          </a:p>
        </p:txBody>
      </p:sp>
    </p:spTree>
    <p:extLst>
      <p:ext uri="{BB962C8B-B14F-4D97-AF65-F5344CB8AC3E}">
        <p14:creationId xmlns:p14="http://schemas.microsoft.com/office/powerpoint/2010/main" val="1275972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3C8A1E-52A5-4C10-B885-D76BE20EE9D6}"/>
              </a:ext>
            </a:extLst>
          </p:cNvPr>
          <p:cNvSpPr>
            <a:spLocks noGrp="1"/>
          </p:cNvSpPr>
          <p:nvPr>
            <p:ph type="title"/>
          </p:nvPr>
        </p:nvSpPr>
        <p:spPr>
          <a:xfrm>
            <a:off x="477078" y="692696"/>
            <a:ext cx="8229600" cy="1143000"/>
          </a:xfrm>
        </p:spPr>
        <p:txBody>
          <a:bodyPr>
            <a:noAutofit/>
          </a:bodyPr>
          <a:lstStyle/>
          <a:p>
            <a:r>
              <a:rPr lang="fi-FI" sz="3200" dirty="0"/>
              <a:t>Mielenterveyttä suojaavia/riskejä aiheuttavia tekijöitä</a:t>
            </a:r>
            <a:br>
              <a:rPr lang="fi-FI" sz="3200" dirty="0"/>
            </a:br>
            <a:r>
              <a:rPr lang="fi-FI" sz="3200" dirty="0"/>
              <a:t>Listaa asioita lokeroihin joko omalta kohdaltasi tai yleisesti mitä voisi olla ikäiselläsi nuorella</a:t>
            </a:r>
            <a:br>
              <a:rPr lang="fi-FI" sz="3200" dirty="0"/>
            </a:br>
            <a:r>
              <a:rPr lang="fi-FI" sz="3200" dirty="0"/>
              <a:t>https://flinga.fi/s/F969MS7  </a:t>
            </a:r>
          </a:p>
        </p:txBody>
      </p:sp>
      <p:sp>
        <p:nvSpPr>
          <p:cNvPr id="3" name="Sisällön paikkamerkki 2">
            <a:extLst>
              <a:ext uri="{FF2B5EF4-FFF2-40B4-BE49-F238E27FC236}">
                <a16:creationId xmlns:a16="http://schemas.microsoft.com/office/drawing/2014/main" id="{B1ADD48E-FAC1-40F4-9A60-FC8993F5DA36}"/>
              </a:ext>
            </a:extLst>
          </p:cNvPr>
          <p:cNvSpPr>
            <a:spLocks noGrp="1"/>
          </p:cNvSpPr>
          <p:nvPr>
            <p:ph idx="1"/>
          </p:nvPr>
        </p:nvSpPr>
        <p:spPr>
          <a:xfrm>
            <a:off x="539552" y="2532123"/>
            <a:ext cx="8147248" cy="3594040"/>
          </a:xfrm>
        </p:spPr>
        <p:txBody>
          <a:bodyPr/>
          <a:lstStyle/>
          <a:p>
            <a:endParaRPr lang="fi-FI" dirty="0"/>
          </a:p>
        </p:txBody>
      </p:sp>
      <p:pic>
        <p:nvPicPr>
          <p:cNvPr id="5" name="Kuva 4">
            <a:extLst>
              <a:ext uri="{FF2B5EF4-FFF2-40B4-BE49-F238E27FC236}">
                <a16:creationId xmlns:a16="http://schemas.microsoft.com/office/drawing/2014/main" id="{82F1A2F0-CB1D-4950-B770-20003C833097}"/>
              </a:ext>
            </a:extLst>
          </p:cNvPr>
          <p:cNvPicPr>
            <a:picLocks noChangeAspect="1"/>
          </p:cNvPicPr>
          <p:nvPr/>
        </p:nvPicPr>
        <p:blipFill>
          <a:blip r:embed="rId3"/>
          <a:stretch>
            <a:fillRect/>
          </a:stretch>
        </p:blipFill>
        <p:spPr>
          <a:xfrm>
            <a:off x="1015754" y="2532123"/>
            <a:ext cx="7671046" cy="3705189"/>
          </a:xfrm>
          <a:prstGeom prst="rect">
            <a:avLst/>
          </a:prstGeom>
        </p:spPr>
      </p:pic>
    </p:spTree>
    <p:extLst>
      <p:ext uri="{BB962C8B-B14F-4D97-AF65-F5344CB8AC3E}">
        <p14:creationId xmlns:p14="http://schemas.microsoft.com/office/powerpoint/2010/main" val="34556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Vastaus edelliseen</a:t>
            </a:r>
            <a:endParaRPr lang="fi-FI" dirty="0"/>
          </a:p>
        </p:txBody>
      </p:sp>
      <p:sp>
        <p:nvSpPr>
          <p:cNvPr id="4" name="Sisällön paikkamerkki 3"/>
          <p:cNvSpPr>
            <a:spLocks noGrp="1"/>
          </p:cNvSpPr>
          <p:nvPr>
            <p:ph idx="1"/>
          </p:nvPr>
        </p:nvSpPr>
        <p:spPr/>
        <p:txBody>
          <a:bodyPr>
            <a:normAutofit fontScale="92500" lnSpcReduction="20000"/>
          </a:bodyPr>
          <a:lstStyle/>
          <a:p>
            <a:pPr fontAlgn="base"/>
            <a:r>
              <a:rPr lang="fi-FI" b="1" dirty="0"/>
              <a:t>Sisäisiä suojaavia tekijöitä</a:t>
            </a:r>
          </a:p>
          <a:p>
            <a:pPr fontAlgn="base"/>
            <a:r>
              <a:rPr lang="fi-FI" dirty="0"/>
              <a:t>liikunta</a:t>
            </a:r>
          </a:p>
          <a:p>
            <a:pPr fontAlgn="base"/>
            <a:r>
              <a:rPr lang="fi-FI" dirty="0"/>
              <a:t>ruoka</a:t>
            </a:r>
          </a:p>
          <a:p>
            <a:pPr fontAlgn="base"/>
            <a:r>
              <a:rPr lang="fi-FI" dirty="0"/>
              <a:t>riittävä lepo</a:t>
            </a:r>
          </a:p>
          <a:p>
            <a:pPr fontAlgn="base"/>
            <a:r>
              <a:rPr lang="fi-FI" dirty="0"/>
              <a:t>tunteista puhuminen</a:t>
            </a:r>
          </a:p>
          <a:p>
            <a:pPr fontAlgn="base"/>
            <a:r>
              <a:rPr lang="fi-FI" dirty="0"/>
              <a:t>kyky ylläpitää ja luoda kaverisuhteita</a:t>
            </a:r>
          </a:p>
          <a:p>
            <a:pPr fontAlgn="base"/>
            <a:r>
              <a:rPr lang="fi-FI" dirty="0"/>
              <a:t>harrastukset</a:t>
            </a:r>
          </a:p>
          <a:p>
            <a:pPr fontAlgn="base"/>
            <a:r>
              <a:rPr lang="fi-FI" dirty="0"/>
              <a:t>itsensä arvostaminen ja hyväksyminen</a:t>
            </a:r>
          </a:p>
          <a:p>
            <a:pPr fontAlgn="base"/>
            <a:r>
              <a:rPr lang="fi-FI" dirty="0"/>
              <a:t>päivittäiset valinnat</a:t>
            </a:r>
          </a:p>
          <a:p>
            <a:endParaRPr lang="fi-FI" dirty="0"/>
          </a:p>
        </p:txBody>
      </p:sp>
    </p:spTree>
    <p:extLst>
      <p:ext uri="{BB962C8B-B14F-4D97-AF65-F5344CB8AC3E}">
        <p14:creationId xmlns:p14="http://schemas.microsoft.com/office/powerpoint/2010/main" val="358840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pPr fontAlgn="base"/>
            <a:r>
              <a:rPr lang="fi-FI" b="1" dirty="0"/>
              <a:t>Ulkoisia</a:t>
            </a:r>
            <a:r>
              <a:rPr lang="fi-FI" dirty="0"/>
              <a:t> </a:t>
            </a:r>
            <a:r>
              <a:rPr lang="fi-FI" b="1" dirty="0"/>
              <a:t>suojaavia</a:t>
            </a:r>
            <a:r>
              <a:rPr lang="fi-FI" dirty="0"/>
              <a:t> </a:t>
            </a:r>
            <a:r>
              <a:rPr lang="fi-FI" b="1" dirty="0"/>
              <a:t>tekijöitä</a:t>
            </a:r>
          </a:p>
          <a:p>
            <a:pPr fontAlgn="base"/>
            <a:r>
              <a:rPr lang="fi-FI" dirty="0"/>
              <a:t>perhe ja </a:t>
            </a:r>
            <a:r>
              <a:rPr lang="fi-FI" dirty="0" smtClean="0"/>
              <a:t>ystävät</a:t>
            </a:r>
          </a:p>
          <a:p>
            <a:pPr fontAlgn="base"/>
            <a:r>
              <a:rPr lang="fi-FI" dirty="0" smtClean="0"/>
              <a:t>koulussa </a:t>
            </a:r>
            <a:r>
              <a:rPr lang="fi-FI" dirty="0"/>
              <a:t>käyminen ja opiskelu</a:t>
            </a:r>
          </a:p>
          <a:p>
            <a:pPr fontAlgn="base"/>
            <a:r>
              <a:rPr lang="fi-FI" dirty="0"/>
              <a:t>kyky uskaltaa ja osata hakea apua tarvittaessa</a:t>
            </a:r>
          </a:p>
          <a:p>
            <a:pPr fontAlgn="base"/>
            <a:r>
              <a:rPr lang="fi-FI" dirty="0"/>
              <a:t>turvallinen kasvuympäristö</a:t>
            </a:r>
          </a:p>
          <a:p>
            <a:endParaRPr lang="fi-FI" dirty="0"/>
          </a:p>
        </p:txBody>
      </p:sp>
    </p:spTree>
    <p:extLst>
      <p:ext uri="{BB962C8B-B14F-4D97-AF65-F5344CB8AC3E}">
        <p14:creationId xmlns:p14="http://schemas.microsoft.com/office/powerpoint/2010/main" val="3138619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pPr fontAlgn="base"/>
            <a:r>
              <a:rPr lang="fi-FI" b="1" dirty="0"/>
              <a:t>Sisäiset riskitekijät</a:t>
            </a:r>
          </a:p>
          <a:p>
            <a:pPr fontAlgn="base"/>
            <a:r>
              <a:rPr lang="fi-FI" dirty="0"/>
              <a:t>itsetunnon haavoittuvuus</a:t>
            </a:r>
          </a:p>
          <a:p>
            <a:pPr fontAlgn="base"/>
            <a:r>
              <a:rPr lang="fi-FI" dirty="0"/>
              <a:t>huonot suhteet kavereihin, vanhempiin ja läheisiin</a:t>
            </a:r>
          </a:p>
          <a:p>
            <a:pPr fontAlgn="base"/>
            <a:r>
              <a:rPr lang="fi-FI" dirty="0"/>
              <a:t>eristäytyminen ja vieraantuminen tutuista ihmissuhteista</a:t>
            </a:r>
          </a:p>
          <a:p>
            <a:pPr fontAlgn="base"/>
            <a:r>
              <a:rPr lang="fi-FI" dirty="0"/>
              <a:t>avuttomuuden tunne</a:t>
            </a:r>
          </a:p>
          <a:p>
            <a:pPr fontAlgn="base"/>
            <a:r>
              <a:rPr lang="fi-FI" dirty="0"/>
              <a:t>huonommuuden tunne</a:t>
            </a:r>
          </a:p>
        </p:txBody>
      </p:sp>
    </p:spTree>
    <p:extLst>
      <p:ext uri="{BB962C8B-B14F-4D97-AF65-F5344CB8AC3E}">
        <p14:creationId xmlns:p14="http://schemas.microsoft.com/office/powerpoint/2010/main" val="1850171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normAutofit fontScale="92500" lnSpcReduction="20000"/>
          </a:bodyPr>
          <a:lstStyle/>
          <a:p>
            <a:pPr fontAlgn="base"/>
            <a:r>
              <a:rPr lang="fi-FI" b="1" dirty="0"/>
              <a:t>Ulkoiset</a:t>
            </a:r>
            <a:r>
              <a:rPr lang="fi-FI" dirty="0"/>
              <a:t> </a:t>
            </a:r>
            <a:r>
              <a:rPr lang="fi-FI" b="1" dirty="0"/>
              <a:t>riskitekijät</a:t>
            </a:r>
          </a:p>
          <a:p>
            <a:pPr fontAlgn="base"/>
            <a:r>
              <a:rPr lang="fi-FI" dirty="0"/>
              <a:t>erot ja menetykset</a:t>
            </a:r>
          </a:p>
          <a:p>
            <a:pPr fontAlgn="base"/>
            <a:r>
              <a:rPr lang="fi-FI" dirty="0"/>
              <a:t>väkivalta</a:t>
            </a:r>
          </a:p>
          <a:p>
            <a:pPr fontAlgn="base"/>
            <a:r>
              <a:rPr lang="fi-FI" dirty="0"/>
              <a:t>kiusaaminen</a:t>
            </a:r>
          </a:p>
          <a:p>
            <a:pPr fontAlgn="base"/>
            <a:r>
              <a:rPr lang="fi-FI" dirty="0"/>
              <a:t>tupakointi</a:t>
            </a:r>
          </a:p>
          <a:p>
            <a:pPr fontAlgn="base"/>
            <a:r>
              <a:rPr lang="fi-FI" dirty="0"/>
              <a:t>alkoholin tai muiden päihteiden käyttö</a:t>
            </a:r>
          </a:p>
          <a:p>
            <a:pPr fontAlgn="base"/>
            <a:r>
              <a:rPr lang="fi-FI" dirty="0"/>
              <a:t>syrjäytyminen</a:t>
            </a:r>
          </a:p>
          <a:p>
            <a:pPr fontAlgn="base"/>
            <a:r>
              <a:rPr lang="fi-FI" dirty="0"/>
              <a:t>haitallinen elinympäristö</a:t>
            </a:r>
          </a:p>
          <a:p>
            <a:pPr fontAlgn="base"/>
            <a:r>
              <a:rPr lang="fi-FI" dirty="0"/>
              <a:t>työttömyys</a:t>
            </a:r>
          </a:p>
        </p:txBody>
      </p:sp>
    </p:spTree>
    <p:extLst>
      <p:ext uri="{BB962C8B-B14F-4D97-AF65-F5344CB8AC3E}">
        <p14:creationId xmlns:p14="http://schemas.microsoft.com/office/powerpoint/2010/main" val="4025062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9064DD-8DAA-4205-B140-649F360486E0}"/>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FA06D323-83A3-4674-8CB1-1D6A3E062FBC}"/>
              </a:ext>
            </a:extLst>
          </p:cNvPr>
          <p:cNvSpPr>
            <a:spLocks noGrp="1"/>
          </p:cNvSpPr>
          <p:nvPr>
            <p:ph idx="1"/>
          </p:nvPr>
        </p:nvSpPr>
        <p:spPr/>
        <p:txBody>
          <a:bodyPr/>
          <a:lstStyle/>
          <a:p>
            <a:endParaRPr lang="fi-FI" dirty="0"/>
          </a:p>
        </p:txBody>
      </p:sp>
      <p:pic>
        <p:nvPicPr>
          <p:cNvPr id="4" name="Kuva 3">
            <a:extLst>
              <a:ext uri="{FF2B5EF4-FFF2-40B4-BE49-F238E27FC236}">
                <a16:creationId xmlns:a16="http://schemas.microsoft.com/office/drawing/2014/main" id="{78601863-1278-4FAD-A516-8AA37212650F}"/>
              </a:ext>
            </a:extLst>
          </p:cNvPr>
          <p:cNvPicPr>
            <a:picLocks noChangeAspect="1"/>
          </p:cNvPicPr>
          <p:nvPr/>
        </p:nvPicPr>
        <p:blipFill>
          <a:blip r:embed="rId2"/>
          <a:stretch>
            <a:fillRect/>
          </a:stretch>
        </p:blipFill>
        <p:spPr>
          <a:xfrm>
            <a:off x="1187624" y="-7453"/>
            <a:ext cx="6680835" cy="6865453"/>
          </a:xfrm>
          <a:prstGeom prst="rect">
            <a:avLst/>
          </a:prstGeom>
        </p:spPr>
      </p:pic>
    </p:spTree>
    <p:extLst>
      <p:ext uri="{BB962C8B-B14F-4D97-AF65-F5344CB8AC3E}">
        <p14:creationId xmlns:p14="http://schemas.microsoft.com/office/powerpoint/2010/main" val="3061605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t>Resilienssi</a:t>
            </a:r>
            <a:r>
              <a:rPr lang="fi-FI" b="1" dirty="0"/>
              <a:t> ja koherenssi</a:t>
            </a:r>
          </a:p>
        </p:txBody>
      </p:sp>
      <p:sp>
        <p:nvSpPr>
          <p:cNvPr id="3" name="Content Placeholder 2"/>
          <p:cNvSpPr>
            <a:spLocks noGrp="1"/>
          </p:cNvSpPr>
          <p:nvPr>
            <p:ph idx="1"/>
          </p:nvPr>
        </p:nvSpPr>
        <p:spPr>
          <a:xfrm>
            <a:off x="457200" y="1600200"/>
            <a:ext cx="8229600" cy="4997152"/>
          </a:xfrm>
        </p:spPr>
        <p:txBody>
          <a:bodyPr>
            <a:normAutofit fontScale="62500" lnSpcReduction="20000"/>
          </a:bodyPr>
          <a:lstStyle/>
          <a:p>
            <a:r>
              <a:rPr lang="fi-FI" sz="3800" b="1" dirty="0" err="1"/>
              <a:t>resilienssi</a:t>
            </a:r>
            <a:endParaRPr lang="fi-FI" sz="3800" b="1" dirty="0"/>
          </a:p>
          <a:p>
            <a:pPr lvl="1"/>
            <a:r>
              <a:rPr lang="fi-FI" dirty="0"/>
              <a:t>yksilön tai yhteisön joustamiskyky, vaikeuksien kohtaamisen ja selviytymisen kyky</a:t>
            </a:r>
          </a:p>
          <a:p>
            <a:pPr lvl="1"/>
            <a:r>
              <a:rPr lang="fi-FI" dirty="0"/>
              <a:t>toisilla luonnostaan enemmän kuin toisilla</a:t>
            </a:r>
          </a:p>
          <a:p>
            <a:pPr lvl="1"/>
            <a:r>
              <a:rPr lang="fi-FI" dirty="0"/>
              <a:t>kehittyy elämänkokemuksen myötä, jokainen voi itsessään vahvistaa</a:t>
            </a:r>
          </a:p>
          <a:p>
            <a:pPr lvl="1"/>
            <a:r>
              <a:rPr lang="fi-FI" dirty="0"/>
              <a:t>joustavuus ja muutokseen sopeutuminen tärkeitä ominaisuuksia kohdatessa vastoinkäymisiä</a:t>
            </a:r>
          </a:p>
          <a:p>
            <a:endParaRPr lang="fi-FI" sz="3800" b="1" dirty="0"/>
          </a:p>
          <a:p>
            <a:r>
              <a:rPr lang="fi-FI" sz="3800" b="1" dirty="0"/>
              <a:t>koherenssi eli elämänhallinnan tunne </a:t>
            </a:r>
          </a:p>
          <a:p>
            <a:pPr lvl="1"/>
            <a:r>
              <a:rPr lang="fi-FI" dirty="0"/>
              <a:t>vahvistaa itsetuntoa, optimismia, toiveikkuutta, sinnikkyyttä ja hyvää oloa</a:t>
            </a:r>
          </a:p>
          <a:p>
            <a:pPr lvl="1"/>
            <a:r>
              <a:rPr lang="fi-FI" dirty="0"/>
              <a:t>lievittää haitallista stressiä, ahdistuneisuutta, toivottomuutta ja masennusta</a:t>
            </a:r>
          </a:p>
          <a:p>
            <a:pPr lvl="1"/>
            <a:r>
              <a:rPr lang="fi-FI" dirty="0"/>
              <a:t>alkaa kehittyä lapsuuden ja nuoruuden kokemusten myötä </a:t>
            </a:r>
          </a:p>
          <a:p>
            <a:pPr lvl="1"/>
            <a:r>
              <a:rPr lang="fi-FI" dirty="0"/>
              <a:t>elämää ei voi täysin hallita, mutta elämänkulun aikana tapahtuvat toistuvat myönteiset elämänkokemukset vahvistavat elämänhallinnan tunnetta</a:t>
            </a:r>
          </a:p>
          <a:p>
            <a:pPr marL="971550" lvl="1" indent="-514350">
              <a:buFont typeface="+mj-lt"/>
              <a:buAutoNum type="arabicPeriod"/>
            </a:pPr>
            <a:r>
              <a:rPr lang="fi-FI" b="1" dirty="0"/>
              <a:t>ymmärrettävyys</a:t>
            </a:r>
          </a:p>
          <a:p>
            <a:pPr marL="971550" lvl="1" indent="-514350">
              <a:buFont typeface="+mj-lt"/>
              <a:buAutoNum type="arabicPeriod"/>
            </a:pPr>
            <a:r>
              <a:rPr lang="fi-FI" b="1" dirty="0"/>
              <a:t>hallittavuus</a:t>
            </a:r>
          </a:p>
          <a:p>
            <a:pPr marL="971550" lvl="1" indent="-514350">
              <a:buFont typeface="+mj-lt"/>
              <a:buAutoNum type="arabicPeriod"/>
            </a:pPr>
            <a:r>
              <a:rPr lang="fi-FI" b="1" dirty="0"/>
              <a:t>mielekkyys</a:t>
            </a:r>
          </a:p>
          <a:p>
            <a:pPr lvl="1"/>
            <a:endParaRPr lang="fi-FI" dirty="0"/>
          </a:p>
        </p:txBody>
      </p:sp>
    </p:spTree>
    <p:extLst>
      <p:ext uri="{BB962C8B-B14F-4D97-AF65-F5344CB8AC3E}">
        <p14:creationId xmlns:p14="http://schemas.microsoft.com/office/powerpoint/2010/main" val="227436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3DE5D8-F4C0-48D7-B964-52CC65C76281}"/>
              </a:ext>
            </a:extLst>
          </p:cNvPr>
          <p:cNvSpPr>
            <a:spLocks noGrp="1"/>
          </p:cNvSpPr>
          <p:nvPr>
            <p:ph type="title"/>
          </p:nvPr>
        </p:nvSpPr>
        <p:spPr/>
        <p:txBody>
          <a:bodyPr>
            <a:normAutofit/>
          </a:bodyPr>
          <a:lstStyle/>
          <a:p>
            <a:r>
              <a:rPr lang="fi-FI" dirty="0" err="1"/>
              <a:t>Fight</a:t>
            </a:r>
            <a:r>
              <a:rPr lang="fi-FI" dirty="0"/>
              <a:t> </a:t>
            </a:r>
            <a:r>
              <a:rPr lang="fi-FI" dirty="0" err="1"/>
              <a:t>back</a:t>
            </a:r>
            <a:r>
              <a:rPr lang="fi-FI" dirty="0"/>
              <a:t> = </a:t>
            </a:r>
            <a:r>
              <a:rPr lang="fi-FI" dirty="0" err="1"/>
              <a:t>Resilienssi</a:t>
            </a:r>
            <a:r>
              <a:rPr lang="fi-FI" dirty="0"/>
              <a:t> tapissa!</a:t>
            </a:r>
          </a:p>
        </p:txBody>
      </p:sp>
      <p:sp>
        <p:nvSpPr>
          <p:cNvPr id="3" name="Sisällön paikkamerkki 2">
            <a:extLst>
              <a:ext uri="{FF2B5EF4-FFF2-40B4-BE49-F238E27FC236}">
                <a16:creationId xmlns:a16="http://schemas.microsoft.com/office/drawing/2014/main" id="{613A7348-0A46-44FF-A22A-8C9DE4FD85FC}"/>
              </a:ext>
            </a:extLst>
          </p:cNvPr>
          <p:cNvSpPr>
            <a:spLocks noGrp="1"/>
          </p:cNvSpPr>
          <p:nvPr>
            <p:ph idx="1"/>
          </p:nvPr>
        </p:nvSpPr>
        <p:spPr/>
        <p:txBody>
          <a:bodyPr>
            <a:normAutofit fontScale="85000" lnSpcReduction="20000"/>
          </a:bodyPr>
          <a:lstStyle/>
          <a:p>
            <a:r>
              <a:rPr lang="fi-FI" dirty="0">
                <a:hlinkClick r:id="rId2"/>
              </a:rPr>
              <a:t>http://www.fightback.fi/</a:t>
            </a:r>
            <a:endParaRPr lang="fi-FI" dirty="0"/>
          </a:p>
          <a:p>
            <a:r>
              <a:rPr lang="fi-FI" dirty="0">
                <a:hlinkClick r:id="rId3"/>
              </a:rPr>
              <a:t>https://</a:t>
            </a:r>
            <a:r>
              <a:rPr lang="fi-FI" dirty="0" smtClean="0">
                <a:hlinkClick r:id="rId3"/>
              </a:rPr>
              <a:t>www.youtube.com/watch?v=zbcdwWvHb5U</a:t>
            </a:r>
            <a:r>
              <a:rPr lang="fi-FI" dirty="0" smtClean="0"/>
              <a:t> </a:t>
            </a:r>
            <a:r>
              <a:rPr lang="fi-FI" dirty="0" smtClean="0">
                <a:sym typeface="Wingdings" panose="05000000000000000000" pitchFamily="2" charset="2"/>
              </a:rPr>
              <a:t> katsotaan ainakin tämä</a:t>
            </a:r>
          </a:p>
          <a:p>
            <a:r>
              <a:rPr lang="fi-FI" dirty="0">
                <a:hlinkClick r:id="rId4"/>
              </a:rPr>
              <a:t>https://</a:t>
            </a:r>
            <a:r>
              <a:rPr lang="fi-FI" dirty="0" smtClean="0">
                <a:hlinkClick r:id="rId4"/>
              </a:rPr>
              <a:t>www.youtube.com/watch?v=i3GsjBvsdp0</a:t>
            </a:r>
            <a:r>
              <a:rPr lang="fi-FI" dirty="0" smtClean="0"/>
              <a:t> </a:t>
            </a:r>
            <a:r>
              <a:rPr lang="fi-FI" dirty="0" smtClean="0">
                <a:sym typeface="Wingdings" panose="05000000000000000000" pitchFamily="2" charset="2"/>
              </a:rPr>
              <a:t> Jari Mönkkönen</a:t>
            </a:r>
            <a:endParaRPr lang="fi-FI" dirty="0" smtClean="0"/>
          </a:p>
          <a:p>
            <a:r>
              <a:rPr lang="fi-FI" dirty="0" smtClean="0">
                <a:hlinkClick r:id="rId5"/>
              </a:rPr>
              <a:t>https</a:t>
            </a:r>
            <a:r>
              <a:rPr lang="fi-FI" dirty="0">
                <a:hlinkClick r:id="rId5"/>
              </a:rPr>
              <a:t>://www.youtube.com/watch?v=haU3DCNtTvk</a:t>
            </a:r>
            <a:endParaRPr lang="fi-FI" dirty="0"/>
          </a:p>
          <a:p>
            <a:r>
              <a:rPr lang="fi-FI" dirty="0" smtClean="0">
                <a:hlinkClick r:id="rId6"/>
              </a:rPr>
              <a:t>https</a:t>
            </a:r>
            <a:r>
              <a:rPr lang="fi-FI" dirty="0">
                <a:hlinkClick r:id="rId6"/>
              </a:rPr>
              <a:t>://yle.fi/aihe/artikkeli/2016/10/11/miksi-toiset-selviavat-aarimmaisista-vastoinkaymisista-mutta-toiset-eivat</a:t>
            </a:r>
            <a:endParaRPr lang="fi-FI" dirty="0"/>
          </a:p>
          <a:p>
            <a:r>
              <a:rPr lang="fi-FI" dirty="0"/>
              <a:t>Mitä suojaavia tekijöitä Pekka </a:t>
            </a:r>
            <a:r>
              <a:rPr lang="fi-FI" dirty="0" err="1"/>
              <a:t>Hyysalolla</a:t>
            </a:r>
            <a:r>
              <a:rPr lang="fi-FI" dirty="0"/>
              <a:t> on varmasti ollut? </a:t>
            </a:r>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4286698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BB61B4-A658-4B40-9ED8-AD26E8561704}"/>
              </a:ext>
            </a:extLst>
          </p:cNvPr>
          <p:cNvSpPr>
            <a:spLocks noGrp="1"/>
          </p:cNvSpPr>
          <p:nvPr>
            <p:ph type="title"/>
          </p:nvPr>
        </p:nvSpPr>
        <p:spPr/>
        <p:txBody>
          <a:bodyPr>
            <a:normAutofit fontScale="90000"/>
          </a:bodyPr>
          <a:lstStyle/>
          <a:p>
            <a:r>
              <a:rPr lang="fi-FI" dirty="0" err="1"/>
              <a:t>Resilienssi</a:t>
            </a:r>
            <a:r>
              <a:rPr lang="fi-FI" dirty="0"/>
              <a:t> ja koherenssi tutkimuksissa</a:t>
            </a:r>
          </a:p>
        </p:txBody>
      </p:sp>
      <p:sp>
        <p:nvSpPr>
          <p:cNvPr id="3" name="Sisällön paikkamerkki 2">
            <a:extLst>
              <a:ext uri="{FF2B5EF4-FFF2-40B4-BE49-F238E27FC236}">
                <a16:creationId xmlns:a16="http://schemas.microsoft.com/office/drawing/2014/main" id="{C82A320C-FF7A-43AD-B39C-5255A539D2D9}"/>
              </a:ext>
            </a:extLst>
          </p:cNvPr>
          <p:cNvSpPr>
            <a:spLocks noGrp="1"/>
          </p:cNvSpPr>
          <p:nvPr>
            <p:ph idx="1"/>
          </p:nvPr>
        </p:nvSpPr>
        <p:spPr>
          <a:xfrm>
            <a:off x="323528" y="1417638"/>
            <a:ext cx="7992888" cy="4819674"/>
          </a:xfrm>
        </p:spPr>
        <p:txBody>
          <a:bodyPr>
            <a:normAutofit fontScale="70000" lnSpcReduction="20000"/>
          </a:bodyPr>
          <a:lstStyle/>
          <a:p>
            <a:r>
              <a:rPr lang="fi-FI" dirty="0" err="1"/>
              <a:t>Resilienssillä</a:t>
            </a:r>
            <a:r>
              <a:rPr lang="fi-FI" dirty="0"/>
              <a:t> eli pärjäävyydellä tarkoitetaan yksilön kykyä selviytyä erilaisissa tilanteissa, </a:t>
            </a:r>
            <a:r>
              <a:rPr lang="fi-FI" u="sng" dirty="0"/>
              <a:t>eli yksilön kimmoisuutta, joustavuutta, mukautumiskykyä ja vastustuskykyä elämän paineille </a:t>
            </a:r>
          </a:p>
          <a:p>
            <a:r>
              <a:rPr lang="fi-FI" dirty="0"/>
              <a:t>(23). Lukuisista </a:t>
            </a:r>
            <a:r>
              <a:rPr lang="fi-FI" dirty="0" err="1"/>
              <a:t>resilienssimittareista</a:t>
            </a:r>
            <a:r>
              <a:rPr lang="fi-FI" dirty="0"/>
              <a:t> (24) yhdeksi lupaavaksi aikuisväestön </a:t>
            </a:r>
            <a:r>
              <a:rPr lang="fi-FI" dirty="0" err="1"/>
              <a:t>resilienssin</a:t>
            </a:r>
            <a:r>
              <a:rPr lang="fi-FI" dirty="0"/>
              <a:t> mittariksi on arvioitu viittä itse ilmoitettua ulottuvuutta arvioiva </a:t>
            </a:r>
            <a:r>
              <a:rPr lang="fi-FI" dirty="0" err="1"/>
              <a:t>Connor</a:t>
            </a:r>
            <a:r>
              <a:rPr lang="fi-FI" dirty="0"/>
              <a:t>-Davidsonin </a:t>
            </a:r>
            <a:r>
              <a:rPr lang="fi-FI" dirty="0" err="1"/>
              <a:t>resilienssiasteikko</a:t>
            </a:r>
            <a:r>
              <a:rPr lang="fi-FI" dirty="0"/>
              <a:t> (CD-RISC) (25). Toinen mittari, </a:t>
            </a:r>
            <a:r>
              <a:rPr lang="fi-FI" dirty="0" err="1"/>
              <a:t>resilienssiasteikko</a:t>
            </a:r>
            <a:r>
              <a:rPr lang="fi-FI" dirty="0"/>
              <a:t> (</a:t>
            </a:r>
            <a:r>
              <a:rPr lang="fi-FI" dirty="0" err="1"/>
              <a:t>Resiliency</a:t>
            </a:r>
            <a:r>
              <a:rPr lang="fi-FI" dirty="0"/>
              <a:t> </a:t>
            </a:r>
            <a:r>
              <a:rPr lang="fi-FI" dirty="0" err="1"/>
              <a:t>Scale</a:t>
            </a:r>
            <a:r>
              <a:rPr lang="fi-FI" dirty="0"/>
              <a:t>, RS), mittaa </a:t>
            </a:r>
            <a:r>
              <a:rPr lang="fi-FI" dirty="0" err="1"/>
              <a:t>resilienssin</a:t>
            </a:r>
            <a:r>
              <a:rPr lang="fi-FI" dirty="0"/>
              <a:t> viittä ulottuvuutta: </a:t>
            </a:r>
            <a:r>
              <a:rPr lang="fi-FI" u="sng" dirty="0"/>
              <a:t>mielentyyneyttä, sinnikkyyttä, itseluottamusta, mielekkyyden tunnetta, ja olemassaolon ainutlaatuisuuden kokemusta (26). </a:t>
            </a:r>
          </a:p>
          <a:p>
            <a:r>
              <a:rPr lang="fi-FI" dirty="0"/>
              <a:t>Pystyvyyden, koherenssin, onnellisuuden ja elämäntyytyväisyyden tunne sekä </a:t>
            </a:r>
            <a:r>
              <a:rPr lang="fi-FI" dirty="0" err="1"/>
              <a:t>resilienssi</a:t>
            </a:r>
            <a:r>
              <a:rPr lang="fi-FI" dirty="0"/>
              <a:t> ovat tärkeitä ulottuvuuksia positiivisessa mielenterveydessä. Niitä mittaamalla tavoitetaan kuitenkin kulloinkin vain yksi positiivisen mielenterveyden </a:t>
            </a:r>
            <a:r>
              <a:rPr lang="fi-FI" dirty="0" err="1"/>
              <a:t>ulottuvuu</a:t>
            </a:r>
            <a:r>
              <a:rPr lang="fi-FI" dirty="0"/>
              <a:t>, jonka vuoksi </a:t>
            </a:r>
            <a:r>
              <a:rPr lang="fi-FI" dirty="0">
                <a:sym typeface="Wingdings" panose="05000000000000000000" pitchFamily="2" charset="2"/>
              </a:rPr>
              <a:t>WEMWBS</a:t>
            </a:r>
            <a:endParaRPr lang="fi-FI" dirty="0"/>
          </a:p>
        </p:txBody>
      </p:sp>
    </p:spTree>
    <p:extLst>
      <p:ext uri="{BB962C8B-B14F-4D97-AF65-F5344CB8AC3E}">
        <p14:creationId xmlns:p14="http://schemas.microsoft.com/office/powerpoint/2010/main" val="4180995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EE59E3-AF2F-4636-8859-43B78D3B7A0F}"/>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82122382-B9C5-4590-A1D5-7B6AD8B9B812}"/>
              </a:ext>
            </a:extLst>
          </p:cNvPr>
          <p:cNvSpPr>
            <a:spLocks noGrp="1"/>
          </p:cNvSpPr>
          <p:nvPr>
            <p:ph idx="1"/>
          </p:nvPr>
        </p:nvSpPr>
        <p:spPr/>
        <p:txBody>
          <a:bodyPr/>
          <a:lstStyle/>
          <a:p>
            <a:endParaRPr lang="fi-FI"/>
          </a:p>
        </p:txBody>
      </p:sp>
      <p:pic>
        <p:nvPicPr>
          <p:cNvPr id="4" name="Kuva 3">
            <a:extLst>
              <a:ext uri="{FF2B5EF4-FFF2-40B4-BE49-F238E27FC236}">
                <a16:creationId xmlns:a16="http://schemas.microsoft.com/office/drawing/2014/main" id="{F596A1BF-0286-435C-BCB3-E66817F2D9B3}"/>
              </a:ext>
            </a:extLst>
          </p:cNvPr>
          <p:cNvPicPr>
            <a:picLocks noChangeAspect="1"/>
          </p:cNvPicPr>
          <p:nvPr/>
        </p:nvPicPr>
        <p:blipFill>
          <a:blip r:embed="rId2"/>
          <a:stretch>
            <a:fillRect/>
          </a:stretch>
        </p:blipFill>
        <p:spPr>
          <a:xfrm>
            <a:off x="570297" y="116632"/>
            <a:ext cx="8003405" cy="6473924"/>
          </a:xfrm>
          <a:prstGeom prst="rect">
            <a:avLst/>
          </a:prstGeom>
        </p:spPr>
      </p:pic>
    </p:spTree>
    <p:extLst>
      <p:ext uri="{BB962C8B-B14F-4D97-AF65-F5344CB8AC3E}">
        <p14:creationId xmlns:p14="http://schemas.microsoft.com/office/powerpoint/2010/main" val="60068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Tuntisuunnitelma:</a:t>
            </a:r>
            <a:endParaRPr lang="fi-FI" dirty="0"/>
          </a:p>
        </p:txBody>
      </p:sp>
      <p:sp>
        <p:nvSpPr>
          <p:cNvPr id="3" name="Sisällön paikkamerkki 2"/>
          <p:cNvSpPr>
            <a:spLocks noGrp="1"/>
          </p:cNvSpPr>
          <p:nvPr>
            <p:ph idx="1"/>
          </p:nvPr>
        </p:nvSpPr>
        <p:spPr/>
        <p:txBody>
          <a:bodyPr>
            <a:normAutofit fontScale="77500" lnSpcReduction="20000"/>
          </a:bodyPr>
          <a:lstStyle/>
          <a:p>
            <a:pPr marL="0" indent="0">
              <a:buNone/>
            </a:pPr>
            <a:r>
              <a:rPr lang="fi-FI" b="1" dirty="0" smtClean="0"/>
              <a:t>Käsitekoe ensi viikolla.</a:t>
            </a:r>
          </a:p>
          <a:p>
            <a:r>
              <a:rPr lang="fi-FI" dirty="0" smtClean="0"/>
              <a:t>Aiheeseen virittäytyminen </a:t>
            </a:r>
            <a:r>
              <a:rPr lang="fi-FI" dirty="0">
                <a:sym typeface="Wingdings" panose="05000000000000000000" pitchFamily="2" charset="2"/>
              </a:rPr>
              <a:t> Voimavaratalo + video: https://www.tyokykypassi.fi/mielen-hyvinvoinnin-suojatekijat/</a:t>
            </a:r>
            <a:endParaRPr lang="fi-FI" dirty="0" smtClean="0">
              <a:sym typeface="Wingdings" panose="05000000000000000000" pitchFamily="2" charset="2"/>
            </a:endParaRPr>
          </a:p>
          <a:p>
            <a:r>
              <a:rPr lang="fi-FI" dirty="0" smtClean="0">
                <a:sym typeface="Wingdings" panose="05000000000000000000" pitchFamily="2" charset="2"/>
              </a:rPr>
              <a:t>Silmäile kappale 9 läpi</a:t>
            </a:r>
          </a:p>
          <a:p>
            <a:r>
              <a:rPr lang="fi-FI" dirty="0" smtClean="0">
                <a:sym typeface="Wingdings" panose="05000000000000000000" pitchFamily="2" charset="2"/>
              </a:rPr>
              <a:t>Minäkuvan muodostaminen  s.113 </a:t>
            </a:r>
            <a:r>
              <a:rPr lang="fi-FI" dirty="0" err="1" smtClean="0">
                <a:sym typeface="Wingdings" panose="05000000000000000000" pitchFamily="2" charset="2"/>
              </a:rPr>
              <a:t>kyssärit</a:t>
            </a:r>
            <a:endParaRPr lang="fi-FI" dirty="0" smtClean="0">
              <a:sym typeface="Wingdings" panose="05000000000000000000" pitchFamily="2" charset="2"/>
            </a:endParaRPr>
          </a:p>
          <a:p>
            <a:r>
              <a:rPr lang="fi-FI" dirty="0" err="1" smtClean="0">
                <a:sym typeface="Wingdings" panose="05000000000000000000" pitchFamily="2" charset="2"/>
              </a:rPr>
              <a:t>Flinga</a:t>
            </a:r>
            <a:r>
              <a:rPr lang="fi-FI" dirty="0" smtClean="0">
                <a:sym typeface="Wingdings" panose="05000000000000000000" pitchFamily="2" charset="2"/>
              </a:rPr>
              <a:t>, </a:t>
            </a:r>
            <a:r>
              <a:rPr lang="fi-FI" dirty="0" err="1" smtClean="0">
                <a:sym typeface="Wingdings" panose="05000000000000000000" pitchFamily="2" charset="2"/>
              </a:rPr>
              <a:t>Pedanet</a:t>
            </a:r>
            <a:r>
              <a:rPr lang="fi-FI" dirty="0" smtClean="0">
                <a:sym typeface="Wingdings" panose="05000000000000000000" pitchFamily="2" charset="2"/>
              </a:rPr>
              <a:t> – mielenterveyden riski- ja suojatekijät</a:t>
            </a:r>
          </a:p>
          <a:p>
            <a:r>
              <a:rPr lang="fi-FI" dirty="0" err="1" smtClean="0">
                <a:sym typeface="Wingdings" panose="05000000000000000000" pitchFamily="2" charset="2"/>
              </a:rPr>
              <a:t>Resilienssi</a:t>
            </a:r>
            <a:r>
              <a:rPr lang="fi-FI" dirty="0">
                <a:sym typeface="Wingdings" panose="05000000000000000000" pitchFamily="2" charset="2"/>
              </a:rPr>
              <a:t> </a:t>
            </a:r>
            <a:r>
              <a:rPr lang="fi-FI" dirty="0" smtClean="0">
                <a:sym typeface="Wingdings" panose="05000000000000000000" pitchFamily="2" charset="2"/>
              </a:rPr>
              <a:t> Pekka </a:t>
            </a:r>
            <a:r>
              <a:rPr lang="fi-FI" dirty="0" err="1" smtClean="0">
                <a:sym typeface="Wingdings" panose="05000000000000000000" pitchFamily="2" charset="2"/>
              </a:rPr>
              <a:t>Hyysalo</a:t>
            </a:r>
            <a:r>
              <a:rPr lang="fi-FI" dirty="0" smtClean="0">
                <a:sym typeface="Wingdings" panose="05000000000000000000" pitchFamily="2" charset="2"/>
              </a:rPr>
              <a:t>- video</a:t>
            </a:r>
          </a:p>
          <a:p>
            <a:r>
              <a:rPr lang="fi-FI" dirty="0" smtClean="0">
                <a:sym typeface="Wingdings" panose="05000000000000000000" pitchFamily="2" charset="2"/>
              </a:rPr>
              <a:t>Mielenterveyden edistäminen eri tasoilla- tehtävä, s. 118-120</a:t>
            </a:r>
          </a:p>
          <a:p>
            <a:r>
              <a:rPr lang="fi-FI" smtClean="0">
                <a:sym typeface="Wingdings" panose="05000000000000000000" pitchFamily="2" charset="2"/>
              </a:rPr>
              <a:t>Kirjan tehtävät 1 ja 8</a:t>
            </a:r>
            <a:endParaRPr lang="fi-FI" dirty="0" smtClean="0">
              <a:sym typeface="Wingdings" panose="05000000000000000000" pitchFamily="2" charset="2"/>
            </a:endParaRPr>
          </a:p>
          <a:p>
            <a:r>
              <a:rPr lang="fi-FI" dirty="0" err="1" smtClean="0">
                <a:sym typeface="Wingdings" panose="05000000000000000000" pitchFamily="2" charset="2"/>
              </a:rPr>
              <a:t>Pedanet</a:t>
            </a:r>
            <a:r>
              <a:rPr lang="fi-FI" dirty="0" smtClean="0">
                <a:sym typeface="Wingdings" panose="05000000000000000000" pitchFamily="2" charset="2"/>
              </a:rPr>
              <a:t> täyttötehtävä</a:t>
            </a:r>
          </a:p>
          <a:p>
            <a:endParaRPr lang="fi-FI" dirty="0"/>
          </a:p>
        </p:txBody>
      </p:sp>
    </p:spTree>
    <p:extLst>
      <p:ext uri="{BB962C8B-B14F-4D97-AF65-F5344CB8AC3E}">
        <p14:creationId xmlns:p14="http://schemas.microsoft.com/office/powerpoint/2010/main" val="4034832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FBED36-7CEE-484C-B4C5-7D5751605181}"/>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1A387D62-2AAA-4750-9510-BC878B3D06BA}"/>
              </a:ext>
            </a:extLst>
          </p:cNvPr>
          <p:cNvSpPr>
            <a:spLocks noGrp="1"/>
          </p:cNvSpPr>
          <p:nvPr>
            <p:ph idx="1"/>
          </p:nvPr>
        </p:nvSpPr>
        <p:spPr/>
        <p:txBody>
          <a:bodyPr/>
          <a:lstStyle/>
          <a:p>
            <a:endParaRPr lang="fi-FI"/>
          </a:p>
        </p:txBody>
      </p:sp>
      <p:pic>
        <p:nvPicPr>
          <p:cNvPr id="4" name="Kuva 3">
            <a:extLst>
              <a:ext uri="{FF2B5EF4-FFF2-40B4-BE49-F238E27FC236}">
                <a16:creationId xmlns:a16="http://schemas.microsoft.com/office/drawing/2014/main" id="{B7C98A68-1F9B-4699-8283-915B006E996B}"/>
              </a:ext>
            </a:extLst>
          </p:cNvPr>
          <p:cNvPicPr>
            <a:picLocks noChangeAspect="1"/>
          </p:cNvPicPr>
          <p:nvPr/>
        </p:nvPicPr>
        <p:blipFill>
          <a:blip r:embed="rId2"/>
          <a:stretch>
            <a:fillRect/>
          </a:stretch>
        </p:blipFill>
        <p:spPr>
          <a:xfrm>
            <a:off x="309562" y="623887"/>
            <a:ext cx="8524875" cy="5610225"/>
          </a:xfrm>
          <a:prstGeom prst="rect">
            <a:avLst/>
          </a:prstGeom>
        </p:spPr>
      </p:pic>
    </p:spTree>
    <p:extLst>
      <p:ext uri="{BB962C8B-B14F-4D97-AF65-F5344CB8AC3E}">
        <p14:creationId xmlns:p14="http://schemas.microsoft.com/office/powerpoint/2010/main" val="405572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E58C34-24F5-4987-9946-76A7DE9AD711}"/>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FA106D11-08A8-4B6A-8A92-8E162DF712CB}"/>
              </a:ext>
            </a:extLst>
          </p:cNvPr>
          <p:cNvSpPr>
            <a:spLocks noGrp="1"/>
          </p:cNvSpPr>
          <p:nvPr>
            <p:ph idx="1"/>
          </p:nvPr>
        </p:nvSpPr>
        <p:spPr/>
        <p:txBody>
          <a:bodyPr/>
          <a:lstStyle/>
          <a:p>
            <a:endParaRPr lang="fi-FI"/>
          </a:p>
        </p:txBody>
      </p:sp>
      <p:pic>
        <p:nvPicPr>
          <p:cNvPr id="4" name="Kuva 3">
            <a:extLst>
              <a:ext uri="{FF2B5EF4-FFF2-40B4-BE49-F238E27FC236}">
                <a16:creationId xmlns:a16="http://schemas.microsoft.com/office/drawing/2014/main" id="{CBA1D81A-D56C-4430-84A5-05856EF82CDE}"/>
              </a:ext>
            </a:extLst>
          </p:cNvPr>
          <p:cNvPicPr>
            <a:picLocks noChangeAspect="1"/>
          </p:cNvPicPr>
          <p:nvPr/>
        </p:nvPicPr>
        <p:blipFill>
          <a:blip r:embed="rId2"/>
          <a:stretch>
            <a:fillRect/>
          </a:stretch>
        </p:blipFill>
        <p:spPr>
          <a:xfrm>
            <a:off x="457200" y="1417638"/>
            <a:ext cx="8573249" cy="4571069"/>
          </a:xfrm>
          <a:prstGeom prst="rect">
            <a:avLst/>
          </a:prstGeom>
        </p:spPr>
      </p:pic>
    </p:spTree>
    <p:extLst>
      <p:ext uri="{BB962C8B-B14F-4D97-AF65-F5344CB8AC3E}">
        <p14:creationId xmlns:p14="http://schemas.microsoft.com/office/powerpoint/2010/main" val="1707272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491742-A825-4C64-8F60-DBAC926B9559}"/>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58B55628-3DC3-461D-B8DA-98FE8B73FD16}"/>
              </a:ext>
            </a:extLst>
          </p:cNvPr>
          <p:cNvSpPr>
            <a:spLocks noGrp="1"/>
          </p:cNvSpPr>
          <p:nvPr>
            <p:ph idx="1"/>
          </p:nvPr>
        </p:nvSpPr>
        <p:spPr/>
        <p:txBody>
          <a:bodyPr/>
          <a:lstStyle/>
          <a:p>
            <a:endParaRPr lang="fi-FI"/>
          </a:p>
        </p:txBody>
      </p:sp>
      <p:pic>
        <p:nvPicPr>
          <p:cNvPr id="4" name="Kuva 3">
            <a:extLst>
              <a:ext uri="{FF2B5EF4-FFF2-40B4-BE49-F238E27FC236}">
                <a16:creationId xmlns:a16="http://schemas.microsoft.com/office/drawing/2014/main" id="{B2AB8D89-CF1E-42C2-BBE5-9EC7766834FD}"/>
              </a:ext>
            </a:extLst>
          </p:cNvPr>
          <p:cNvPicPr>
            <a:picLocks noChangeAspect="1"/>
          </p:cNvPicPr>
          <p:nvPr/>
        </p:nvPicPr>
        <p:blipFill>
          <a:blip r:embed="rId2"/>
          <a:stretch>
            <a:fillRect/>
          </a:stretch>
        </p:blipFill>
        <p:spPr>
          <a:xfrm>
            <a:off x="304800" y="846138"/>
            <a:ext cx="8382000" cy="4972050"/>
          </a:xfrm>
          <a:prstGeom prst="rect">
            <a:avLst/>
          </a:prstGeom>
        </p:spPr>
      </p:pic>
    </p:spTree>
    <p:extLst>
      <p:ext uri="{BB962C8B-B14F-4D97-AF65-F5344CB8AC3E}">
        <p14:creationId xmlns:p14="http://schemas.microsoft.com/office/powerpoint/2010/main" val="3170349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4AD47D-01C4-4DE8-A62B-98C409A58121}"/>
              </a:ext>
            </a:extLst>
          </p:cNvPr>
          <p:cNvSpPr>
            <a:spLocks noGrp="1"/>
          </p:cNvSpPr>
          <p:nvPr>
            <p:ph type="title"/>
          </p:nvPr>
        </p:nvSpPr>
        <p:spPr/>
        <p:txBody>
          <a:bodyPr>
            <a:normAutofit fontScale="90000"/>
          </a:bodyPr>
          <a:lstStyle/>
          <a:p>
            <a:r>
              <a:rPr lang="fi-FI" dirty="0"/>
              <a:t>Mielenterveyden edistäminen eri tasoilla </a:t>
            </a:r>
          </a:p>
        </p:txBody>
      </p:sp>
      <p:sp>
        <p:nvSpPr>
          <p:cNvPr id="3" name="Sisällön paikkamerkki 2">
            <a:extLst>
              <a:ext uri="{FF2B5EF4-FFF2-40B4-BE49-F238E27FC236}">
                <a16:creationId xmlns:a16="http://schemas.microsoft.com/office/drawing/2014/main" id="{63E48955-B3B8-40EC-AD03-D959A09946DD}"/>
              </a:ext>
            </a:extLst>
          </p:cNvPr>
          <p:cNvSpPr>
            <a:spLocks noGrp="1"/>
          </p:cNvSpPr>
          <p:nvPr>
            <p:ph idx="1"/>
          </p:nvPr>
        </p:nvSpPr>
        <p:spPr/>
        <p:txBody>
          <a:bodyPr/>
          <a:lstStyle/>
          <a:p>
            <a:r>
              <a:rPr lang="fi-FI" dirty="0"/>
              <a:t>YKSILÖ</a:t>
            </a:r>
          </a:p>
          <a:p>
            <a:r>
              <a:rPr lang="fi-FI" dirty="0"/>
              <a:t>YHTEISÖ </a:t>
            </a:r>
          </a:p>
          <a:p>
            <a:r>
              <a:rPr lang="fi-FI" dirty="0"/>
              <a:t>YHTEISKUNTA </a:t>
            </a:r>
          </a:p>
          <a:p>
            <a:endParaRPr lang="fi-FI" dirty="0"/>
          </a:p>
          <a:p>
            <a:endParaRPr lang="fi-FI" dirty="0"/>
          </a:p>
          <a:p>
            <a:pPr marL="0" indent="0">
              <a:buNone/>
            </a:pPr>
            <a:r>
              <a:rPr lang="fi-FI" dirty="0"/>
              <a:t>Tee muistiinpanot itsellesi</a:t>
            </a:r>
          </a:p>
          <a:p>
            <a:endParaRPr lang="fi-FI" dirty="0"/>
          </a:p>
        </p:txBody>
      </p:sp>
    </p:spTree>
    <p:extLst>
      <p:ext uri="{BB962C8B-B14F-4D97-AF65-F5344CB8AC3E}">
        <p14:creationId xmlns:p14="http://schemas.microsoft.com/office/powerpoint/2010/main" val="404051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t>Mielenterveyden edistäminen</a:t>
            </a:r>
          </a:p>
        </p:txBody>
      </p:sp>
      <p:sp>
        <p:nvSpPr>
          <p:cNvPr id="3" name="Content Placeholder 2"/>
          <p:cNvSpPr>
            <a:spLocks noGrp="1"/>
          </p:cNvSpPr>
          <p:nvPr>
            <p:ph idx="1"/>
          </p:nvPr>
        </p:nvSpPr>
        <p:spPr/>
        <p:txBody>
          <a:bodyPr>
            <a:normAutofit fontScale="62500" lnSpcReduction="20000"/>
          </a:bodyPr>
          <a:lstStyle/>
          <a:p>
            <a:r>
              <a:rPr lang="fi-FI" b="1" dirty="0"/>
              <a:t>yksilötaso</a:t>
            </a:r>
          </a:p>
          <a:p>
            <a:pPr lvl="1"/>
            <a:r>
              <a:rPr lang="fi-FI" dirty="0"/>
              <a:t>psyykkisen hyvinvoinnin lisääminen, mielenterveyden häiriöitä koskevan haavoittuvuuden vähentäminen</a:t>
            </a:r>
          </a:p>
          <a:p>
            <a:pPr lvl="1"/>
            <a:r>
              <a:rPr lang="fi-FI" dirty="0"/>
              <a:t>henkilön mielenterveystaitojen kehittäminen </a:t>
            </a:r>
            <a:br>
              <a:rPr lang="fi-FI" dirty="0"/>
            </a:br>
            <a:r>
              <a:rPr lang="fi-FI" dirty="0"/>
              <a:t>(esim. tunteiden tunnistaminen, itsetunnon vahvistaminen, itsensä auttaminen ja ongelmanratkaisutaidot) </a:t>
            </a:r>
          </a:p>
          <a:p>
            <a:pPr lvl="1"/>
            <a:r>
              <a:rPr lang="fi-FI" dirty="0"/>
              <a:t>mielenterveyden ammattilaisten apu</a:t>
            </a:r>
          </a:p>
          <a:p>
            <a:r>
              <a:rPr lang="fi-FI" b="1" dirty="0"/>
              <a:t>yhteisötaso</a:t>
            </a:r>
          </a:p>
          <a:p>
            <a:pPr lvl="1"/>
            <a:r>
              <a:rPr lang="fi-FI" dirty="0"/>
              <a:t>ympäristöt ja yhteisöt keskeisessä asemassa </a:t>
            </a:r>
          </a:p>
          <a:p>
            <a:pPr lvl="1"/>
            <a:r>
              <a:rPr lang="fi-FI" dirty="0"/>
              <a:t>koti, koulu ja harrastukset tarjoavat yhteisöjä, joissa lapset tai nuoret voivat kohdata luotettavia ja kannustavia aikuisia ja vertaisiaan</a:t>
            </a:r>
          </a:p>
          <a:p>
            <a:pPr lvl="1"/>
            <a:r>
              <a:rPr lang="fi-FI" dirty="0"/>
              <a:t>esim. Mielenterveys kouluissa -ohjelma</a:t>
            </a:r>
          </a:p>
          <a:p>
            <a:r>
              <a:rPr lang="fi-FI" b="1" dirty="0"/>
              <a:t>yhteiskunnan taso</a:t>
            </a:r>
          </a:p>
          <a:p>
            <a:pPr lvl="1"/>
            <a:r>
              <a:rPr lang="fi-FI" dirty="0"/>
              <a:t>mielenterveyttä edistävien arvojen tulisi ohjata poliittista päätöksentekoa </a:t>
            </a:r>
          </a:p>
          <a:p>
            <a:pPr lvl="1"/>
            <a:r>
              <a:rPr lang="fi-FI" dirty="0"/>
              <a:t>turvallinen ympäristö, tyydyttävien asuinolojen järjestäminen, koulutusmahdollisuudet, työllisyyden vahvistaminen, kulttuurin arvostaminen, toimivat poliittiset rakenteet ym.</a:t>
            </a:r>
          </a:p>
        </p:txBody>
      </p:sp>
    </p:spTree>
    <p:extLst>
      <p:ext uri="{BB962C8B-B14F-4D97-AF65-F5344CB8AC3E}">
        <p14:creationId xmlns:p14="http://schemas.microsoft.com/office/powerpoint/2010/main" val="1302180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Selviytyjän purjeet S. 116 </a:t>
            </a:r>
            <a:br>
              <a:rPr lang="fi-FI" dirty="0"/>
            </a:br>
            <a:endParaRPr lang="fi-FI" dirty="0"/>
          </a:p>
        </p:txBody>
      </p:sp>
      <p:sp>
        <p:nvSpPr>
          <p:cNvPr id="3" name="Sisällön paikkamerkki 2"/>
          <p:cNvSpPr>
            <a:spLocks noGrp="1"/>
          </p:cNvSpPr>
          <p:nvPr>
            <p:ph idx="1"/>
          </p:nvPr>
        </p:nvSpPr>
        <p:spPr/>
        <p:txBody>
          <a:bodyPr/>
          <a:lstStyle/>
          <a:p>
            <a:r>
              <a:rPr lang="fi-FI" dirty="0"/>
              <a:t>Tehtävä 4. </a:t>
            </a:r>
          </a:p>
        </p:txBody>
      </p:sp>
    </p:spTree>
    <p:extLst>
      <p:ext uri="{BB962C8B-B14F-4D97-AF65-F5344CB8AC3E}">
        <p14:creationId xmlns:p14="http://schemas.microsoft.com/office/powerpoint/2010/main" val="3781964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C41AB5-A8CD-42F2-BEC4-FA8021EC3F76}"/>
              </a:ext>
            </a:extLst>
          </p:cNvPr>
          <p:cNvSpPr>
            <a:spLocks noGrp="1"/>
          </p:cNvSpPr>
          <p:nvPr>
            <p:ph type="title"/>
          </p:nvPr>
        </p:nvSpPr>
        <p:spPr/>
        <p:txBody>
          <a:bodyPr/>
          <a:lstStyle/>
          <a:p>
            <a:r>
              <a:rPr lang="fi-FI" dirty="0"/>
              <a:t>Mielenterveystalo</a:t>
            </a:r>
          </a:p>
        </p:txBody>
      </p:sp>
      <p:sp>
        <p:nvSpPr>
          <p:cNvPr id="3" name="Sisällön paikkamerkki 2">
            <a:extLst>
              <a:ext uri="{FF2B5EF4-FFF2-40B4-BE49-F238E27FC236}">
                <a16:creationId xmlns:a16="http://schemas.microsoft.com/office/drawing/2014/main" id="{EA2F78C6-7531-4660-9E54-5083C66AE31C}"/>
              </a:ext>
            </a:extLst>
          </p:cNvPr>
          <p:cNvSpPr>
            <a:spLocks noGrp="1"/>
          </p:cNvSpPr>
          <p:nvPr>
            <p:ph idx="1"/>
          </p:nvPr>
        </p:nvSpPr>
        <p:spPr/>
        <p:txBody>
          <a:bodyPr/>
          <a:lstStyle/>
          <a:p>
            <a:r>
              <a:rPr lang="fi-FI" dirty="0">
                <a:hlinkClick r:id="rId2"/>
              </a:rPr>
              <a:t>https://www.youtube.com/watch?list=PLmRlUGcN-9ITHt2gTup5OowWlNz0_CNvN&amp;v=wZp8ii5zg5Y</a:t>
            </a:r>
            <a:endParaRPr lang="fi-FI" dirty="0"/>
          </a:p>
          <a:p>
            <a:r>
              <a:rPr lang="fi-FI" dirty="0"/>
              <a:t>Tutustu nuorten mielenterveystalon nettisivuihin</a:t>
            </a:r>
          </a:p>
          <a:p>
            <a:pPr lvl="1"/>
            <a:r>
              <a:rPr lang="fi-FI" dirty="0"/>
              <a:t>Mitä hyötyä tästä sivustosta voi olla nuorille, entä aikuisille?</a:t>
            </a:r>
          </a:p>
        </p:txBody>
      </p:sp>
    </p:spTree>
    <p:extLst>
      <p:ext uri="{BB962C8B-B14F-4D97-AF65-F5344CB8AC3E}">
        <p14:creationId xmlns:p14="http://schemas.microsoft.com/office/powerpoint/2010/main" val="3126887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 8 vastaus</a:t>
            </a:r>
            <a:endParaRPr lang="fi-FI" dirty="0"/>
          </a:p>
        </p:txBody>
      </p:sp>
      <p:sp>
        <p:nvSpPr>
          <p:cNvPr id="3" name="Sisällön paikkamerkki 2"/>
          <p:cNvSpPr>
            <a:spLocks noGrp="1"/>
          </p:cNvSpPr>
          <p:nvPr>
            <p:ph idx="1"/>
          </p:nvPr>
        </p:nvSpPr>
        <p:spPr/>
        <p:txBody>
          <a:bodyPr>
            <a:normAutofit fontScale="77500" lnSpcReduction="20000"/>
          </a:bodyPr>
          <a:lstStyle/>
          <a:p>
            <a:r>
              <a:rPr lang="fi-FI" dirty="0"/>
              <a:t>Sosiaalinen pääoma kuvaa yksilöiden tai yhteisöjen, kuten perheen, välisiä sosiaalisia suhteita sekä niissä syntyvää luottamusta, vastavuoroisuutta ja yhteisöllisyyttä. Siihen kuuluvat muun muassa vuorovaikutus, yhteenkuuluvuus, avun antaminen ja saaminen ja osallistuminen yhteiseen toimintaan, kuten erilaisiin harrastusryhmiin ja yhteisten juhlien viettoon. Kun yhteiskunnallisen päätöksenteon ym. avulla kyetään lisäämään kaikkien sen yksilöiden ja yhteisöjen sosiaalista pääomaa (eli samalla myös koko yhteiskunnan sosiaalista pääomaa) tukemalla monenlaisia mahdollisuuksia yhteisöllisyyden kokemuksiin, edistetään samalla myös mielenterveyttä yksilö-, </a:t>
            </a:r>
            <a:r>
              <a:rPr lang="fi-FI" dirty="0" err="1"/>
              <a:t>yhteisöja</a:t>
            </a:r>
            <a:r>
              <a:rPr lang="fi-FI" dirty="0"/>
              <a:t> yhteiskuntatasolla.</a:t>
            </a:r>
          </a:p>
        </p:txBody>
      </p:sp>
    </p:spTree>
    <p:extLst>
      <p:ext uri="{BB962C8B-B14F-4D97-AF65-F5344CB8AC3E}">
        <p14:creationId xmlns:p14="http://schemas.microsoft.com/office/powerpoint/2010/main" val="1487356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490066"/>
          </a:xfrm>
        </p:spPr>
        <p:txBody>
          <a:bodyPr>
            <a:normAutofit fontScale="90000"/>
          </a:bodyPr>
          <a:lstStyle/>
          <a:p>
            <a:r>
              <a:rPr lang="fi-FI" dirty="0"/>
              <a:t>1. Käsitteet käyttöön. Selitä seuraavat käsitteet.</a:t>
            </a:r>
          </a:p>
        </p:txBody>
      </p:sp>
      <p:sp>
        <p:nvSpPr>
          <p:cNvPr id="3" name="Sisällön paikkamerkki 2"/>
          <p:cNvSpPr>
            <a:spLocks noGrp="1"/>
          </p:cNvSpPr>
          <p:nvPr>
            <p:ph idx="1"/>
          </p:nvPr>
        </p:nvSpPr>
        <p:spPr>
          <a:xfrm>
            <a:off x="0" y="1052736"/>
            <a:ext cx="8686800" cy="5805264"/>
          </a:xfrm>
        </p:spPr>
        <p:txBody>
          <a:bodyPr>
            <a:normAutofit fontScale="47500" lnSpcReduction="20000"/>
          </a:bodyPr>
          <a:lstStyle/>
          <a:p>
            <a:r>
              <a:rPr lang="fi-FI" dirty="0" smtClean="0"/>
              <a:t>a</a:t>
            </a:r>
            <a:r>
              <a:rPr lang="fi-FI" b="1" dirty="0"/>
              <a:t>) mielenterveyden </a:t>
            </a:r>
            <a:r>
              <a:rPr lang="fi-FI" b="1" dirty="0" smtClean="0"/>
              <a:t>vahvistaminen</a:t>
            </a:r>
            <a:r>
              <a:rPr lang="fi-FI" dirty="0" smtClean="0"/>
              <a:t>: </a:t>
            </a:r>
            <a:r>
              <a:rPr lang="fi-FI" dirty="0"/>
              <a:t>Mielenterveyteen vaikuttaa laaja joukko yksilöllisiä tekijöitä, sosiaalisia tekijöitä sekä yhteiskunnallisia ja kulttuurisia tekijöitä. Suojaavat tekijät ylläpitävät ja edistävät mielenterveyttä sekä vähentävät kuormittavien tekijöiden vaikutusta. Yksilölle on </a:t>
            </a:r>
            <a:r>
              <a:rPr lang="fi-FI" dirty="0" err="1"/>
              <a:t>voimaannuttavaa</a:t>
            </a:r>
            <a:r>
              <a:rPr lang="fi-FI" dirty="0"/>
              <a:t> vahvistaa myönteisiä asioita ja suhtautua mielenterveyttä kuormittaviin tekijöihin haasteina, jotka ovat voitettavissa. Eri-ikäiset korostavat mielenterveyttä suojaavina tekijöinä toimivia sosiaalisia suhteita ja itselle mielekästä ja tärkeää opiskelua tai työtä sekä harrastamisen mahdollisuutta. Tarpeelliseksi koetaan myös mielenterveyttä ylläpitävä fyysinen kunto, esimerkiksi itselle mieluisan liikuntalajin avulla. Monet nostavat esiin myös riittävän unen ja levon määrän sekä säännöllisen arjen rytmin. </a:t>
            </a:r>
            <a:endParaRPr lang="fi-FI" dirty="0" smtClean="0"/>
          </a:p>
          <a:p>
            <a:r>
              <a:rPr lang="fi-FI" dirty="0" smtClean="0"/>
              <a:t>b</a:t>
            </a:r>
            <a:r>
              <a:rPr lang="fi-FI" dirty="0"/>
              <a:t>) </a:t>
            </a:r>
            <a:r>
              <a:rPr lang="fi-FI" b="1" dirty="0" smtClean="0"/>
              <a:t>itsetunto</a:t>
            </a:r>
            <a:r>
              <a:rPr lang="fi-FI" dirty="0" smtClean="0"/>
              <a:t>: Itsetunto </a:t>
            </a:r>
            <a:r>
              <a:rPr lang="fi-FI" dirty="0"/>
              <a:t>tarkoittaa yksilön käsitystä omasta arvostaan ja kehittymismahdollisuuksistaan. Siihen sisältyy itsensä hyväksyminen ja kokemus siitä, että on arvokas juuri sellaisena kuin on. Itsetunnon kehittymiseen vaikuttavat esimerkiksi kasvuolosuhteet, läheiset ihmissuhteet perinnölliset alttiudet ja ympäristötekijät. Jos ihminen epäonnistuu toistuvasti, hänen itsetuntonsa voi laskea. </a:t>
            </a:r>
            <a:endParaRPr lang="fi-FI" dirty="0" smtClean="0"/>
          </a:p>
          <a:p>
            <a:r>
              <a:rPr lang="fi-FI" dirty="0" smtClean="0"/>
              <a:t>c) </a:t>
            </a:r>
            <a:r>
              <a:rPr lang="fi-FI" b="1" dirty="0" smtClean="0"/>
              <a:t>minäkuva</a:t>
            </a:r>
            <a:r>
              <a:rPr lang="fi-FI" dirty="0" smtClean="0"/>
              <a:t> Ks. minäkuva-taulukko oppikirjan s.113.</a:t>
            </a:r>
          </a:p>
          <a:p>
            <a:r>
              <a:rPr lang="fi-FI" dirty="0" smtClean="0"/>
              <a:t>d</a:t>
            </a:r>
            <a:r>
              <a:rPr lang="fi-FI" dirty="0"/>
              <a:t>) </a:t>
            </a:r>
            <a:r>
              <a:rPr lang="fi-FI" b="1" dirty="0" err="1" smtClean="0"/>
              <a:t>resilienssi</a:t>
            </a:r>
            <a:r>
              <a:rPr lang="fi-FI" dirty="0" smtClean="0"/>
              <a:t>: </a:t>
            </a:r>
            <a:r>
              <a:rPr lang="fi-FI" dirty="0" err="1"/>
              <a:t>Resilienssi</a:t>
            </a:r>
            <a:r>
              <a:rPr lang="fi-FI" dirty="0"/>
              <a:t> tarkoittaa yksilön tai yhteisön vahvuutta ja joustamiskykyä, vaikeuksien kohtaamiskykyä ja kykyä selviytyä vaikeuksista. Toisilla on tätä selviytymiskykyä luonnostaan enemmän kuin toisilla, kaikilla se kehittyy elämänkokemuksen myötä ja jokainen voi sitä itsessään vahvistaa. Kaikkeen ei voi varautua etukäteen, siksi joustavuus ja muutokseen sopeutuminen ovat tärkeitä ominaisuuksia kohdatessa vastoinkäymisiä. </a:t>
            </a:r>
            <a:r>
              <a:rPr lang="fi-FI" dirty="0" err="1"/>
              <a:t>Resilienssikyky</a:t>
            </a:r>
            <a:r>
              <a:rPr lang="fi-FI" dirty="0"/>
              <a:t> on aikaisempaa tärkeämpää, koska maailma ja ympäristö muuttuvat nopeasti. </a:t>
            </a:r>
            <a:endParaRPr lang="fi-FI" dirty="0" smtClean="0"/>
          </a:p>
          <a:p>
            <a:r>
              <a:rPr lang="fi-FI" dirty="0" smtClean="0"/>
              <a:t>e</a:t>
            </a:r>
            <a:r>
              <a:rPr lang="fi-FI" dirty="0"/>
              <a:t>) </a:t>
            </a:r>
            <a:r>
              <a:rPr lang="fi-FI" b="1" dirty="0" smtClean="0"/>
              <a:t>koherenssi</a:t>
            </a:r>
            <a:r>
              <a:rPr lang="fi-FI" dirty="0" smtClean="0"/>
              <a:t>: </a:t>
            </a:r>
            <a:r>
              <a:rPr lang="fi-FI" dirty="0"/>
              <a:t>Koherenssin eli elämänhallinnan tunne on tärkeä mielenterveyttä ja ihmisen koko terveyttä vahvistava ja tukeva tekijä. Koherenssin tunne vahvistaa itsetuntoa, optimismia, toiveikkuutta, sinnikkyyttä ja hyvää oloa. Samaan aikaan se lievittää haitallista stressiä, ahdistuneisuutta, toivottomuutta ja masennusta. Koherenssia kuvataan sanoilla ymmärrettävyys, hallittavuus ja mielekkyys. Ihminen, jolla on vahva elämänhallinnan tunne, kykenee haastavassa tai vaikeassa tilanteessa kehittämään omaa itseään. Vahvuus tarkoittaa myös herkkyyttä ja haavoittuvuutta, koska elämänhallinnan tunne vahvistuu vastoinkäymisten kautta.</a:t>
            </a:r>
          </a:p>
        </p:txBody>
      </p:sp>
    </p:spTree>
    <p:extLst>
      <p:ext uri="{BB962C8B-B14F-4D97-AF65-F5344CB8AC3E}">
        <p14:creationId xmlns:p14="http://schemas.microsoft.com/office/powerpoint/2010/main" val="203761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776AD-5D8F-4716-88F9-5077AE2FDC07}"/>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D41E8BB0-51A7-4B6A-AD4D-4158B832F689}"/>
              </a:ext>
            </a:extLst>
          </p:cNvPr>
          <p:cNvSpPr>
            <a:spLocks noGrp="1"/>
          </p:cNvSpPr>
          <p:nvPr>
            <p:ph idx="1"/>
          </p:nvPr>
        </p:nvSpPr>
        <p:spPr/>
        <p:txBody>
          <a:bodyPr/>
          <a:lstStyle/>
          <a:p>
            <a:endParaRPr lang="fi-FI"/>
          </a:p>
        </p:txBody>
      </p:sp>
      <p:pic>
        <p:nvPicPr>
          <p:cNvPr id="4" name="Kuva 3">
            <a:extLst>
              <a:ext uri="{FF2B5EF4-FFF2-40B4-BE49-F238E27FC236}">
                <a16:creationId xmlns:a16="http://schemas.microsoft.com/office/drawing/2014/main" id="{222E8642-5A94-4A07-A658-E8755BCB18F1}"/>
              </a:ext>
            </a:extLst>
          </p:cNvPr>
          <p:cNvPicPr>
            <a:picLocks noChangeAspect="1"/>
          </p:cNvPicPr>
          <p:nvPr/>
        </p:nvPicPr>
        <p:blipFill>
          <a:blip r:embed="rId2"/>
          <a:stretch>
            <a:fillRect/>
          </a:stretch>
        </p:blipFill>
        <p:spPr>
          <a:xfrm>
            <a:off x="2147590" y="0"/>
            <a:ext cx="4848820" cy="6858000"/>
          </a:xfrm>
          <a:prstGeom prst="rect">
            <a:avLst/>
          </a:prstGeom>
        </p:spPr>
      </p:pic>
    </p:spTree>
    <p:extLst>
      <p:ext uri="{BB962C8B-B14F-4D97-AF65-F5344CB8AC3E}">
        <p14:creationId xmlns:p14="http://schemas.microsoft.com/office/powerpoint/2010/main" val="9670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AE9EBA-8243-4F0B-AA6A-58492235EA4D}"/>
              </a:ext>
            </a:extLst>
          </p:cNvPr>
          <p:cNvSpPr>
            <a:spLocks noGrp="1"/>
          </p:cNvSpPr>
          <p:nvPr>
            <p:ph type="title"/>
          </p:nvPr>
        </p:nvSpPr>
        <p:spPr/>
        <p:txBody>
          <a:bodyPr/>
          <a:lstStyle/>
          <a:p>
            <a:r>
              <a:rPr lang="fi-FI" dirty="0"/>
              <a:t>Voimavarojen talo </a:t>
            </a:r>
          </a:p>
        </p:txBody>
      </p:sp>
      <p:sp>
        <p:nvSpPr>
          <p:cNvPr id="3" name="Sisällön paikkamerkki 2">
            <a:extLst>
              <a:ext uri="{FF2B5EF4-FFF2-40B4-BE49-F238E27FC236}">
                <a16:creationId xmlns:a16="http://schemas.microsoft.com/office/drawing/2014/main" id="{4F3B18B2-1F4F-451A-9B15-DBB8FABA4B70}"/>
              </a:ext>
            </a:extLst>
          </p:cNvPr>
          <p:cNvSpPr>
            <a:spLocks noGrp="1"/>
          </p:cNvSpPr>
          <p:nvPr>
            <p:ph idx="1"/>
          </p:nvPr>
        </p:nvSpPr>
        <p:spPr>
          <a:xfrm>
            <a:off x="323528" y="1600200"/>
            <a:ext cx="8363272" cy="5141168"/>
          </a:xfrm>
        </p:spPr>
        <p:txBody>
          <a:bodyPr>
            <a:normAutofit fontScale="85000" lnSpcReduction="10000"/>
          </a:bodyPr>
          <a:lstStyle/>
          <a:p>
            <a:r>
              <a:rPr lang="fi-FI" dirty="0"/>
              <a:t>Kuka olet ja mitä sinulle kuuluu?</a:t>
            </a:r>
          </a:p>
          <a:p>
            <a:r>
              <a:rPr lang="fi-FI" dirty="0"/>
              <a:t>Kerro jokin tunne, minkä olet tänään tuntenut? </a:t>
            </a:r>
          </a:p>
          <a:p>
            <a:r>
              <a:rPr lang="fi-FI" dirty="0"/>
              <a:t> Mitkä asiat ovat tuottaneet sinulle mielihyvää viimeisen viikon aikana?</a:t>
            </a:r>
          </a:p>
          <a:p>
            <a:r>
              <a:rPr lang="fi-FI" dirty="0"/>
              <a:t>Miten rentoudut?</a:t>
            </a:r>
          </a:p>
          <a:p>
            <a:r>
              <a:rPr lang="fi-FI" dirty="0"/>
              <a:t>Millaiseen yhteiseen toimintaan osallistut mielelläsi?</a:t>
            </a:r>
          </a:p>
          <a:p>
            <a:r>
              <a:rPr lang="fi-FI" dirty="0"/>
              <a:t>Millaisessa ryhmässä sinun on helppo ilmaista mielipiteesi?</a:t>
            </a:r>
          </a:p>
          <a:p>
            <a:r>
              <a:rPr lang="fi-FI" dirty="0"/>
              <a:t>Kun haluat tai et halua jotain, miten ilmaiset sen muille?</a:t>
            </a:r>
          </a:p>
          <a:p>
            <a:r>
              <a:rPr lang="fi-FI" dirty="0"/>
              <a:t>Mihin kaipaat tukea tai apua tällä hetkellä? </a:t>
            </a:r>
          </a:p>
          <a:p>
            <a:r>
              <a:rPr lang="fi-FI" dirty="0"/>
              <a:t>Mitä kolmea ominaisuutta arvostat itsessäsi? </a:t>
            </a:r>
          </a:p>
          <a:p>
            <a:endParaRPr lang="fi-FI" dirty="0"/>
          </a:p>
          <a:p>
            <a:endParaRPr lang="fi-FI" dirty="0"/>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1073262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t>Mielenterveys käsitteenä</a:t>
            </a:r>
          </a:p>
        </p:txBody>
      </p:sp>
      <p:sp>
        <p:nvSpPr>
          <p:cNvPr id="3" name="Content Placeholder 2"/>
          <p:cNvSpPr>
            <a:spLocks noGrp="1"/>
          </p:cNvSpPr>
          <p:nvPr>
            <p:ph idx="1"/>
          </p:nvPr>
        </p:nvSpPr>
        <p:spPr>
          <a:xfrm>
            <a:off x="485087" y="1453165"/>
            <a:ext cx="8229600" cy="4925144"/>
          </a:xfrm>
        </p:spPr>
        <p:txBody>
          <a:bodyPr>
            <a:noAutofit/>
          </a:bodyPr>
          <a:lstStyle/>
          <a:p>
            <a:pPr marL="343260">
              <a:buClr>
                <a:srgbClr val="000000"/>
              </a:buClr>
            </a:pPr>
            <a:r>
              <a:rPr lang="fi-FI" sz="2000" u="sng" dirty="0"/>
              <a:t>hyvinvoinnin tila</a:t>
            </a:r>
            <a:r>
              <a:rPr lang="fi-FI" sz="2000" dirty="0"/>
              <a:t>, jossa ihminen pystyy näkemään omat kykynsä ja selviytymään elämään kuuluvissa haasteissa sekä työskentelemään ja ottamaan osaa yhteisönsä toimintaan (WHO)</a:t>
            </a:r>
          </a:p>
          <a:p>
            <a:pPr marL="743310" lvl="1">
              <a:buClr>
                <a:srgbClr val="000000"/>
              </a:buClr>
            </a:pPr>
            <a:r>
              <a:rPr lang="fi-FI" sz="1600" dirty="0"/>
              <a:t>ei ole staattinen tila, vaan vaihtelee elämänkulun aikana</a:t>
            </a:r>
          </a:p>
          <a:p>
            <a:pPr marL="743310" lvl="1">
              <a:buClr>
                <a:srgbClr val="000000"/>
              </a:buClr>
            </a:pPr>
            <a:r>
              <a:rPr lang="fi-FI" sz="1600" dirty="0"/>
              <a:t>tärkeä terveyden osa-alue</a:t>
            </a:r>
          </a:p>
          <a:p>
            <a:pPr marL="743310" lvl="1">
              <a:buClr>
                <a:srgbClr val="000000"/>
              </a:buClr>
            </a:pPr>
            <a:r>
              <a:rPr lang="fi-FI" sz="1600" dirty="0"/>
              <a:t>voi vahvistaa ja suojata läpi elämän </a:t>
            </a:r>
          </a:p>
          <a:p>
            <a:pPr marL="743310" lvl="1">
              <a:buClr>
                <a:srgbClr val="000000"/>
              </a:buClr>
            </a:pPr>
            <a:r>
              <a:rPr lang="fi-FI" sz="1600" dirty="0"/>
              <a:t>koostuu erilaisista </a:t>
            </a:r>
            <a:r>
              <a:rPr lang="fi-FI" sz="1600" dirty="0" err="1"/>
              <a:t>psykososiaalisista</a:t>
            </a:r>
            <a:r>
              <a:rPr lang="fi-FI" sz="1600" dirty="0"/>
              <a:t> kyvyistä ja taidoista</a:t>
            </a:r>
          </a:p>
          <a:p>
            <a:pPr marL="343260">
              <a:buClr>
                <a:srgbClr val="000000"/>
              </a:buClr>
            </a:pPr>
            <a:r>
              <a:rPr lang="fi-FI" sz="2000" u="sng" dirty="0"/>
              <a:t>positiiviset mielenterveyden määritelmät</a:t>
            </a:r>
            <a:r>
              <a:rPr lang="fi-FI" sz="2000" dirty="0"/>
              <a:t> = korostavat mielenterveyttä keskeisenä </a:t>
            </a:r>
            <a:r>
              <a:rPr lang="fi-FI" sz="2000" b="1" dirty="0"/>
              <a:t>voimavarana</a:t>
            </a:r>
          </a:p>
          <a:p>
            <a:pPr marL="743310" lvl="1">
              <a:buClr>
                <a:srgbClr val="000000"/>
              </a:buClr>
            </a:pPr>
            <a:r>
              <a:rPr lang="fi-FI" sz="1600" dirty="0"/>
              <a:t>mahdollisuudet vaikuttaa omaan elämäänsä</a:t>
            </a:r>
          </a:p>
          <a:p>
            <a:pPr marL="743310" lvl="1">
              <a:buClr>
                <a:srgbClr val="000000"/>
              </a:buClr>
            </a:pPr>
            <a:r>
              <a:rPr lang="fi-FI" sz="1600" dirty="0"/>
              <a:t>sosiaalisten vuorovaikutussuhteiden tärkeys</a:t>
            </a:r>
          </a:p>
          <a:p>
            <a:pPr marL="743310" lvl="1">
              <a:buClr>
                <a:srgbClr val="000000"/>
              </a:buClr>
            </a:pPr>
            <a:r>
              <a:rPr lang="fi-FI" sz="1600" dirty="0"/>
              <a:t>myönteinen käsitys itsestä ja muista</a:t>
            </a:r>
          </a:p>
          <a:p>
            <a:pPr marL="743310" lvl="1">
              <a:buClr>
                <a:srgbClr val="000000"/>
              </a:buClr>
            </a:pPr>
            <a:r>
              <a:rPr lang="fi-FI" sz="1600" dirty="0"/>
              <a:t>toiveikkuus ja usko tulevaisuuteen</a:t>
            </a:r>
          </a:p>
          <a:p>
            <a:pPr marL="743310" lvl="1">
              <a:buClr>
                <a:srgbClr val="000000"/>
              </a:buClr>
            </a:pPr>
            <a:r>
              <a:rPr lang="fi-FI" sz="1600" dirty="0"/>
              <a:t>henkilöllä, jolla on mielenterveyden häiriö, on myös usein positiivista mielenterveyttä ja voimavaroja</a:t>
            </a:r>
          </a:p>
          <a:p>
            <a:r>
              <a:rPr lang="fi-FI" sz="1600" u="sng" dirty="0"/>
              <a:t>positiivinen psykologia </a:t>
            </a:r>
            <a:r>
              <a:rPr lang="fi-FI" sz="1600" dirty="0"/>
              <a:t>= psykologian osa-alue, joka keskittyy ihmisen hyvinvointiin, vahvuuksiin ja voimavaroihin sekä niiden edistämiseen</a:t>
            </a:r>
          </a:p>
          <a:p>
            <a:pPr marL="343260">
              <a:buClr>
                <a:srgbClr val="000000"/>
              </a:buClr>
            </a:pPr>
            <a:endParaRPr lang="fi-FI" sz="2000" dirty="0"/>
          </a:p>
        </p:txBody>
      </p:sp>
    </p:spTree>
    <p:extLst>
      <p:ext uri="{BB962C8B-B14F-4D97-AF65-F5344CB8AC3E}">
        <p14:creationId xmlns:p14="http://schemas.microsoft.com/office/powerpoint/2010/main" val="275098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t>Mielenterveyden kehittyminen</a:t>
            </a:r>
          </a:p>
        </p:txBody>
      </p:sp>
      <p:sp>
        <p:nvSpPr>
          <p:cNvPr id="3" name="Content Placeholder 2"/>
          <p:cNvSpPr>
            <a:spLocks noGrp="1"/>
          </p:cNvSpPr>
          <p:nvPr>
            <p:ph idx="1"/>
          </p:nvPr>
        </p:nvSpPr>
        <p:spPr>
          <a:xfrm>
            <a:off x="457200" y="1600200"/>
            <a:ext cx="8229600" cy="4853136"/>
          </a:xfrm>
        </p:spPr>
        <p:txBody>
          <a:bodyPr>
            <a:normAutofit fontScale="47500" lnSpcReduction="20000"/>
          </a:bodyPr>
          <a:lstStyle/>
          <a:p>
            <a:r>
              <a:rPr lang="fi-FI" sz="3800" dirty="0"/>
              <a:t>rakentuu vuorovaikutuksessa läheisten ja ympäristön kanssa koko elämän ajan</a:t>
            </a:r>
          </a:p>
          <a:p>
            <a:r>
              <a:rPr lang="fi-FI" sz="3800" dirty="0"/>
              <a:t>elämänkulun kehityshaasteilla tärkeä mielenterveyttä tukeva tehtävä</a:t>
            </a:r>
          </a:p>
          <a:p>
            <a:r>
              <a:rPr lang="fi-FI" sz="3800" dirty="0"/>
              <a:t>lapsuudessa ja nuoruudessa turvallisen kasvun ja kehityksen takaaminen sekä vuorovaikutus- ja ongelmanratkaisutaitojen opettelu luovat pohjaa minäkäsityksen ja itsetunnon sekä mielenterveyden vahvistumiselle</a:t>
            </a:r>
          </a:p>
          <a:p>
            <a:r>
              <a:rPr lang="fi-FI" sz="3800" b="1" dirty="0"/>
              <a:t>minäkäsitys</a:t>
            </a:r>
          </a:p>
          <a:p>
            <a:pPr lvl="1"/>
            <a:r>
              <a:rPr lang="fi-FI" sz="3400" dirty="0"/>
              <a:t>ihmisen havainnot itsestään suhteessa muihin</a:t>
            </a:r>
          </a:p>
          <a:p>
            <a:pPr lvl="1"/>
            <a:r>
              <a:rPr lang="fi-FI" sz="3400" dirty="0"/>
              <a:t>tavoitteet, arvot ja ihanteet</a:t>
            </a:r>
          </a:p>
          <a:p>
            <a:pPr lvl="1"/>
            <a:r>
              <a:rPr lang="fi-FI" sz="3400" dirty="0"/>
              <a:t>kehittyy läpi elämän</a:t>
            </a:r>
          </a:p>
          <a:p>
            <a:pPr lvl="1"/>
            <a:r>
              <a:rPr lang="fi-FI" sz="3400" dirty="0"/>
              <a:t>sisältää suppeampia </a:t>
            </a:r>
            <a:r>
              <a:rPr lang="fi-FI" sz="3400" u="sng" dirty="0"/>
              <a:t>minäkuvia</a:t>
            </a:r>
          </a:p>
          <a:p>
            <a:pPr lvl="1"/>
            <a:r>
              <a:rPr lang="fi-FI" sz="3400" dirty="0"/>
              <a:t>ydintä kutsutaan </a:t>
            </a:r>
            <a:r>
              <a:rPr lang="fi-FI" sz="3400" b="1" dirty="0"/>
              <a:t>identiteetiksi</a:t>
            </a:r>
          </a:p>
          <a:p>
            <a:pPr lvl="2"/>
            <a:r>
              <a:rPr lang="fi-FI" sz="3400" dirty="0"/>
              <a:t>käsitys itsestä ja itselle ominaisista piirteistä</a:t>
            </a:r>
          </a:p>
          <a:p>
            <a:pPr lvl="2"/>
            <a:r>
              <a:rPr lang="fi-FI" sz="3400" dirty="0"/>
              <a:t>yksilöllisyys sekä yhteenkuuluvuuden tunne (tietty ryhmä tai yhteisö)</a:t>
            </a:r>
          </a:p>
          <a:p>
            <a:pPr lvl="2"/>
            <a:r>
              <a:rPr lang="fi-FI" sz="3400" dirty="0"/>
              <a:t>voi muuttua iän myötä</a:t>
            </a:r>
          </a:p>
          <a:p>
            <a:r>
              <a:rPr lang="fi-FI" sz="3700" b="1" dirty="0"/>
              <a:t>itsetunto</a:t>
            </a:r>
          </a:p>
          <a:p>
            <a:pPr lvl="1"/>
            <a:r>
              <a:rPr lang="fi-FI" sz="3300" dirty="0"/>
              <a:t>yksilön käsitys omasta arvostaan ja kehittymismahdollisuuksistaan</a:t>
            </a:r>
          </a:p>
          <a:p>
            <a:pPr lvl="1"/>
            <a:r>
              <a:rPr lang="fi-FI" sz="3300" dirty="0"/>
              <a:t>itsensä hyväksyminen ja kokemus siitä, että on arvokas juuri sellaisena kuin on</a:t>
            </a:r>
          </a:p>
          <a:p>
            <a:pPr lvl="1"/>
            <a:r>
              <a:rPr lang="fi-FI" sz="3300" dirty="0"/>
              <a:t>kehittymiseen vaikuttavat perinnöllinen alttius ja ympäristötekijät</a:t>
            </a:r>
          </a:p>
        </p:txBody>
      </p:sp>
    </p:spTree>
    <p:extLst>
      <p:ext uri="{BB962C8B-B14F-4D97-AF65-F5344CB8AC3E}">
        <p14:creationId xmlns:p14="http://schemas.microsoft.com/office/powerpoint/2010/main" val="123027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DF967B-E897-4240-B4F8-2F21B141F3C1}"/>
              </a:ext>
            </a:extLst>
          </p:cNvPr>
          <p:cNvSpPr>
            <a:spLocks noGrp="1"/>
          </p:cNvSpPr>
          <p:nvPr>
            <p:ph type="title"/>
          </p:nvPr>
        </p:nvSpPr>
        <p:spPr/>
        <p:txBody>
          <a:bodyPr/>
          <a:lstStyle/>
          <a:p>
            <a:r>
              <a:rPr lang="fi-FI" dirty="0"/>
              <a:t>Minäkuva s. 113 </a:t>
            </a:r>
          </a:p>
        </p:txBody>
      </p:sp>
      <p:sp>
        <p:nvSpPr>
          <p:cNvPr id="3" name="Sisällön paikkamerkki 2">
            <a:extLst>
              <a:ext uri="{FF2B5EF4-FFF2-40B4-BE49-F238E27FC236}">
                <a16:creationId xmlns:a16="http://schemas.microsoft.com/office/drawing/2014/main" id="{8AAA905F-FAD4-4A49-B166-364B07A334D9}"/>
              </a:ext>
            </a:extLst>
          </p:cNvPr>
          <p:cNvSpPr>
            <a:spLocks noGrp="1"/>
          </p:cNvSpPr>
          <p:nvPr>
            <p:ph idx="1"/>
          </p:nvPr>
        </p:nvSpPr>
        <p:spPr/>
        <p:txBody>
          <a:bodyPr/>
          <a:lstStyle/>
          <a:p>
            <a:r>
              <a:rPr lang="fi-FI" dirty="0"/>
              <a:t>Rakenna omaa minäkäsitystäsi eri osa-alueilla vastaamalla kysymyksiin. </a:t>
            </a:r>
          </a:p>
          <a:p>
            <a:r>
              <a:rPr lang="fi-FI" dirty="0"/>
              <a:t>Tee taulukko koneella tai vihkoon </a:t>
            </a:r>
          </a:p>
          <a:p>
            <a:endParaRPr lang="fi-FI" dirty="0"/>
          </a:p>
        </p:txBody>
      </p:sp>
    </p:spTree>
    <p:extLst>
      <p:ext uri="{BB962C8B-B14F-4D97-AF65-F5344CB8AC3E}">
        <p14:creationId xmlns:p14="http://schemas.microsoft.com/office/powerpoint/2010/main" val="165637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t>Hyvä mielenterveys</a:t>
            </a:r>
          </a:p>
        </p:txBody>
      </p:sp>
      <p:sp>
        <p:nvSpPr>
          <p:cNvPr id="3" name="Content Placeholder 2"/>
          <p:cNvSpPr>
            <a:spLocks noGrp="1"/>
          </p:cNvSpPr>
          <p:nvPr>
            <p:ph idx="1"/>
          </p:nvPr>
        </p:nvSpPr>
        <p:spPr/>
        <p:txBody>
          <a:bodyPr>
            <a:normAutofit lnSpcReduction="10000"/>
          </a:bodyPr>
          <a:lstStyle/>
          <a:p>
            <a:r>
              <a:rPr lang="fi-FI" dirty="0"/>
              <a:t>tyytyväisyys omaan elämään ja elämän kokeminen mielekkääksi</a:t>
            </a:r>
          </a:p>
          <a:p>
            <a:r>
              <a:rPr lang="fi-FI" dirty="0"/>
              <a:t>myönteisyys, optimismi, kyky ilmaista tunteita sosiaalisesti hyväksyttävällä tavalla, kyky vuorovaikutukseen</a:t>
            </a:r>
          </a:p>
          <a:p>
            <a:r>
              <a:rPr lang="fi-FI" dirty="0"/>
              <a:t>joustavuus ja kyky suojautua haitallisilta tekijöiltä sekä kyky selvitä vaikeuksista ahdistumatta liikaa</a:t>
            </a:r>
          </a:p>
          <a:p>
            <a:r>
              <a:rPr lang="fi-FI" dirty="0"/>
              <a:t>voi saavuttaa monella eri tapaa</a:t>
            </a:r>
          </a:p>
          <a:p>
            <a:endParaRPr lang="fi-FI" dirty="0"/>
          </a:p>
        </p:txBody>
      </p:sp>
    </p:spTree>
    <p:extLst>
      <p:ext uri="{BB962C8B-B14F-4D97-AF65-F5344CB8AC3E}">
        <p14:creationId xmlns:p14="http://schemas.microsoft.com/office/powerpoint/2010/main" val="104876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t>Mielenterveyttä suojaavat tekijät</a:t>
            </a:r>
          </a:p>
        </p:txBody>
      </p:sp>
      <p:sp>
        <p:nvSpPr>
          <p:cNvPr id="3" name="Content Placeholder 2"/>
          <p:cNvSpPr>
            <a:spLocks noGrp="1"/>
          </p:cNvSpPr>
          <p:nvPr>
            <p:ph idx="1"/>
          </p:nvPr>
        </p:nvSpPr>
        <p:spPr/>
        <p:txBody>
          <a:bodyPr>
            <a:normAutofit fontScale="85000" lnSpcReduction="20000"/>
          </a:bodyPr>
          <a:lstStyle/>
          <a:p>
            <a:r>
              <a:rPr lang="fi-FI" dirty="0"/>
              <a:t>mielenterveyteen vaikuttavat monet yksilölliset, sosiaaliset, yhteiskunnalliset ja kulttuuriset tekijät </a:t>
            </a:r>
            <a:br>
              <a:rPr lang="fi-FI" dirty="0"/>
            </a:br>
            <a:r>
              <a:rPr lang="fi-FI" dirty="0">
                <a:sym typeface="Wingdings" panose="05000000000000000000" pitchFamily="2" charset="2"/>
              </a:rPr>
              <a:t> </a:t>
            </a:r>
            <a:r>
              <a:rPr lang="fi-FI" u="sng" dirty="0"/>
              <a:t>suojaavat ja kuormittavat tekijät </a:t>
            </a:r>
            <a:r>
              <a:rPr lang="fi-FI" dirty="0"/>
              <a:t/>
            </a:r>
            <a:br>
              <a:rPr lang="fi-FI" dirty="0"/>
            </a:br>
            <a:r>
              <a:rPr lang="fi-FI" dirty="0"/>
              <a:t>(jokaisella elämässään molempia tekijöitä)</a:t>
            </a:r>
          </a:p>
          <a:p>
            <a:endParaRPr lang="fi-FI" b="1" dirty="0"/>
          </a:p>
          <a:p>
            <a:r>
              <a:rPr lang="fi-FI" b="1" dirty="0"/>
              <a:t>suojaavat tekijät </a:t>
            </a:r>
          </a:p>
          <a:p>
            <a:pPr lvl="1"/>
            <a:r>
              <a:rPr lang="fi-FI" dirty="0"/>
              <a:t>sisäisiä ja ulkoisia</a:t>
            </a:r>
          </a:p>
          <a:p>
            <a:pPr lvl="1"/>
            <a:r>
              <a:rPr lang="fi-FI" dirty="0"/>
              <a:t>ylläpitävät ja edistävät mielenterveyttä</a:t>
            </a:r>
          </a:p>
          <a:p>
            <a:pPr lvl="1"/>
            <a:r>
              <a:rPr lang="fi-FI" dirty="0"/>
              <a:t>vähentävät kuormittavien tekijöiden vaikutusta</a:t>
            </a:r>
          </a:p>
          <a:p>
            <a:pPr lvl="1"/>
            <a:r>
              <a:rPr lang="fi-FI" dirty="0"/>
              <a:t>esim. sosiaaliset suhteet, opiskelu/työ, harrastukset, fyysinen kunto, riittävä uni ja lepo, säännöllinen arjen rytmi</a:t>
            </a:r>
          </a:p>
          <a:p>
            <a:pPr lvl="1"/>
            <a:endParaRPr lang="fi-FI" dirty="0"/>
          </a:p>
          <a:p>
            <a:pPr lvl="1"/>
            <a:endParaRPr lang="fi-FI" dirty="0"/>
          </a:p>
        </p:txBody>
      </p:sp>
    </p:spTree>
    <p:extLst>
      <p:ext uri="{BB962C8B-B14F-4D97-AF65-F5344CB8AC3E}">
        <p14:creationId xmlns:p14="http://schemas.microsoft.com/office/powerpoint/2010/main" val="2102115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1482</Words>
  <Application>Microsoft Office PowerPoint</Application>
  <PresentationFormat>Näytössä katseltava diaesitys (4:3)</PresentationFormat>
  <Paragraphs>174</Paragraphs>
  <Slides>28</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28</vt:i4>
      </vt:variant>
    </vt:vector>
  </HeadingPairs>
  <TitlesOfParts>
    <vt:vector size="32" baseType="lpstr">
      <vt:lpstr>Arial</vt:lpstr>
      <vt:lpstr>Calibri</vt:lpstr>
      <vt:lpstr>Wingdings</vt:lpstr>
      <vt:lpstr>Office Theme</vt:lpstr>
      <vt:lpstr>Terve 2: Ihminen, ympäristö ja terveys</vt:lpstr>
      <vt:lpstr>Tuntisuunnitelma:</vt:lpstr>
      <vt:lpstr>PowerPoint-esitys</vt:lpstr>
      <vt:lpstr>Voimavarojen talo </vt:lpstr>
      <vt:lpstr>Mielenterveys käsitteenä</vt:lpstr>
      <vt:lpstr>Mielenterveyden kehittyminen</vt:lpstr>
      <vt:lpstr>Minäkuva s. 113 </vt:lpstr>
      <vt:lpstr>Hyvä mielenterveys</vt:lpstr>
      <vt:lpstr>Mielenterveyttä suojaavat tekijät</vt:lpstr>
      <vt:lpstr>Mielenterveyttä suojaavia/riskejä aiheuttavia tekijöitä Listaa asioita lokeroihin joko omalta kohdaltasi tai yleisesti mitä voisi olla ikäiselläsi nuorella https://flinga.fi/s/F969MS7  </vt:lpstr>
      <vt:lpstr>Vastaus edelliseen</vt:lpstr>
      <vt:lpstr>PowerPoint-esitys</vt:lpstr>
      <vt:lpstr>PowerPoint-esitys</vt:lpstr>
      <vt:lpstr>PowerPoint-esitys</vt:lpstr>
      <vt:lpstr>PowerPoint-esitys</vt:lpstr>
      <vt:lpstr>Resilienssi ja koherenssi</vt:lpstr>
      <vt:lpstr>Fight back = Resilienssi tapissa!</vt:lpstr>
      <vt:lpstr>Resilienssi ja koherenssi tutkimuksissa</vt:lpstr>
      <vt:lpstr>PowerPoint-esitys</vt:lpstr>
      <vt:lpstr>PowerPoint-esitys</vt:lpstr>
      <vt:lpstr>PowerPoint-esitys</vt:lpstr>
      <vt:lpstr>PowerPoint-esitys</vt:lpstr>
      <vt:lpstr>Mielenterveyden edistäminen eri tasoilla </vt:lpstr>
      <vt:lpstr>Mielenterveyden edistäminen</vt:lpstr>
      <vt:lpstr>Selviytyjän purjeet S. 116  </vt:lpstr>
      <vt:lpstr>Mielenterveystalo</vt:lpstr>
      <vt:lpstr>Tehtävä 8 vastaus</vt:lpstr>
      <vt:lpstr>1. Käsitteet käyttöön. Selitä seuraavat käsitteet.</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Terve 1: Terveyden perusteet</dc:title>
  <dc:creator>Hämäläinen Elina</dc:creator>
  <cp:lastModifiedBy>Laakkonen Viljami L</cp:lastModifiedBy>
  <cp:revision>671</cp:revision>
  <dcterms:created xsi:type="dcterms:W3CDTF">2017-06-09T06:02:13Z</dcterms:created>
  <dcterms:modified xsi:type="dcterms:W3CDTF">2021-10-15T06:01:33Z</dcterms:modified>
</cp:coreProperties>
</file>