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2" r:id="rId3"/>
    <p:sldId id="284" r:id="rId4"/>
    <p:sldId id="283" r:id="rId5"/>
    <p:sldId id="257" r:id="rId6"/>
    <p:sldId id="277" r:id="rId7"/>
    <p:sldId id="266" r:id="rId8"/>
    <p:sldId id="273" r:id="rId9"/>
    <p:sldId id="267" r:id="rId10"/>
    <p:sldId id="278" r:id="rId11"/>
    <p:sldId id="269" r:id="rId12"/>
    <p:sldId id="270" r:id="rId13"/>
    <p:sldId id="271" r:id="rId14"/>
    <p:sldId id="279" r:id="rId15"/>
    <p:sldId id="275" r:id="rId16"/>
    <p:sldId id="280" r:id="rId17"/>
    <p:sldId id="276" r:id="rId18"/>
    <p:sldId id="281" r:id="rId19"/>
    <p:sldId id="272" r:id="rId2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D535-8FC2-43FF-B2CD-F75FF2178095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8D2D-B4BB-4FF6-B159-6B2317815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F8D2D-B4BB-4FF6-B159-6B2317815EB8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49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7: Elämänkulku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460494"/>
            <a:ext cx="8229600" cy="99412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Nuoruus (2/2)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429673"/>
            <a:ext cx="8363272" cy="5095671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aikuistumisen myötä </a:t>
            </a:r>
            <a:r>
              <a:rPr lang="fi-FI" u="sng" dirty="0"/>
              <a:t>vastuu</a:t>
            </a:r>
            <a:r>
              <a:rPr lang="fi-FI" dirty="0"/>
              <a:t> omasta ja muiden hyvin-voinnista kasvaa</a:t>
            </a:r>
          </a:p>
          <a:p>
            <a:pPr lvl="1"/>
            <a:r>
              <a:rPr lang="fi-FI" sz="2700" dirty="0"/>
              <a:t>ilmenee mm. elämäntapoihin liittyvinä </a:t>
            </a:r>
            <a:r>
              <a:rPr lang="fi-FI" sz="2700" dirty="0" smtClean="0"/>
              <a:t>valintoina (esim. ?)</a:t>
            </a:r>
            <a:endParaRPr lang="fi-FI" sz="2700" dirty="0"/>
          </a:p>
          <a:p>
            <a:pPr lvl="1"/>
            <a:r>
              <a:rPr lang="fi-FI" sz="2700" dirty="0"/>
              <a:t>ongelmia, jos nuorella ei ole taitoja kantaa vastuuta itsestään ja omasta hyvinvoinnistaan</a:t>
            </a:r>
          </a:p>
          <a:p>
            <a:r>
              <a:rPr lang="fi-FI" dirty="0"/>
              <a:t>nuoruudessa ja varhaisaikuisuudessa tehdyt </a:t>
            </a:r>
            <a:r>
              <a:rPr lang="fi-FI" b="1" dirty="0"/>
              <a:t>elämän-tapavalinnat</a:t>
            </a:r>
            <a:r>
              <a:rPr lang="fi-FI" dirty="0"/>
              <a:t> säilyvät usein melko muuttumattomina ja vaikuttavat pitkälle aikuisiän terveyteen ja hyvinvointiin</a:t>
            </a:r>
          </a:p>
          <a:p>
            <a:r>
              <a:rPr lang="fi-FI" u="sng" dirty="0"/>
              <a:t>koulutus</a:t>
            </a:r>
            <a:r>
              <a:rPr lang="fi-FI" dirty="0"/>
              <a:t> vaikuttaa yksilön toimeentuloon ja </a:t>
            </a:r>
            <a:r>
              <a:rPr lang="fi-FI" dirty="0" err="1" smtClean="0"/>
              <a:t>yhteiskun</a:t>
            </a:r>
            <a:r>
              <a:rPr lang="fi-FI" dirty="0" smtClean="0"/>
              <a:t>-nalliseen </a:t>
            </a:r>
            <a:r>
              <a:rPr lang="fi-FI" dirty="0"/>
              <a:t>asemaan</a:t>
            </a:r>
          </a:p>
          <a:p>
            <a:pPr lvl="1"/>
            <a:r>
              <a:rPr lang="fi-FI" sz="2700" dirty="0"/>
              <a:t>korkea koulutus ja terveelliset elämäntavat liittyvät usein toisiinsa</a:t>
            </a:r>
          </a:p>
        </p:txBody>
      </p:sp>
    </p:spTree>
    <p:extLst>
      <p:ext uri="{BB962C8B-B14F-4D97-AF65-F5344CB8AC3E}">
        <p14:creationId xmlns:p14="http://schemas.microsoft.com/office/powerpoint/2010/main" val="108823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fi-FI" b="1" dirty="0"/>
              <a:t>Aikuisuus (1/2)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41243" y="1412776"/>
            <a:ext cx="8229600" cy="5013516"/>
          </a:xfrm>
        </p:spPr>
        <p:txBody>
          <a:bodyPr>
            <a:normAutofit fontScale="62500" lnSpcReduction="20000"/>
          </a:bodyPr>
          <a:lstStyle/>
          <a:p>
            <a:r>
              <a:rPr lang="fi-FI" sz="3900" dirty="0"/>
              <a:t>pitkä elämänvaihe, josta </a:t>
            </a:r>
            <a:r>
              <a:rPr lang="fi-FI" sz="3900" dirty="0" smtClean="0"/>
              <a:t>vaikea </a:t>
            </a:r>
            <a:r>
              <a:rPr lang="fi-FI" sz="3900" dirty="0"/>
              <a:t>erotella kaikille yhteisiä piirteitä  </a:t>
            </a:r>
          </a:p>
          <a:p>
            <a:r>
              <a:rPr lang="fi-FI" sz="3900" dirty="0" smtClean="0"/>
              <a:t>kuuluu </a:t>
            </a:r>
            <a:r>
              <a:rPr lang="fi-FI" sz="3900" dirty="0"/>
              <a:t>usein mm. pysyvän parisuhteen solmiminen ja </a:t>
            </a:r>
            <a:r>
              <a:rPr lang="fi-FI" sz="3900" u="sng" dirty="0"/>
              <a:t>vanhemmuus</a:t>
            </a:r>
          </a:p>
          <a:p>
            <a:pPr lvl="1"/>
            <a:r>
              <a:rPr lang="fi-FI" sz="3200" dirty="0" smtClean="0"/>
              <a:t>tuo </a:t>
            </a:r>
            <a:r>
              <a:rPr lang="fi-FI" sz="3200" dirty="0"/>
              <a:t>iloa ja onnea elämään sekä lisää usein tunnetta elämän merkityksellisyydestä </a:t>
            </a:r>
          </a:p>
          <a:p>
            <a:pPr lvl="1"/>
            <a:r>
              <a:rPr lang="fi-FI" sz="3200" dirty="0" smtClean="0"/>
              <a:t>voi </a:t>
            </a:r>
            <a:r>
              <a:rPr lang="fi-FI" sz="3200" dirty="0"/>
              <a:t>olla myös </a:t>
            </a:r>
            <a:r>
              <a:rPr lang="fi-FI" sz="3200" dirty="0" smtClean="0"/>
              <a:t>haasteellista</a:t>
            </a:r>
            <a:r>
              <a:rPr lang="fi-FI" sz="3200" dirty="0"/>
              <a:t>:</a:t>
            </a:r>
            <a:r>
              <a:rPr lang="fi-FI" sz="3200" dirty="0" smtClean="0"/>
              <a:t> </a:t>
            </a:r>
            <a:r>
              <a:rPr lang="fi-FI" sz="3200" dirty="0"/>
              <a:t>tarkoittaa suurta vastuuta ja uusia tehtäviä lasten kasvattamisessa </a:t>
            </a:r>
          </a:p>
          <a:p>
            <a:pPr lvl="1"/>
            <a:r>
              <a:rPr lang="fi-FI" sz="3200" dirty="0"/>
              <a:t>vanhemman roolit ja niiden merkitys vaihtelevat lapsen iän myötä</a:t>
            </a:r>
          </a:p>
          <a:p>
            <a:r>
              <a:rPr lang="fi-FI" sz="3800" u="sng" dirty="0" smtClean="0"/>
              <a:t>työ</a:t>
            </a:r>
            <a:r>
              <a:rPr lang="fi-FI" sz="3800" dirty="0" smtClean="0"/>
              <a:t> </a:t>
            </a:r>
            <a:r>
              <a:rPr lang="fi-FI" sz="3800" dirty="0"/>
              <a:t>usein tärkeä osa elämää </a:t>
            </a:r>
          </a:p>
          <a:p>
            <a:pPr lvl="1"/>
            <a:r>
              <a:rPr lang="fi-FI" sz="3200" dirty="0"/>
              <a:t>parhaimmillaan </a:t>
            </a:r>
            <a:r>
              <a:rPr lang="fi-FI" sz="3200" dirty="0" err="1"/>
              <a:t>voimaannuttaa</a:t>
            </a:r>
            <a:r>
              <a:rPr lang="fi-FI" sz="3200" dirty="0"/>
              <a:t>, antaa toimeentulon, ylläpitää sosiaalisia suhteita ja rytmittää elämää  </a:t>
            </a:r>
          </a:p>
          <a:p>
            <a:pPr lvl="1"/>
            <a:r>
              <a:rPr lang="fi-FI" sz="3200" dirty="0"/>
              <a:t>tarjoaa mahdollisuuden toteuttaa itseään ja muokkaa aikuisen käsitystä itsestään</a:t>
            </a:r>
          </a:p>
          <a:p>
            <a:pPr lvl="1"/>
            <a:r>
              <a:rPr lang="fi-FI" sz="3200" dirty="0"/>
              <a:t>ongelmia, jos pitkittynyt työttömyys ja taloudelliset vaikeudet kasaantuvat ja vaikuttavat koko perheen terveyteen ja hyvinvointiin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180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Aikuisuus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fi-FI" sz="3400" u="sng" dirty="0"/>
              <a:t>keski-ikä</a:t>
            </a:r>
            <a:r>
              <a:rPr lang="fi-FI" sz="3400" dirty="0"/>
              <a:t> </a:t>
            </a:r>
            <a:r>
              <a:rPr lang="fi-FI" sz="3400" dirty="0" smtClean="0"/>
              <a:t>(noin ikävuodet 40–60</a:t>
            </a:r>
            <a:r>
              <a:rPr lang="fi-FI" sz="3400" dirty="0"/>
              <a:t>) saattaa sisältää paljon pohdintaa ja elämän uudelleen arviointia</a:t>
            </a:r>
          </a:p>
          <a:p>
            <a:pPr lvl="1"/>
            <a:r>
              <a:rPr lang="fi-FI" dirty="0"/>
              <a:t>elämä voi ottaa uuden suunnan esim. avioeron tai työsuhteen päättymisen myötä </a:t>
            </a:r>
          </a:p>
          <a:p>
            <a:r>
              <a:rPr lang="fi-FI" sz="3400" dirty="0"/>
              <a:t>yllättävät ja yksilölliset </a:t>
            </a:r>
            <a:r>
              <a:rPr lang="fi-FI" sz="3400" b="1" dirty="0" smtClean="0"/>
              <a:t>sattumat</a:t>
            </a:r>
            <a:r>
              <a:rPr lang="fi-FI" sz="3400" dirty="0"/>
              <a:t> </a:t>
            </a:r>
            <a:r>
              <a:rPr lang="fi-FI" sz="3400" dirty="0" smtClean="0"/>
              <a:t>(esim. sairastuminen, </a:t>
            </a:r>
            <a:r>
              <a:rPr lang="fi-FI" sz="3400" dirty="0"/>
              <a:t>muutokset </a:t>
            </a:r>
            <a:r>
              <a:rPr lang="fi-FI" sz="3400" dirty="0" smtClean="0"/>
              <a:t>tulotasossa) </a:t>
            </a:r>
            <a:r>
              <a:rPr lang="fi-FI" sz="3400" dirty="0"/>
              <a:t>saattavat muuttaa elämänkulkua voimakkaasti</a:t>
            </a:r>
          </a:p>
          <a:p>
            <a:pPr lvl="1"/>
            <a:r>
              <a:rPr lang="fi-FI" dirty="0" smtClean="0"/>
              <a:t>vaikutus yksilöllistä</a:t>
            </a:r>
            <a:r>
              <a:rPr lang="fi-FI" dirty="0"/>
              <a:t>: </a:t>
            </a:r>
            <a:r>
              <a:rPr lang="fi-FI" dirty="0" smtClean="0"/>
              <a:t>joskus vastoinkäymiset </a:t>
            </a:r>
            <a:r>
              <a:rPr lang="fi-FI" dirty="0"/>
              <a:t>voivat johtaa esim. mielenterveyden häiriöiden kehittymiseen </a:t>
            </a:r>
          </a:p>
          <a:p>
            <a:r>
              <a:rPr lang="fi-FI" sz="3400" dirty="0"/>
              <a:t>elämän aikana kertyneet </a:t>
            </a:r>
            <a:r>
              <a:rPr lang="fi-FI" sz="3400" b="1" dirty="0"/>
              <a:t>kokemukset</a:t>
            </a:r>
            <a:r>
              <a:rPr lang="fi-FI" sz="3400" dirty="0"/>
              <a:t> voivat usein auttaa selviämään erilaisista kriisitilanteista </a:t>
            </a:r>
          </a:p>
          <a:p>
            <a:r>
              <a:rPr lang="fi-FI" sz="3400" u="sng" dirty="0"/>
              <a:t>elämäntavat</a:t>
            </a:r>
            <a:r>
              <a:rPr lang="fi-FI" sz="3400" dirty="0"/>
              <a:t> vaikuttavat merkittävästi aikuisuuden terveyteen ja hyvinvointiin </a:t>
            </a:r>
          </a:p>
          <a:p>
            <a:pPr lvl="1"/>
            <a:r>
              <a:rPr lang="fi-FI" dirty="0"/>
              <a:t>esim. epäterveellisestä ravinnosta ja liikkumattomasta elämäntavasta aiheutuva lihavuus, kohonnut verenpaine ja kolesteroli nostavat sydän- ja verisuonitautien riskiä keski-iästä alkaen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914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Vanhuus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biologinen, psykologinen ja sosiaalinen käsite, johon liittyy myös yhteiskunnallinen näkökulma</a:t>
            </a:r>
            <a:r>
              <a:rPr lang="fi-FI" b="1" dirty="0"/>
              <a:t> </a:t>
            </a:r>
          </a:p>
          <a:p>
            <a:pPr lvl="1"/>
            <a:r>
              <a:rPr lang="fi-FI" sz="2700" dirty="0"/>
              <a:t>biologinen ikääntyminen: esim. maksimilihasvoiman väheneminen ja aistien toiminnan heikkeneminen</a:t>
            </a:r>
          </a:p>
          <a:p>
            <a:pPr lvl="1"/>
            <a:r>
              <a:rPr lang="fi-FI" sz="2700" dirty="0"/>
              <a:t>psyykkiset </a:t>
            </a:r>
            <a:r>
              <a:rPr lang="fi-FI" sz="2700" dirty="0" smtClean="0"/>
              <a:t>toiminnot (esim. muisti</a:t>
            </a:r>
            <a:r>
              <a:rPr lang="fi-FI" sz="2700" dirty="0"/>
              <a:t>, ajattelu ja </a:t>
            </a:r>
            <a:r>
              <a:rPr lang="fi-FI" sz="2700" dirty="0" smtClean="0"/>
              <a:t>kieli) säilyvät </a:t>
            </a:r>
            <a:r>
              <a:rPr lang="fi-FI" sz="2700" dirty="0"/>
              <a:t>pitkään hyvänä, jos niitä harjoitetaan aktiivisesti</a:t>
            </a:r>
          </a:p>
          <a:p>
            <a:pPr lvl="1"/>
            <a:r>
              <a:rPr lang="fi-FI" sz="2700" dirty="0"/>
              <a:t>viisaus usein karttuu iän ja kokemusten myötä</a:t>
            </a:r>
          </a:p>
          <a:p>
            <a:pPr marL="457200" lvl="1" indent="0">
              <a:buNone/>
            </a:pPr>
            <a:endParaRPr lang="fi-FI" sz="2700" dirty="0"/>
          </a:p>
          <a:p>
            <a:r>
              <a:rPr lang="fi-FI" dirty="0"/>
              <a:t>fyysiset, psyykkiset ja sosiaaliset kyvyt heikkenevät </a:t>
            </a:r>
            <a:r>
              <a:rPr lang="fi-FI" u="sng" dirty="0"/>
              <a:t>yksilöllisesti</a:t>
            </a:r>
            <a:r>
              <a:rPr lang="fi-FI" dirty="0"/>
              <a:t>, mikä pitää huomioida vanhuutta määriteltäessä</a:t>
            </a:r>
          </a:p>
          <a:p>
            <a:pPr lvl="1"/>
            <a:r>
              <a:rPr lang="fi-FI" sz="2700" dirty="0"/>
              <a:t>esim. liikuntarajoitteinen vanhus voi olla henkisesti ja sosiaalisesti hyvin toimintakykyinen ja vireä</a:t>
            </a:r>
          </a:p>
        </p:txBody>
      </p:sp>
    </p:spTree>
    <p:extLst>
      <p:ext uri="{BB962C8B-B14F-4D97-AF65-F5344CB8AC3E}">
        <p14:creationId xmlns:p14="http://schemas.microsoft.com/office/powerpoint/2010/main" val="376230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Vanhuus (2/2)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7638"/>
            <a:ext cx="8363272" cy="532373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400" dirty="0"/>
              <a:t>käytetään myös nimityksiä </a:t>
            </a:r>
            <a:r>
              <a:rPr lang="fi-FI" sz="3400" b="1" dirty="0"/>
              <a:t>kolmas</a:t>
            </a:r>
            <a:r>
              <a:rPr lang="fi-FI" sz="3400" dirty="0"/>
              <a:t> ja </a:t>
            </a:r>
            <a:r>
              <a:rPr lang="fi-FI" sz="3400" b="1" dirty="0"/>
              <a:t>neljäs ikä 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ensimmäinen ikä: lapsuus ja nuoruus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toinen ikä: työikä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kolmas ikä: aktiivinen ja toimintakykyinen eläkeikä</a:t>
            </a:r>
          </a:p>
          <a:p>
            <a:pPr lvl="2"/>
            <a:r>
              <a:rPr lang="fi-FI" b="1" dirty="0"/>
              <a:t>s</a:t>
            </a:r>
            <a:r>
              <a:rPr lang="fi-FI" b="1" dirty="0" smtClean="0"/>
              <a:t>eniorit</a:t>
            </a:r>
            <a:r>
              <a:rPr lang="fi-FI" dirty="0" smtClean="0"/>
              <a:t> </a:t>
            </a:r>
            <a:r>
              <a:rPr lang="fi-FI" dirty="0"/>
              <a:t>mm. harrastavat aktiivisesti, ovat mukana vapaaehtoistyössä, auttavat lastenlasten hoidossa ja käyttävät merkittävästi rahaa mm. matkailuun ja hyvinvointipalveluihin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neljäs ikä: kun vanhus ei enää selviä arjen toiminnoista itsenäisesti ja on riippuvainen muiden avusta, läheisistä ja yhteiskunnan palveluista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fi-FI" sz="2700" dirty="0"/>
          </a:p>
          <a:p>
            <a:r>
              <a:rPr lang="fi-FI" sz="3400" dirty="0"/>
              <a:t>vanhuuden </a:t>
            </a:r>
            <a:r>
              <a:rPr lang="fi-FI" sz="3400" b="1" dirty="0"/>
              <a:t>kehitystehtäviin</a:t>
            </a:r>
            <a:r>
              <a:rPr lang="fi-FI" sz="3400" dirty="0"/>
              <a:t> kuuluu mm. fyysisiin ja psyykkisiin muutoksiin sopeutuminen ja ajan rajallisuuden hyväksyminen</a:t>
            </a:r>
          </a:p>
          <a:p>
            <a:r>
              <a:rPr lang="fi-FI" sz="3400" dirty="0"/>
              <a:t>kaikista </a:t>
            </a:r>
            <a:r>
              <a:rPr lang="fi-FI" sz="3400" dirty="0" smtClean="0"/>
              <a:t>iäkkäimpiä (yli 90-vuotiaita) </a:t>
            </a:r>
            <a:r>
              <a:rPr lang="fi-FI" sz="3400" dirty="0"/>
              <a:t>yhdistävät mm. kiitollisuus, myönteinen elämänasenne, huumorintaju ja usko tulevaisuuteen</a:t>
            </a:r>
          </a:p>
          <a:p>
            <a:r>
              <a:rPr lang="fi-FI" sz="3400" dirty="0"/>
              <a:t>ennusteiden mukaan yhä useampi suomalainen tulee elämään yli </a:t>
            </a:r>
            <a:r>
              <a:rPr lang="fi-FI" sz="3400" dirty="0" smtClean="0"/>
              <a:t>100-vuotiaaksi</a:t>
            </a:r>
            <a:endParaRPr lang="fi-FI" sz="3400" dirty="0"/>
          </a:p>
        </p:txBody>
      </p:sp>
    </p:spTree>
    <p:extLst>
      <p:ext uri="{BB962C8B-B14F-4D97-AF65-F5344CB8AC3E}">
        <p14:creationId xmlns:p14="http://schemas.microsoft.com/office/powerpoint/2010/main" val="251552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fi-FI" b="1" dirty="0"/>
              <a:t>Kuolema (1/2)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223" y="1196752"/>
            <a:ext cx="8229600" cy="541086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i-FI" sz="3400" dirty="0"/>
          </a:p>
          <a:p>
            <a:r>
              <a:rPr lang="fi-FI" sz="3400" dirty="0"/>
              <a:t>monelle melko tuntematon tapahtuma, </a:t>
            </a:r>
            <a:r>
              <a:rPr lang="fi-FI" sz="3400" dirty="0" smtClean="0"/>
              <a:t>herättää </a:t>
            </a:r>
            <a:r>
              <a:rPr lang="fi-FI" sz="3400" dirty="0"/>
              <a:t>monenlaisia ajatuksia ja tunteita</a:t>
            </a:r>
          </a:p>
          <a:p>
            <a:r>
              <a:rPr lang="fi-FI" sz="3400" dirty="0" smtClean="0"/>
              <a:t>lääketiede: </a:t>
            </a:r>
            <a:r>
              <a:rPr lang="fi-FI" sz="3400" u="sng" dirty="0"/>
              <a:t>elintoimintojen</a:t>
            </a:r>
            <a:r>
              <a:rPr lang="fi-FI" sz="3400" dirty="0"/>
              <a:t> </a:t>
            </a:r>
            <a:r>
              <a:rPr lang="fi-FI" sz="3400" dirty="0" smtClean="0"/>
              <a:t>pysyvä päättyminen</a:t>
            </a:r>
            <a:endParaRPr lang="fi-FI" sz="3400" dirty="0"/>
          </a:p>
          <a:p>
            <a:pPr lvl="1"/>
            <a:r>
              <a:rPr lang="fi-FI" dirty="0"/>
              <a:t>seuraa usein </a:t>
            </a:r>
            <a:r>
              <a:rPr lang="fi-FI" dirty="0" smtClean="0"/>
              <a:t>esim. sydämen </a:t>
            </a:r>
            <a:r>
              <a:rPr lang="fi-FI" dirty="0"/>
              <a:t>toiminnan lakattua</a:t>
            </a:r>
          </a:p>
          <a:p>
            <a:r>
              <a:rPr lang="fi-FI" sz="3400" u="sng" dirty="0"/>
              <a:t>lääkäri voi todeta </a:t>
            </a:r>
            <a:r>
              <a:rPr lang="fi-FI" sz="3400" dirty="0"/>
              <a:t>kuoleman, kun sydän </a:t>
            </a:r>
            <a:r>
              <a:rPr lang="fi-FI" sz="3400" dirty="0" smtClean="0"/>
              <a:t>lakannut </a:t>
            </a:r>
            <a:r>
              <a:rPr lang="fi-FI" sz="3400" dirty="0"/>
              <a:t>sykkimästä ja jokin seuraavista pätee: </a:t>
            </a:r>
          </a:p>
          <a:p>
            <a:pPr lvl="1"/>
            <a:r>
              <a:rPr lang="fi-FI" dirty="0"/>
              <a:t>hengitys ja verenkierto ovat loppuneet</a:t>
            </a:r>
          </a:p>
          <a:p>
            <a:pPr lvl="1"/>
            <a:r>
              <a:rPr lang="fi-FI" dirty="0"/>
              <a:t>ruumis on tuhoutunut</a:t>
            </a:r>
          </a:p>
          <a:p>
            <a:pPr lvl="1"/>
            <a:r>
              <a:rPr lang="fi-FI" dirty="0"/>
              <a:t>ruumiissa voidaan havaita toissijaisia kuolemanmerkkejä, kuten kuolonkankeutta</a:t>
            </a:r>
          </a:p>
          <a:p>
            <a:r>
              <a:rPr lang="fi-FI" sz="3400" b="1" dirty="0" smtClean="0"/>
              <a:t>aivokuolema</a:t>
            </a:r>
            <a:r>
              <a:rPr lang="fi-FI" sz="3400" dirty="0" smtClean="0"/>
              <a:t> </a:t>
            </a:r>
            <a:r>
              <a:rPr lang="fi-FI" sz="3400" dirty="0"/>
              <a:t>= aivotoiminta on päättynyt</a:t>
            </a:r>
          </a:p>
          <a:p>
            <a:pPr lvl="1"/>
            <a:r>
              <a:rPr lang="fi-FI" dirty="0" smtClean="0"/>
              <a:t>aivosähkötoiminnan loppuminen</a:t>
            </a:r>
            <a:endParaRPr lang="fi-FI" dirty="0"/>
          </a:p>
          <a:p>
            <a:pPr lvl="1"/>
            <a:r>
              <a:rPr lang="fi-FI" dirty="0"/>
              <a:t>todetaan lain määräämällä </a:t>
            </a:r>
            <a:r>
              <a:rPr lang="fi-FI" dirty="0" smtClean="0"/>
              <a:t>menettelytavalla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506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188640"/>
            <a:ext cx="8229600" cy="86409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Kuolema (2/2)</a:t>
            </a:r>
            <a:endParaRPr lang="fi-FI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196753"/>
            <a:ext cx="8229600" cy="5651512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500" dirty="0"/>
              <a:t>jos henkilö menee elottomaksi, soitetaan yleiseen hätänumeroon </a:t>
            </a:r>
            <a:r>
              <a:rPr lang="fi-FI" sz="3500" u="sng" dirty="0"/>
              <a:t>112</a:t>
            </a:r>
            <a:r>
              <a:rPr lang="fi-FI" sz="3500" dirty="0"/>
              <a:t> ja aloitetaan painelu-puhalluselvytys </a:t>
            </a:r>
          </a:p>
          <a:p>
            <a:pPr lvl="1"/>
            <a:r>
              <a:rPr lang="fi-FI" sz="2900" dirty="0"/>
              <a:t>hätäkeskus antaa toimintaohjeita ja välittää tiedon ensihoidon ammattilaisille</a:t>
            </a:r>
          </a:p>
          <a:p>
            <a:r>
              <a:rPr lang="fi-FI" sz="3500" dirty="0"/>
              <a:t>kun kuolema tapahtuu muualla kuin sairaalassa tai kun kyseessä on onnettomuus, siitä annetaan </a:t>
            </a:r>
            <a:r>
              <a:rPr lang="fi-FI" sz="3500" u="sng" dirty="0"/>
              <a:t>tieto lääkärille tai poliisille</a:t>
            </a:r>
          </a:p>
          <a:p>
            <a:pPr lvl="1"/>
            <a:r>
              <a:rPr lang="fi-FI" sz="2900" dirty="0"/>
              <a:t>k</a:t>
            </a:r>
            <a:r>
              <a:rPr lang="fi-FI" sz="2900" dirty="0" smtClean="0"/>
              <a:t>uolinsyytutkimus, tarvittaessa </a:t>
            </a:r>
            <a:r>
              <a:rPr lang="fi-FI" sz="2900" dirty="0"/>
              <a:t>ruumiinavaus</a:t>
            </a:r>
          </a:p>
          <a:p>
            <a:pPr lvl="1"/>
            <a:r>
              <a:rPr lang="fi-FI" sz="2900" dirty="0"/>
              <a:t>lääkäri kirjoittaa kuolintodistuksen, joka tarvitaan hautauslupaa varten</a:t>
            </a:r>
          </a:p>
          <a:p>
            <a:pPr lvl="1"/>
            <a:endParaRPr lang="fi-FI" sz="2900" dirty="0"/>
          </a:p>
          <a:p>
            <a:r>
              <a:rPr lang="fi-FI" sz="3500" b="1" dirty="0"/>
              <a:t>äkkikuolema</a:t>
            </a:r>
            <a:r>
              <a:rPr lang="fi-FI" sz="3500" dirty="0"/>
              <a:t> = sairaudesta aiheutuva kuolema, joka ilmenee välittömästi tai pian sen jälkeen, kun </a:t>
            </a:r>
            <a:r>
              <a:rPr lang="fi-FI" sz="3500" dirty="0" smtClean="0"/>
              <a:t>oireet (esim</a:t>
            </a:r>
            <a:r>
              <a:rPr lang="fi-FI" sz="3500" dirty="0"/>
              <a:t>. puristava rintakipu tai </a:t>
            </a:r>
            <a:r>
              <a:rPr lang="fi-FI" sz="3500" dirty="0" smtClean="0"/>
              <a:t>hengenahdistus) </a:t>
            </a:r>
            <a:r>
              <a:rPr lang="fi-FI" sz="3500" dirty="0"/>
              <a:t>ovat alkaneet </a:t>
            </a:r>
          </a:p>
          <a:p>
            <a:pPr lvl="1"/>
            <a:r>
              <a:rPr lang="fi-FI" dirty="0"/>
              <a:t>eniten </a:t>
            </a:r>
            <a:r>
              <a:rPr lang="fi-FI" dirty="0" smtClean="0"/>
              <a:t>45–75 </a:t>
            </a:r>
            <a:r>
              <a:rPr lang="fi-FI" dirty="0"/>
              <a:t>vuoden iässä</a:t>
            </a:r>
          </a:p>
          <a:p>
            <a:pPr lvl="1"/>
            <a:r>
              <a:rPr lang="fi-FI" b="1" dirty="0"/>
              <a:t>kätkytkuolema</a:t>
            </a:r>
            <a:r>
              <a:rPr lang="fi-FI" dirty="0"/>
              <a:t> = alle vuoden ikäisen, täysin terveenä pidetyn lapsen kuolema, joka tapahtuu tuntemattomasta syystä hänen nukkuessaan</a:t>
            </a:r>
          </a:p>
          <a:p>
            <a:pPr lvl="1"/>
            <a:endParaRPr lang="fi-FI" dirty="0"/>
          </a:p>
          <a:p>
            <a:r>
              <a:rPr lang="fi-FI" sz="3500" b="1" dirty="0"/>
              <a:t>hoitotestamentti </a:t>
            </a:r>
            <a:r>
              <a:rPr lang="fi-FI" sz="3500" dirty="0"/>
              <a:t>= vapaamuotoinen asiakirja, jolla voi ilmoittaa oman </a:t>
            </a:r>
            <a:r>
              <a:rPr lang="fi-FI" sz="3500" dirty="0" smtClean="0"/>
              <a:t>hoitotahdon </a:t>
            </a:r>
            <a:br>
              <a:rPr lang="fi-FI" sz="3500" dirty="0" smtClean="0"/>
            </a:br>
            <a:r>
              <a:rPr lang="fi-FI" sz="3500" dirty="0" smtClean="0"/>
              <a:t>(esim. haluaako </a:t>
            </a:r>
            <a:r>
              <a:rPr lang="fi-FI" sz="3500" dirty="0"/>
              <a:t>elvytystä tai että elintoimintoja ylläpidetään keinotekoisesti, jos nopeaa toipumista ei ole </a:t>
            </a:r>
            <a:r>
              <a:rPr lang="fi-FI" sz="3500" dirty="0" smtClean="0"/>
              <a:t>odotettavissa)</a:t>
            </a:r>
            <a:endParaRPr lang="fi-FI" sz="3500" dirty="0"/>
          </a:p>
        </p:txBody>
      </p:sp>
    </p:spTree>
    <p:extLst>
      <p:ext uri="{BB962C8B-B14F-4D97-AF65-F5344CB8AC3E}">
        <p14:creationId xmlns:p14="http://schemas.microsoft.com/office/powerpoint/2010/main" val="27991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fi-FI" b="1" dirty="0"/>
              <a:t>Elinsiirrot (1/2)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9408"/>
            <a:ext cx="8363272" cy="5139952"/>
          </a:xfrm>
        </p:spPr>
        <p:txBody>
          <a:bodyPr>
            <a:normAutofit fontScale="85000" lnSpcReduction="20000"/>
          </a:bodyPr>
          <a:lstStyle/>
          <a:p>
            <a:r>
              <a:rPr lang="fi-FI" sz="3100" dirty="0"/>
              <a:t>toimenpide, jossa potilaan kehoon siirretään </a:t>
            </a:r>
            <a:r>
              <a:rPr lang="fi-FI" sz="3100" u="sng" dirty="0"/>
              <a:t>kokonainen tai osittainen </a:t>
            </a:r>
            <a:r>
              <a:rPr lang="fi-FI" sz="3100" u="sng" dirty="0" smtClean="0"/>
              <a:t>elin </a:t>
            </a:r>
            <a:r>
              <a:rPr lang="fi-FI" sz="3100" dirty="0" smtClean="0"/>
              <a:t>(esim</a:t>
            </a:r>
            <a:r>
              <a:rPr lang="fi-FI" sz="3100" dirty="0"/>
              <a:t>. munuainen tai silmän </a:t>
            </a:r>
            <a:r>
              <a:rPr lang="fi-FI" sz="3100" dirty="0" smtClean="0"/>
              <a:t>sarveiskalvo)</a:t>
            </a:r>
            <a:endParaRPr lang="fi-FI" sz="3100" dirty="0"/>
          </a:p>
          <a:p>
            <a:pPr lvl="1"/>
            <a:r>
              <a:rPr lang="fi-FI" sz="2700" dirty="0" smtClean="0"/>
              <a:t>kun </a:t>
            </a:r>
            <a:r>
              <a:rPr lang="fi-FI" sz="2700" dirty="0"/>
              <a:t>oma elin </a:t>
            </a:r>
            <a:r>
              <a:rPr lang="fi-FI" sz="2700" dirty="0" smtClean="0"/>
              <a:t>lakannut </a:t>
            </a:r>
            <a:r>
              <a:rPr lang="fi-FI" sz="2700" dirty="0"/>
              <a:t>toimimasta tai kun potilaan henki </a:t>
            </a:r>
            <a:r>
              <a:rPr lang="fi-FI" sz="2700" dirty="0" smtClean="0"/>
              <a:t>uhattuna </a:t>
            </a:r>
            <a:r>
              <a:rPr lang="fi-FI" sz="2700" dirty="0"/>
              <a:t>oman elimen toiminnan heikkenemisen </a:t>
            </a:r>
            <a:r>
              <a:rPr lang="fi-FI" sz="2700" dirty="0" smtClean="0"/>
              <a:t>vuoksi </a:t>
            </a:r>
            <a:br>
              <a:rPr lang="fi-FI" sz="2700" dirty="0" smtClean="0"/>
            </a:br>
            <a:r>
              <a:rPr lang="fi-FI" sz="2700" dirty="0" smtClean="0"/>
              <a:t>(</a:t>
            </a:r>
            <a:r>
              <a:rPr lang="fi-FI" sz="2600" dirty="0" smtClean="0"/>
              <a:t>mm</a:t>
            </a:r>
            <a:r>
              <a:rPr lang="fi-FI" sz="2600" dirty="0"/>
              <a:t>. </a:t>
            </a:r>
            <a:r>
              <a:rPr lang="fi-FI" sz="2600" dirty="0" smtClean="0"/>
              <a:t>vaikeimmat </a:t>
            </a:r>
            <a:r>
              <a:rPr lang="fi-FI" sz="2600" dirty="0" err="1"/>
              <a:t>munuais</a:t>
            </a:r>
            <a:r>
              <a:rPr lang="fi-FI" sz="2600" dirty="0"/>
              <a:t>-, maksa-, sydän- ja </a:t>
            </a:r>
            <a:r>
              <a:rPr lang="fi-FI" sz="2600" dirty="0" smtClean="0"/>
              <a:t>keuhkosairaudet)</a:t>
            </a:r>
            <a:endParaRPr lang="fi-FI" sz="2600" dirty="0"/>
          </a:p>
          <a:p>
            <a:r>
              <a:rPr lang="fi-FI" sz="3100" dirty="0"/>
              <a:t>aivokuolleelta henkilöltä voidaan tavallisesti ottaa talteen useita elimiä elinsiirtoa varten </a:t>
            </a:r>
          </a:p>
          <a:p>
            <a:r>
              <a:rPr lang="fi-FI" sz="3100" dirty="0"/>
              <a:t>Suomen lain mukaan </a:t>
            </a:r>
            <a:r>
              <a:rPr lang="fi-FI" sz="3100" u="sng" dirty="0"/>
              <a:t>kaikki</a:t>
            </a:r>
            <a:r>
              <a:rPr lang="fi-FI" sz="3100" dirty="0"/>
              <a:t> ovat mahdollisia elinluovuttajia, elleivät ole eläessään sitä vastustaneet</a:t>
            </a:r>
          </a:p>
          <a:p>
            <a:pPr lvl="1"/>
            <a:r>
              <a:rPr lang="fi-FI" sz="2600" dirty="0"/>
              <a:t>jos vainajan mielipidettä ei tiedetä, sitä kysytään hänen omaisiltaan ja silloinkin kiellon pitää perustua vainajan omaan tahtoon</a:t>
            </a:r>
          </a:p>
          <a:p>
            <a:pPr lvl="1"/>
            <a:r>
              <a:rPr lang="fi-FI" sz="2600" dirty="0"/>
              <a:t>a</a:t>
            </a:r>
            <a:r>
              <a:rPr lang="fi-FI" sz="2600" dirty="0" smtClean="0"/>
              <a:t>laikäinen: </a:t>
            </a:r>
            <a:r>
              <a:rPr lang="fi-FI" sz="2600" dirty="0"/>
              <a:t>huoltaja tai omainen ei vastusta luovutusta</a:t>
            </a:r>
          </a:p>
          <a:p>
            <a:pPr lvl="1"/>
            <a:r>
              <a:rPr lang="fi-FI" sz="2600" dirty="0"/>
              <a:t>sopivuus luovuttajaksi arvioidaan sairaalassa tapauskohtaisesti</a:t>
            </a:r>
          </a:p>
        </p:txBody>
      </p:sp>
    </p:spTree>
    <p:extLst>
      <p:ext uri="{BB962C8B-B14F-4D97-AF65-F5344CB8AC3E}">
        <p14:creationId xmlns:p14="http://schemas.microsoft.com/office/powerpoint/2010/main" val="311849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24036" y="40466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Elinsiirrot (2/2)</a:t>
            </a:r>
            <a:endParaRPr lang="fi-FI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340768"/>
            <a:ext cx="8296436" cy="446449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457200"/>
            <a:r>
              <a:rPr lang="fi-FI" sz="2900" dirty="0" smtClean="0"/>
              <a:t>onnistuvat </a:t>
            </a:r>
            <a:r>
              <a:rPr lang="fi-FI" sz="2900" dirty="0"/>
              <a:t>nykyisin niin hyvin, että valtaosa potilaista voi elää varsin normaalia elämää </a:t>
            </a:r>
          </a:p>
          <a:p>
            <a:pPr marL="914400" lvl="1" indent="-457200"/>
            <a:r>
              <a:rPr lang="fi-FI" sz="2500" dirty="0"/>
              <a:t>elimistö ja mieli voivat tarvita aikaa toipumiseen</a:t>
            </a:r>
          </a:p>
          <a:p>
            <a:pPr marL="914400" lvl="1" indent="-457200"/>
            <a:r>
              <a:rPr lang="fi-FI" sz="2500" dirty="0"/>
              <a:t>hyljinnänestolääkitystä on käytettävä koko elämän ajan</a:t>
            </a:r>
          </a:p>
          <a:p>
            <a:pPr marL="914400" lvl="1" indent="-457200"/>
            <a:r>
              <a:rPr lang="fi-FI" sz="2500" dirty="0"/>
              <a:t>joskus tarvitaan uusi elinsiirto</a:t>
            </a:r>
          </a:p>
          <a:p>
            <a:r>
              <a:rPr lang="fi-FI" sz="2900" dirty="0"/>
              <a:t>elinluovutusten ja –siirtojen määrä on noussut voimakkaasti viime vuosikymmeninä</a:t>
            </a:r>
          </a:p>
          <a:p>
            <a:r>
              <a:rPr lang="fi-FI" sz="2900" dirty="0"/>
              <a:t>siirrettävistä elimistä on </a:t>
            </a:r>
            <a:r>
              <a:rPr lang="fi-FI" sz="2900" u="sng" dirty="0"/>
              <a:t>jatkuva pula</a:t>
            </a:r>
            <a:r>
              <a:rPr lang="fi-FI" sz="2900" dirty="0"/>
              <a:t> ja elinsiirtoa odottavia ihmisiä menehtyy joka vuosi, koska sopivaa siirrännäistä ei ole saatu ajoissa</a:t>
            </a:r>
          </a:p>
        </p:txBody>
      </p:sp>
    </p:spTree>
    <p:extLst>
      <p:ext uri="{BB962C8B-B14F-4D97-AF65-F5344CB8AC3E}">
        <p14:creationId xmlns:p14="http://schemas.microsoft.com/office/powerpoint/2010/main" val="25798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fi-FI" b="1" dirty="0"/>
              <a:t>Eutanasia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472608"/>
          </a:xfrm>
        </p:spPr>
        <p:txBody>
          <a:bodyPr>
            <a:normAutofit fontScale="70000" lnSpcReduction="20000"/>
          </a:bodyPr>
          <a:lstStyle/>
          <a:p>
            <a:r>
              <a:rPr lang="fi-FI" sz="3400" dirty="0" smtClean="0"/>
              <a:t>armosyistä </a:t>
            </a:r>
            <a:r>
              <a:rPr lang="fi-FI" sz="3400" dirty="0"/>
              <a:t>tehtyjä tekoja ja tekemättä jättämisiä, jotka aiheuttavat toisen ihmisen kuoleman hänen omasta vapaaehtoisesta, toistuvasta ja oikeustoimikelpoisesta pyynnöstään </a:t>
            </a:r>
          </a:p>
          <a:p>
            <a:r>
              <a:rPr lang="fi-FI" sz="3400" dirty="0"/>
              <a:t>tavoitteena </a:t>
            </a:r>
            <a:r>
              <a:rPr lang="fi-FI" sz="3400" dirty="0" smtClean="0"/>
              <a:t>sietämättömän </a:t>
            </a:r>
            <a:r>
              <a:rPr lang="fi-FI" sz="3400" dirty="0"/>
              <a:t>kärsimyksen lopettaminen, kun sairauteen ei ole hoitokeinoja eikä kärsimystä voida muilla tavoin lievittää </a:t>
            </a:r>
          </a:p>
          <a:p>
            <a:r>
              <a:rPr lang="fi-FI" sz="3400" dirty="0"/>
              <a:t>Suomessa </a:t>
            </a:r>
            <a:r>
              <a:rPr lang="fi-FI" sz="3400" u="sng" dirty="0"/>
              <a:t>rikos</a:t>
            </a:r>
            <a:r>
              <a:rPr lang="fi-FI" sz="3400" dirty="0"/>
              <a:t> </a:t>
            </a:r>
          </a:p>
          <a:p>
            <a:pPr lvl="1"/>
            <a:r>
              <a:rPr lang="fi-FI" dirty="0"/>
              <a:t>sallittu muutamissa Euroopan </a:t>
            </a:r>
            <a:r>
              <a:rPr lang="fi-FI" dirty="0" smtClean="0"/>
              <a:t>maissa (esim. Alankomaat, Belgia) </a:t>
            </a:r>
            <a:endParaRPr lang="fi-FI" dirty="0"/>
          </a:p>
          <a:p>
            <a:pPr lvl="1"/>
            <a:r>
              <a:rPr lang="fi-FI" dirty="0"/>
              <a:t>joissakin maissa laillisuus tai laittomuus on epäselvää </a:t>
            </a:r>
          </a:p>
          <a:p>
            <a:r>
              <a:rPr lang="fi-FI" sz="3400" dirty="0"/>
              <a:t>käsitykset ja mielipiteet eutanasiasta </a:t>
            </a:r>
            <a:r>
              <a:rPr lang="fi-FI" sz="3400" dirty="0" smtClean="0"/>
              <a:t>muuttuneet </a:t>
            </a:r>
            <a:r>
              <a:rPr lang="fi-FI" sz="3400" dirty="0"/>
              <a:t>sallivammiksi viime vuosina </a:t>
            </a:r>
          </a:p>
          <a:p>
            <a:r>
              <a:rPr lang="fi-FI" sz="3400" b="1" dirty="0"/>
              <a:t>aktiivinen eutanasia </a:t>
            </a:r>
            <a:r>
              <a:rPr lang="fi-FI" sz="3400" dirty="0"/>
              <a:t>= esim. avustettu itsemurha tai henkilölle annettava kuolinapu</a:t>
            </a:r>
          </a:p>
          <a:p>
            <a:r>
              <a:rPr lang="fi-FI" sz="3400" b="1" dirty="0"/>
              <a:t>passiivinen eutanasia </a:t>
            </a:r>
            <a:r>
              <a:rPr lang="fi-FI" sz="3400" dirty="0"/>
              <a:t>= esim. </a:t>
            </a:r>
            <a:r>
              <a:rPr lang="fi-FI" sz="3400" dirty="0" smtClean="0"/>
              <a:t>sairaalassa </a:t>
            </a:r>
            <a:r>
              <a:rPr lang="fi-FI" sz="3400" dirty="0"/>
              <a:t>ei aloiteta hoitoa tai </a:t>
            </a:r>
            <a:r>
              <a:rPr lang="fi-FI" sz="3400" dirty="0" smtClean="0"/>
              <a:t>aloitettu </a:t>
            </a:r>
            <a:r>
              <a:rPr lang="fi-FI" sz="3400" dirty="0"/>
              <a:t>hoito keskeytetään, millä estetään </a:t>
            </a:r>
            <a:r>
              <a:rPr lang="fi-FI" sz="3400" dirty="0" err="1"/>
              <a:t>kuolinprosessin</a:t>
            </a:r>
            <a:r>
              <a:rPr lang="fi-FI" sz="3400" dirty="0"/>
              <a:t> pitkittyminen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107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Tuntisuunnitelma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S.82 keskustele parin kanssa</a:t>
            </a:r>
          </a:p>
          <a:p>
            <a:r>
              <a:rPr lang="fi-FI" dirty="0" smtClean="0"/>
              <a:t>Lue kappale 7 </a:t>
            </a:r>
            <a:r>
              <a:rPr lang="fi-FI" dirty="0" smtClean="0"/>
              <a:t>Elämänkulku</a:t>
            </a:r>
          </a:p>
          <a:p>
            <a:r>
              <a:rPr lang="fi-FI" dirty="0" smtClean="0"/>
              <a:t>Ryhmätyö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b="1" dirty="0" smtClean="0">
                <a:sym typeface="Wingdings" panose="05000000000000000000" pitchFamily="2" charset="2"/>
              </a:rPr>
              <a:t>Neljän ryhmät</a:t>
            </a:r>
            <a:endParaRPr lang="fi-FI" dirty="0" smtClean="0"/>
          </a:p>
          <a:p>
            <a:r>
              <a:rPr lang="fi-FI" dirty="0" smtClean="0"/>
              <a:t>Kirjoitetaan muistiinpanot</a:t>
            </a:r>
          </a:p>
          <a:p>
            <a:r>
              <a:rPr lang="fi-FI" dirty="0" smtClean="0"/>
              <a:t>Elämä voi yllättää, Mönkkönen loukkaantuminen </a:t>
            </a:r>
            <a:r>
              <a:rPr lang="fi-FI" dirty="0" smtClean="0">
                <a:sym typeface="Wingdings" panose="05000000000000000000" pitchFamily="2" charset="2"/>
              </a:rPr>
              <a:t> Keskustele, mitä ajatuksia heräsi</a:t>
            </a:r>
            <a:endParaRPr lang="fi-FI" dirty="0" smtClean="0"/>
          </a:p>
          <a:p>
            <a:r>
              <a:rPr lang="fi-FI" dirty="0" smtClean="0"/>
              <a:t>Testaa tietosi ja taitosi – PEDANET</a:t>
            </a:r>
          </a:p>
          <a:p>
            <a:r>
              <a:rPr lang="fi-FI" dirty="0" smtClean="0"/>
              <a:t>Tehtävät 1,4,6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346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Ryhmätyö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lapsuus, nuoruus, aikuisuus, vanhuus</a:t>
            </a:r>
          </a:p>
          <a:p>
            <a:r>
              <a:rPr lang="fi-FI" dirty="0" smtClean="0"/>
              <a:t>Kirjoita itsellesi muistiinpanot jostakin näistä (jakakaa siis kuka ottaa minkäkin) HUOM! VASTUU RYHMÄTEHTÄVISSÄ, TEE SIIS PARHAASI!</a:t>
            </a:r>
          </a:p>
          <a:p>
            <a:r>
              <a:rPr lang="fi-FI" dirty="0" smtClean="0"/>
              <a:t>Jaa omat muistiinpanot muille ja selitä tarvittaessa.</a:t>
            </a:r>
          </a:p>
        </p:txBody>
      </p:sp>
    </p:spTree>
    <p:extLst>
      <p:ext uri="{BB962C8B-B14F-4D97-AF65-F5344CB8AC3E}">
        <p14:creationId xmlns:p14="http://schemas.microsoft.com/office/powerpoint/2010/main" val="3469647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Oikeat vastaukset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Eliniän pidentyminen</a:t>
            </a:r>
          </a:p>
          <a:p>
            <a:r>
              <a:rPr lang="fi-FI" dirty="0" smtClean="0"/>
              <a:t>Hermosto on kypsynyt riittävästi ja lapsi on erityisen altis oppimaan jonkin uuden taidon</a:t>
            </a:r>
          </a:p>
          <a:p>
            <a:r>
              <a:rPr lang="fi-FI" dirty="0" smtClean="0"/>
              <a:t>Perusturvallisuuden tunteen kehittäminen</a:t>
            </a:r>
          </a:p>
          <a:p>
            <a:r>
              <a:rPr lang="fi-FI" dirty="0" smtClean="0"/>
              <a:t>Elämän opettaja</a:t>
            </a:r>
          </a:p>
          <a:p>
            <a:r>
              <a:rPr lang="fi-FI" dirty="0" smtClean="0"/>
              <a:t>Aktiivinen ja toimintakykyinen eläkeikä, jolloin hyväkuntoiset seniorit harrastavat usein aktiivisesti, ovat mukana vapaaehtoistyössä yms.</a:t>
            </a:r>
          </a:p>
          <a:p>
            <a:r>
              <a:rPr lang="fi-FI" dirty="0" smtClean="0"/>
              <a:t>Ihmisen aivotoiminta on päättynyt, mikä voidaan havaita aivosähkötoiminnan loppumisena.</a:t>
            </a:r>
          </a:p>
          <a:p>
            <a:r>
              <a:rPr lang="fi-FI" dirty="0" smtClean="0"/>
              <a:t>Suomessa lain mukaan kaikki ovat mahdollisia elinluovuttajia.</a:t>
            </a:r>
          </a:p>
          <a:p>
            <a:r>
              <a:rPr lang="fi-FI" dirty="0" smtClean="0"/>
              <a:t>Eutanasia on lain mukaan sallittua Suomessa.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533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43000"/>
          </a:xfrm>
        </p:spPr>
        <p:txBody>
          <a:bodyPr>
            <a:noAutofit/>
          </a:bodyPr>
          <a:lstStyle/>
          <a:p>
            <a:r>
              <a:rPr lang="fi-FI" sz="4000" b="1" dirty="0"/>
              <a:t>Elämänkulku jaetaan ikävaiheisiin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0364" y="1772816"/>
            <a:ext cx="8363272" cy="4464496"/>
          </a:xfrm>
        </p:spPr>
        <p:txBody>
          <a:bodyPr>
            <a:normAutofit lnSpcReduction="10000"/>
          </a:bodyPr>
          <a:lstStyle/>
          <a:p>
            <a:r>
              <a:rPr lang="fi-FI" sz="2900" b="1" dirty="0"/>
              <a:t>e</a:t>
            </a:r>
            <a:r>
              <a:rPr lang="fi-FI" sz="2900" b="1" dirty="0" smtClean="0"/>
              <a:t>lämänkulku </a:t>
            </a:r>
            <a:r>
              <a:rPr lang="fi-FI" sz="2900" dirty="0" smtClean="0"/>
              <a:t>= yksilön </a:t>
            </a:r>
            <a:r>
              <a:rPr lang="fi-FI" sz="2900" dirty="0"/>
              <a:t>elämä syntymästä </a:t>
            </a:r>
            <a:r>
              <a:rPr lang="fi-FI" sz="2900" dirty="0" smtClean="0"/>
              <a:t>kuolemaan</a:t>
            </a:r>
          </a:p>
          <a:p>
            <a:pPr lvl="1"/>
            <a:r>
              <a:rPr lang="fi-FI" sz="2500" dirty="0" smtClean="0"/>
              <a:t>liittää </a:t>
            </a:r>
            <a:r>
              <a:rPr lang="fi-FI" sz="2500" dirty="0"/>
              <a:t>toisiinsa iän ja </a:t>
            </a:r>
            <a:r>
              <a:rPr lang="fi-FI" sz="2500" dirty="0" smtClean="0"/>
              <a:t>elämäntapahtumat</a:t>
            </a:r>
          </a:p>
          <a:p>
            <a:pPr lvl="1"/>
            <a:r>
              <a:rPr lang="fi-FI" sz="2500" b="1" dirty="0" smtClean="0"/>
              <a:t>ikä </a:t>
            </a:r>
            <a:r>
              <a:rPr lang="fi-FI" sz="2500" dirty="0" smtClean="0"/>
              <a:t>– terveys: esim. tartuntatauteja sairastetaan </a:t>
            </a:r>
            <a:r>
              <a:rPr lang="fi-FI" sz="2500" dirty="0"/>
              <a:t>eniten lapsuudessa, </a:t>
            </a:r>
            <a:r>
              <a:rPr lang="fi-FI" sz="2500" dirty="0" smtClean="0"/>
              <a:t>sydän- </a:t>
            </a:r>
            <a:r>
              <a:rPr lang="fi-FI" sz="2500" dirty="0"/>
              <a:t>ja verisuonitauteja keski-iässä ja </a:t>
            </a:r>
            <a:r>
              <a:rPr lang="fi-FI" sz="2500" dirty="0" smtClean="0"/>
              <a:t>vanhuudessa</a:t>
            </a:r>
          </a:p>
          <a:p>
            <a:pPr lvl="1"/>
            <a:r>
              <a:rPr lang="fi-FI" sz="2500" b="1" dirty="0"/>
              <a:t>e</a:t>
            </a:r>
            <a:r>
              <a:rPr lang="fi-FI" sz="2500" b="1" dirty="0" smtClean="0"/>
              <a:t>lämäntapahtumat</a:t>
            </a:r>
            <a:r>
              <a:rPr lang="fi-FI" sz="2500" dirty="0" smtClean="0"/>
              <a:t> (esim. koulun </a:t>
            </a:r>
            <a:r>
              <a:rPr lang="fi-FI" sz="2500" dirty="0"/>
              <a:t>aloitus tai perheen </a:t>
            </a:r>
            <a:r>
              <a:rPr lang="fi-FI" sz="2500" dirty="0" smtClean="0"/>
              <a:t>perustaminen) sidoksissa </a:t>
            </a:r>
            <a:r>
              <a:rPr lang="fi-FI" sz="2500" dirty="0"/>
              <a:t>johonkin ikään </a:t>
            </a:r>
          </a:p>
          <a:p>
            <a:pPr lvl="3" indent="-342900">
              <a:buFont typeface="Arial" panose="020B0604020202020204" pitchFamily="34" charset="0"/>
              <a:buChar char="•"/>
            </a:pPr>
            <a:r>
              <a:rPr lang="fi-FI" sz="2100" dirty="0"/>
              <a:t>m</a:t>
            </a:r>
            <a:r>
              <a:rPr lang="fi-FI" sz="2100" dirty="0" smtClean="0"/>
              <a:t>erkittävät elämäntapahtumat sisältävät </a:t>
            </a:r>
            <a:r>
              <a:rPr lang="fi-FI" sz="2100" dirty="0"/>
              <a:t>terveyteen ja hyvinvointiin liittyviä haasteita sekä positiivisia </a:t>
            </a:r>
            <a:r>
              <a:rPr lang="fi-FI" sz="2100" dirty="0" smtClean="0"/>
              <a:t>mahdollisuuksia (= </a:t>
            </a:r>
            <a:r>
              <a:rPr lang="fi-FI" sz="2100" b="1" dirty="0" smtClean="0"/>
              <a:t>siirtymävaihe</a:t>
            </a:r>
            <a:r>
              <a:rPr lang="fi-FI" sz="2100" dirty="0" smtClean="0"/>
              <a:t>) </a:t>
            </a:r>
            <a:r>
              <a:rPr lang="fi-FI" sz="2100" dirty="0" smtClean="0">
                <a:sym typeface="Wingdings" panose="05000000000000000000" pitchFamily="2" charset="2"/>
              </a:rPr>
              <a:t> </a:t>
            </a:r>
            <a:r>
              <a:rPr lang="fi-FI" sz="2100" dirty="0" smtClean="0"/>
              <a:t>suuri </a:t>
            </a:r>
            <a:r>
              <a:rPr lang="fi-FI" sz="2100" dirty="0"/>
              <a:t>merkitys yksilön terveydelle ja hyvinvoinnille </a:t>
            </a:r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557808"/>
            <a:ext cx="91440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Elämänkulku jaetaan ikävaiheisiin (2/2)</a:t>
            </a: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390364" y="1628800"/>
            <a:ext cx="8502116" cy="515719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b="1" dirty="0" smtClean="0"/>
              <a:t>lapsuus, nuoruus, aikuisuus, vanhuus</a:t>
            </a:r>
          </a:p>
          <a:p>
            <a:pPr lvl="1"/>
            <a:r>
              <a:rPr lang="fi-FI" sz="3300" dirty="0" smtClean="0"/>
              <a:t>jokaisella </a:t>
            </a:r>
            <a:r>
              <a:rPr lang="fi-FI" sz="3300" dirty="0"/>
              <a:t>ikävaiheella </a:t>
            </a:r>
            <a:r>
              <a:rPr lang="fi-FI" sz="3300" dirty="0" smtClean="0"/>
              <a:t>merkitystä </a:t>
            </a:r>
            <a:r>
              <a:rPr lang="fi-FI" sz="3300" dirty="0"/>
              <a:t>yksilön </a:t>
            </a:r>
            <a:r>
              <a:rPr lang="fi-FI" sz="3300" dirty="0" smtClean="0"/>
              <a:t>terveydelle</a:t>
            </a:r>
          </a:p>
          <a:p>
            <a:pPr lvl="1"/>
            <a:r>
              <a:rPr lang="fi-FI" sz="3300" dirty="0" smtClean="0"/>
              <a:t>luovat </a:t>
            </a:r>
            <a:r>
              <a:rPr lang="fi-FI" sz="3300" dirty="0"/>
              <a:t>myös pohjaa myöhemmälle terveydelle ja hyvinvoinnille</a:t>
            </a:r>
          </a:p>
          <a:p>
            <a:r>
              <a:rPr lang="fi-FI" sz="3900" dirty="0" smtClean="0"/>
              <a:t>useimmat </a:t>
            </a:r>
            <a:r>
              <a:rPr lang="fi-FI" sz="3900" dirty="0"/>
              <a:t>ihmiset käyvät elämänkulussaan läpi pääosin samat vaiheet, jokaisen elämä </a:t>
            </a:r>
            <a:r>
              <a:rPr lang="fi-FI" sz="3900" dirty="0" smtClean="0"/>
              <a:t>silti </a:t>
            </a:r>
            <a:r>
              <a:rPr lang="fi-FI" sz="3900" u="sng" dirty="0"/>
              <a:t>yksilöllinen</a:t>
            </a:r>
            <a:r>
              <a:rPr lang="fi-FI" sz="3900" dirty="0"/>
              <a:t> ja voi koostua erilaisista </a:t>
            </a:r>
            <a:r>
              <a:rPr lang="fi-FI" sz="3900" dirty="0" smtClean="0"/>
              <a:t>elämäntapahtumista</a:t>
            </a:r>
            <a:endParaRPr lang="fi-FI" sz="3900" dirty="0"/>
          </a:p>
          <a:p>
            <a:pPr lvl="1"/>
            <a:r>
              <a:rPr lang="fi-FI" sz="3500" dirty="0"/>
              <a:t>keskenään </a:t>
            </a:r>
            <a:r>
              <a:rPr lang="fi-FI" sz="3500" dirty="0" smtClean="0"/>
              <a:t>saman ikäisten </a:t>
            </a:r>
            <a:r>
              <a:rPr lang="fi-FI" sz="3500" dirty="0"/>
              <a:t>ihmisten elämä voi olla hyvin erilaista eri puolilla maailmaa</a:t>
            </a:r>
          </a:p>
          <a:p>
            <a:pPr lvl="2"/>
            <a:r>
              <a:rPr lang="fi-FI" sz="2900" dirty="0"/>
              <a:t>mm. yhteiskunnassa vallitsevat arvot, asenteet ja elämän-katsomukset vaikuttavat siihen, mitä yksilöltä odotetaan missäkin iässä</a:t>
            </a:r>
          </a:p>
          <a:p>
            <a:pPr lvl="2"/>
            <a:r>
              <a:rPr lang="fi-FI" sz="2900" dirty="0"/>
              <a:t>taloudelliset seikat voivat ohjata voimakkaasti elämänkulkua</a:t>
            </a:r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635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fi-FI" b="1" dirty="0"/>
              <a:t>Lapsuus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328592"/>
          </a:xfrm>
        </p:spPr>
        <p:txBody>
          <a:bodyPr>
            <a:normAutofit fontScale="70000" lnSpcReduction="20000"/>
          </a:bodyPr>
          <a:lstStyle/>
          <a:p>
            <a:r>
              <a:rPr lang="fi-FI" sz="3400" dirty="0"/>
              <a:t>voimakkaan fyysisen kasvun ja </a:t>
            </a:r>
            <a:r>
              <a:rPr lang="fi-FI" sz="3400" dirty="0" err="1"/>
              <a:t>psykososiaalisen</a:t>
            </a:r>
            <a:r>
              <a:rPr lang="fi-FI" sz="3400" dirty="0"/>
              <a:t> kehityksen aikaa</a:t>
            </a:r>
          </a:p>
          <a:p>
            <a:r>
              <a:rPr lang="fi-FI" sz="3400" dirty="0" smtClean="0"/>
              <a:t>varhaislapsuuteen ja leikki-ikään kuuluu monia </a:t>
            </a:r>
            <a:r>
              <a:rPr lang="fi-FI" sz="3400" b="1" dirty="0"/>
              <a:t>kehitystehtäviä</a:t>
            </a:r>
            <a:r>
              <a:rPr lang="fi-FI" sz="3400" dirty="0"/>
              <a:t> eli normaaliin kehitykseen kuuluvia tavoitteita tai haasteita</a:t>
            </a:r>
          </a:p>
          <a:p>
            <a:pPr lvl="1"/>
            <a:r>
              <a:rPr lang="fi-FI" dirty="0"/>
              <a:t>mm. kävely ja perusliikuntataidot, </a:t>
            </a:r>
            <a:r>
              <a:rPr lang="fi-FI" dirty="0" smtClean="0"/>
              <a:t>hienomotoriikka, puhe </a:t>
            </a:r>
            <a:endParaRPr lang="fi-FI" dirty="0"/>
          </a:p>
          <a:p>
            <a:pPr lvl="1"/>
            <a:r>
              <a:rPr lang="fi-FI" b="1" dirty="0"/>
              <a:t>h</a:t>
            </a:r>
            <a:r>
              <a:rPr lang="fi-FI" b="1" dirty="0" smtClean="0"/>
              <a:t>erkkyyskausi</a:t>
            </a:r>
            <a:r>
              <a:rPr lang="fi-FI" dirty="0" smtClean="0"/>
              <a:t> = </a:t>
            </a:r>
            <a:r>
              <a:rPr lang="fi-FI" dirty="0"/>
              <a:t>aika, jolloin hermosto on kypsynyt riittävästi ja lapsi on erityisen altis oppimaan uuden </a:t>
            </a:r>
            <a:r>
              <a:rPr lang="fi-FI" dirty="0" smtClean="0"/>
              <a:t>taidon </a:t>
            </a:r>
            <a:br>
              <a:rPr lang="fi-FI" dirty="0" smtClean="0"/>
            </a:br>
            <a:r>
              <a:rPr lang="fi-FI" dirty="0" smtClean="0"/>
              <a:t>(jos </a:t>
            </a:r>
            <a:r>
              <a:rPr lang="fi-FI" dirty="0"/>
              <a:t>lapsi ei tietyssä iässä saa oikeanlaisia virikkeitä ja harjoitusta, taito voi jäädä kehittymättä tai se kehittyy vain </a:t>
            </a:r>
            <a:r>
              <a:rPr lang="fi-FI" dirty="0" smtClean="0"/>
              <a:t>osittain) </a:t>
            </a:r>
            <a:endParaRPr lang="fi-FI" dirty="0"/>
          </a:p>
          <a:p>
            <a:pPr lvl="1"/>
            <a:r>
              <a:rPr lang="fi-FI" dirty="0"/>
              <a:t>yksilön myöhemmän mielenterveyden kannalta </a:t>
            </a:r>
            <a:r>
              <a:rPr lang="fi-FI" dirty="0" smtClean="0"/>
              <a:t>tärkeää</a:t>
            </a:r>
            <a:r>
              <a:rPr lang="fi-FI" dirty="0"/>
              <a:t>, että </a:t>
            </a:r>
            <a:r>
              <a:rPr lang="fi-FI" b="1" dirty="0"/>
              <a:t>perusturvallisuuden tunne </a:t>
            </a:r>
            <a:r>
              <a:rPr lang="fi-FI" dirty="0"/>
              <a:t>kehittyy lapsuudessa</a:t>
            </a:r>
          </a:p>
          <a:p>
            <a:r>
              <a:rPr lang="fi-FI" sz="3400" u="sng" dirty="0"/>
              <a:t>leikillä</a:t>
            </a:r>
            <a:r>
              <a:rPr lang="fi-FI" sz="3400" dirty="0"/>
              <a:t> </a:t>
            </a:r>
            <a:r>
              <a:rPr lang="fi-FI" sz="3400" dirty="0" smtClean="0"/>
              <a:t>tärkeä </a:t>
            </a:r>
            <a:r>
              <a:rPr lang="fi-FI" sz="3400" dirty="0"/>
              <a:t>merkitys</a:t>
            </a:r>
          </a:p>
          <a:p>
            <a:pPr marL="400050" lvl="1" indent="0">
              <a:buNone/>
            </a:pPr>
            <a:r>
              <a:rPr lang="fi-FI" dirty="0"/>
              <a:t>  ─ kehittää ajattelua, mielikuvitusta, kieltä ja sosiaalisia taitoja</a:t>
            </a:r>
          </a:p>
          <a:p>
            <a:pPr marL="400050" lvl="1" indent="0">
              <a:buNone/>
            </a:pPr>
            <a:r>
              <a:rPr lang="fi-FI" dirty="0"/>
              <a:t>  ─ lapsi voi työstää tunteitaan ja kokemuksiaan</a:t>
            </a:r>
          </a:p>
          <a:p>
            <a:pPr marL="400050" lvl="1" indent="0">
              <a:buNone/>
            </a:pPr>
            <a:r>
              <a:rPr lang="fi-FI" dirty="0"/>
              <a:t>  ─ valmistaa tuleviin tehtäviin ja </a:t>
            </a:r>
            <a:r>
              <a:rPr lang="fi-FI" dirty="0" smtClean="0"/>
              <a:t>elämänvaiheisiin (esim. vanhemmuus,</a:t>
            </a:r>
            <a:r>
              <a:rPr lang="fi-FI" dirty="0"/>
              <a:t> </a:t>
            </a:r>
            <a:r>
              <a:rPr lang="fi-FI" dirty="0" smtClean="0"/>
              <a:t>aikuisuus)</a:t>
            </a:r>
            <a:endParaRPr lang="fi-FI" dirty="0"/>
          </a:p>
          <a:p>
            <a:pPr marL="400050" lvl="1" indent="0">
              <a:buNone/>
            </a:pPr>
            <a:r>
              <a:rPr lang="fi-FI" dirty="0"/>
              <a:t>  ─ palkitsee ja viihdyttää</a:t>
            </a:r>
          </a:p>
        </p:txBody>
      </p:sp>
    </p:spTree>
    <p:extLst>
      <p:ext uri="{BB962C8B-B14F-4D97-AF65-F5344CB8AC3E}">
        <p14:creationId xmlns:p14="http://schemas.microsoft.com/office/powerpoint/2010/main" val="179999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Lapsuus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fi-FI" sz="3400" dirty="0"/>
              <a:t>kouluiässä motoriset ja kognitiiviset </a:t>
            </a:r>
            <a:r>
              <a:rPr lang="fi-FI" sz="3400" dirty="0" smtClean="0"/>
              <a:t>taidot (esim. kädentaidot, muisti) </a:t>
            </a:r>
            <a:r>
              <a:rPr lang="fi-FI" sz="3400" dirty="0"/>
              <a:t>hioutuvat ja </a:t>
            </a:r>
            <a:r>
              <a:rPr lang="fi-FI" sz="3400" dirty="0" smtClean="0"/>
              <a:t>harjaantuvat</a:t>
            </a:r>
            <a:endParaRPr lang="fi-FI" sz="3400" dirty="0"/>
          </a:p>
          <a:p>
            <a:r>
              <a:rPr lang="fi-FI" sz="3400" dirty="0"/>
              <a:t>kouluiän </a:t>
            </a:r>
            <a:r>
              <a:rPr lang="fi-FI" sz="3400" b="1" dirty="0"/>
              <a:t>kehitystehtäviä</a:t>
            </a:r>
            <a:r>
              <a:rPr lang="fi-FI" sz="3400" dirty="0"/>
              <a:t> </a:t>
            </a:r>
            <a:r>
              <a:rPr lang="fi-FI" sz="3400" dirty="0" smtClean="0"/>
              <a:t>mm</a:t>
            </a:r>
            <a:r>
              <a:rPr lang="fi-FI" sz="3400" dirty="0"/>
              <a:t>. arjen toimista suoriutuminen, lukeminen ja kirjoittaminen, tunnetaitojen sekä sosiaalisten taitojen kehittyminen</a:t>
            </a:r>
          </a:p>
          <a:p>
            <a:endParaRPr lang="fi-FI" sz="3400" dirty="0"/>
          </a:p>
          <a:p>
            <a:r>
              <a:rPr lang="fi-FI" sz="3400" dirty="0"/>
              <a:t>lasten terveys </a:t>
            </a:r>
            <a:r>
              <a:rPr lang="fi-FI" sz="3400" dirty="0" smtClean="0"/>
              <a:t>yleensä </a:t>
            </a:r>
            <a:r>
              <a:rPr lang="fi-FI" sz="3400" dirty="0"/>
              <a:t>hyvä</a:t>
            </a:r>
          </a:p>
          <a:p>
            <a:pPr lvl="1"/>
            <a:r>
              <a:rPr lang="fi-FI" dirty="0"/>
              <a:t>varhaislapsuudessa imetys suojaa tartuntataudeilta</a:t>
            </a:r>
          </a:p>
          <a:p>
            <a:pPr lvl="1"/>
            <a:r>
              <a:rPr lang="fi-FI" dirty="0"/>
              <a:t>leikki-ikään voi kuulua esim. monia nuhakuumeita, mutta sairastaminen vähenee tavallisestikouluikään mennessä</a:t>
            </a:r>
          </a:p>
          <a:p>
            <a:pPr lvl="1"/>
            <a:r>
              <a:rPr lang="fi-FI" dirty="0"/>
              <a:t>monet kehityshäiriöt ja pitkäaikaissairaudet havaitaan neuvolassa ja kouluterveydenhuollossa</a:t>
            </a:r>
          </a:p>
          <a:p>
            <a:pPr lvl="1"/>
            <a:r>
              <a:rPr lang="fi-FI" dirty="0"/>
              <a:t>rokotukset ehkäisevät tehokkaasti vakavia tulehdussairauksia, </a:t>
            </a:r>
            <a:r>
              <a:rPr lang="fi-FI" dirty="0" smtClean="0"/>
              <a:t>(esim. tuhkarokko, tuberkuloosi)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052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Nuoruus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29673"/>
            <a:ext cx="8363272" cy="5095671"/>
          </a:xfrm>
        </p:spPr>
        <p:txBody>
          <a:bodyPr>
            <a:normAutofit fontScale="70000" lnSpcReduction="20000"/>
          </a:bodyPr>
          <a:lstStyle/>
          <a:p>
            <a:r>
              <a:rPr lang="fi-FI" sz="3900" dirty="0"/>
              <a:t>arvokas ja tärkeä vaihe matkalla lapsesta aikuiseksi </a:t>
            </a:r>
          </a:p>
          <a:p>
            <a:r>
              <a:rPr lang="fi-FI" sz="3900" dirty="0" smtClean="0"/>
              <a:t>monia </a:t>
            </a:r>
            <a:r>
              <a:rPr lang="fi-FI" sz="3900" dirty="0"/>
              <a:t>biologisia ja </a:t>
            </a:r>
            <a:r>
              <a:rPr lang="fi-FI" sz="3900" dirty="0" err="1"/>
              <a:t>psykososiaalisia</a:t>
            </a:r>
            <a:r>
              <a:rPr lang="fi-FI" sz="3900" dirty="0"/>
              <a:t> sekä täysi-ikäisyyden saavuttamiseen liittyviä </a:t>
            </a:r>
            <a:r>
              <a:rPr lang="fi-FI" sz="3900" b="1" dirty="0"/>
              <a:t>kehitystehtäviä</a:t>
            </a:r>
          </a:p>
          <a:p>
            <a:pPr lvl="1"/>
            <a:r>
              <a:rPr lang="fi-FI" sz="3300" dirty="0"/>
              <a:t>mm. fyysinen kasvu ja kehitys, sukukypsyyden saavuttaminen, tunne-elämän kehittyminen ja vanhemmista irtautuminen</a:t>
            </a:r>
          </a:p>
          <a:p>
            <a:pPr lvl="1"/>
            <a:r>
              <a:rPr lang="fi-FI" sz="3300" dirty="0"/>
              <a:t>kasvu ja kehitys tapahtuvat yksilöllisessä </a:t>
            </a:r>
            <a:r>
              <a:rPr lang="fi-FI" sz="3300" dirty="0" smtClean="0"/>
              <a:t>tahdissa, </a:t>
            </a:r>
            <a:r>
              <a:rPr lang="fi-FI" sz="3300" dirty="0"/>
              <a:t>eroja myös sukupuolten kesken</a:t>
            </a:r>
          </a:p>
          <a:p>
            <a:pPr lvl="1"/>
            <a:r>
              <a:rPr lang="fi-FI" sz="3300" u="sng" dirty="0" smtClean="0"/>
              <a:t>taantumakaudet</a:t>
            </a:r>
            <a:r>
              <a:rPr lang="fi-FI" sz="3300" dirty="0" smtClean="0"/>
              <a:t> </a:t>
            </a:r>
            <a:r>
              <a:rPr lang="fi-FI" sz="3300" dirty="0"/>
              <a:t>voivat haitata mm. ihmissuhteita ja opiskelua </a:t>
            </a:r>
          </a:p>
          <a:p>
            <a:pPr lvl="1"/>
            <a:r>
              <a:rPr lang="fi-FI" sz="3300" dirty="0"/>
              <a:t>täysi-ikäisyys mahdollistaa uusia </a:t>
            </a:r>
            <a:r>
              <a:rPr lang="fi-FI" sz="3300" dirty="0" smtClean="0"/>
              <a:t>asioita </a:t>
            </a:r>
            <a:br>
              <a:rPr lang="fi-FI" sz="3300" dirty="0" smtClean="0"/>
            </a:br>
            <a:r>
              <a:rPr lang="fi-FI" sz="3300" dirty="0" smtClean="0"/>
              <a:t>(esim. äänestäminen, avioituminen)</a:t>
            </a:r>
            <a:endParaRPr lang="fi-FI" sz="3300" dirty="0"/>
          </a:p>
          <a:p>
            <a:pPr lvl="1"/>
            <a:r>
              <a:rPr lang="fi-FI" sz="3300" dirty="0"/>
              <a:t>kehitystehtävien seurauksena nuoren suhde itseen, muihin ja ympäröivään maailmaan muuttuu, myös nuoren rooli ja asema yhteiskunnassa </a:t>
            </a:r>
            <a:r>
              <a:rPr lang="fi-FI" sz="3300" dirty="0" smtClean="0"/>
              <a:t>muuttuvat</a:t>
            </a:r>
            <a:endParaRPr lang="fi-FI" sz="3300" dirty="0"/>
          </a:p>
        </p:txBody>
      </p:sp>
    </p:spTree>
    <p:extLst>
      <p:ext uri="{BB962C8B-B14F-4D97-AF65-F5344CB8AC3E}">
        <p14:creationId xmlns:p14="http://schemas.microsoft.com/office/powerpoint/2010/main" val="205582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1694</TotalTime>
  <Words>1495</Words>
  <Application>Microsoft Office PowerPoint</Application>
  <PresentationFormat>Näytössä katseltava diaesitys (4:3)</PresentationFormat>
  <Paragraphs>159</Paragraphs>
  <Slides>19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Office Theme</vt:lpstr>
      <vt:lpstr>Terve 2: Ihminen, ympäristö ja terveys</vt:lpstr>
      <vt:lpstr>Tuntisuunnitelma</vt:lpstr>
      <vt:lpstr>Ryhmätyö</vt:lpstr>
      <vt:lpstr>Oikeat vastaukset</vt:lpstr>
      <vt:lpstr>Elämänkulku jaetaan ikävaiheisiin (1/2)</vt:lpstr>
      <vt:lpstr>PowerPoint-esitys</vt:lpstr>
      <vt:lpstr>Lapsuus (1/2)</vt:lpstr>
      <vt:lpstr>Lapsuus (2/2)</vt:lpstr>
      <vt:lpstr>Nuoruus (1/2)</vt:lpstr>
      <vt:lpstr>PowerPoint-esitys</vt:lpstr>
      <vt:lpstr>Aikuisuus (1/2)</vt:lpstr>
      <vt:lpstr>Aikuisuus (2/2)</vt:lpstr>
      <vt:lpstr>Vanhuus (1/2)</vt:lpstr>
      <vt:lpstr>PowerPoint-esitys</vt:lpstr>
      <vt:lpstr>Kuolema (1/2)</vt:lpstr>
      <vt:lpstr>PowerPoint-esitys</vt:lpstr>
      <vt:lpstr>Elinsiirrot (1/2)</vt:lpstr>
      <vt:lpstr>PowerPoint-esitys</vt:lpstr>
      <vt:lpstr>Eutanasia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Laakkonen Viljami L</cp:lastModifiedBy>
  <cp:revision>179</cp:revision>
  <dcterms:created xsi:type="dcterms:W3CDTF">2017-06-09T06:02:13Z</dcterms:created>
  <dcterms:modified xsi:type="dcterms:W3CDTF">2021-10-11T11:08:37Z</dcterms:modified>
</cp:coreProperties>
</file>