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8CF21D1E-C7C3-4562-862E-D98A106566CE}" type="datetimeFigureOut">
              <a:rPr lang="fi-FI" smtClean="0"/>
              <a:t>6.10.2021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83CA9DF-3CDC-45B6-9F8B-C4FA8C8D95B9}" type="slidenum">
              <a:rPr lang="fi-FI" smtClean="0"/>
              <a:t>‹#›</a:t>
            </a:fld>
            <a:endParaRPr lang="fi-FI"/>
          </a:p>
        </p:txBody>
      </p:sp>
    </p:spTree>
    <p:extLst>
      <p:ext uri="{BB962C8B-B14F-4D97-AF65-F5344CB8AC3E}">
        <p14:creationId xmlns:p14="http://schemas.microsoft.com/office/powerpoint/2010/main" val="1809410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8CF21D1E-C7C3-4562-862E-D98A106566CE}" type="datetimeFigureOut">
              <a:rPr lang="fi-FI" smtClean="0"/>
              <a:t>6.10.2021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83CA9DF-3CDC-45B6-9F8B-C4FA8C8D95B9}" type="slidenum">
              <a:rPr lang="fi-FI" smtClean="0"/>
              <a:t>‹#›</a:t>
            </a:fld>
            <a:endParaRPr lang="fi-FI"/>
          </a:p>
        </p:txBody>
      </p:sp>
    </p:spTree>
    <p:extLst>
      <p:ext uri="{BB962C8B-B14F-4D97-AF65-F5344CB8AC3E}">
        <p14:creationId xmlns:p14="http://schemas.microsoft.com/office/powerpoint/2010/main" val="4275680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8CF21D1E-C7C3-4562-862E-D98A106566CE}" type="datetimeFigureOut">
              <a:rPr lang="fi-FI" smtClean="0"/>
              <a:t>6.10.2021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83CA9DF-3CDC-45B6-9F8B-C4FA8C8D95B9}" type="slidenum">
              <a:rPr lang="fi-FI" smtClean="0"/>
              <a:t>‹#›</a:t>
            </a:fld>
            <a:endParaRPr lang="fi-FI"/>
          </a:p>
        </p:txBody>
      </p:sp>
    </p:spTree>
    <p:extLst>
      <p:ext uri="{BB962C8B-B14F-4D97-AF65-F5344CB8AC3E}">
        <p14:creationId xmlns:p14="http://schemas.microsoft.com/office/powerpoint/2010/main" val="4174455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8CF21D1E-C7C3-4562-862E-D98A106566CE}" type="datetimeFigureOut">
              <a:rPr lang="fi-FI" smtClean="0"/>
              <a:t>6.10.2021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83CA9DF-3CDC-45B6-9F8B-C4FA8C8D95B9}" type="slidenum">
              <a:rPr lang="fi-FI" smtClean="0"/>
              <a:t>‹#›</a:t>
            </a:fld>
            <a:endParaRPr lang="fi-FI"/>
          </a:p>
        </p:txBody>
      </p:sp>
    </p:spTree>
    <p:extLst>
      <p:ext uri="{BB962C8B-B14F-4D97-AF65-F5344CB8AC3E}">
        <p14:creationId xmlns:p14="http://schemas.microsoft.com/office/powerpoint/2010/main" val="966490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Päivämäärän paikkamerkki 3"/>
          <p:cNvSpPr>
            <a:spLocks noGrp="1"/>
          </p:cNvSpPr>
          <p:nvPr>
            <p:ph type="dt" sz="half" idx="10"/>
          </p:nvPr>
        </p:nvSpPr>
        <p:spPr/>
        <p:txBody>
          <a:bodyPr/>
          <a:lstStyle/>
          <a:p>
            <a:fld id="{8CF21D1E-C7C3-4562-862E-D98A106566CE}" type="datetimeFigureOut">
              <a:rPr lang="fi-FI" smtClean="0"/>
              <a:t>6.10.2021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83CA9DF-3CDC-45B6-9F8B-C4FA8C8D95B9}" type="slidenum">
              <a:rPr lang="fi-FI" smtClean="0"/>
              <a:t>‹#›</a:t>
            </a:fld>
            <a:endParaRPr lang="fi-FI"/>
          </a:p>
        </p:txBody>
      </p:sp>
    </p:spTree>
    <p:extLst>
      <p:ext uri="{BB962C8B-B14F-4D97-AF65-F5344CB8AC3E}">
        <p14:creationId xmlns:p14="http://schemas.microsoft.com/office/powerpoint/2010/main" val="3903210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8CF21D1E-C7C3-4562-862E-D98A106566CE}" type="datetimeFigureOut">
              <a:rPr lang="fi-FI" smtClean="0"/>
              <a:t>6.10.2021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83CA9DF-3CDC-45B6-9F8B-C4FA8C8D95B9}" type="slidenum">
              <a:rPr lang="fi-FI" smtClean="0"/>
              <a:t>‹#›</a:t>
            </a:fld>
            <a:endParaRPr lang="fi-FI"/>
          </a:p>
        </p:txBody>
      </p:sp>
    </p:spTree>
    <p:extLst>
      <p:ext uri="{BB962C8B-B14F-4D97-AF65-F5344CB8AC3E}">
        <p14:creationId xmlns:p14="http://schemas.microsoft.com/office/powerpoint/2010/main" val="88952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8CF21D1E-C7C3-4562-862E-D98A106566CE}" type="datetimeFigureOut">
              <a:rPr lang="fi-FI" smtClean="0"/>
              <a:t>6.10.2021</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F83CA9DF-3CDC-45B6-9F8B-C4FA8C8D95B9}" type="slidenum">
              <a:rPr lang="fi-FI" smtClean="0"/>
              <a:t>‹#›</a:t>
            </a:fld>
            <a:endParaRPr lang="fi-FI"/>
          </a:p>
        </p:txBody>
      </p:sp>
    </p:spTree>
    <p:extLst>
      <p:ext uri="{BB962C8B-B14F-4D97-AF65-F5344CB8AC3E}">
        <p14:creationId xmlns:p14="http://schemas.microsoft.com/office/powerpoint/2010/main" val="450432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8CF21D1E-C7C3-4562-862E-D98A106566CE}" type="datetimeFigureOut">
              <a:rPr lang="fi-FI" smtClean="0"/>
              <a:t>6.10.2021</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F83CA9DF-3CDC-45B6-9F8B-C4FA8C8D95B9}" type="slidenum">
              <a:rPr lang="fi-FI" smtClean="0"/>
              <a:t>‹#›</a:t>
            </a:fld>
            <a:endParaRPr lang="fi-FI"/>
          </a:p>
        </p:txBody>
      </p:sp>
    </p:spTree>
    <p:extLst>
      <p:ext uri="{BB962C8B-B14F-4D97-AF65-F5344CB8AC3E}">
        <p14:creationId xmlns:p14="http://schemas.microsoft.com/office/powerpoint/2010/main" val="1447567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8CF21D1E-C7C3-4562-862E-D98A106566CE}" type="datetimeFigureOut">
              <a:rPr lang="fi-FI" smtClean="0"/>
              <a:t>6.10.2021</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F83CA9DF-3CDC-45B6-9F8B-C4FA8C8D95B9}" type="slidenum">
              <a:rPr lang="fi-FI" smtClean="0"/>
              <a:t>‹#›</a:t>
            </a:fld>
            <a:endParaRPr lang="fi-FI"/>
          </a:p>
        </p:txBody>
      </p:sp>
    </p:spTree>
    <p:extLst>
      <p:ext uri="{BB962C8B-B14F-4D97-AF65-F5344CB8AC3E}">
        <p14:creationId xmlns:p14="http://schemas.microsoft.com/office/powerpoint/2010/main" val="3608563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8CF21D1E-C7C3-4562-862E-D98A106566CE}" type="datetimeFigureOut">
              <a:rPr lang="fi-FI" smtClean="0"/>
              <a:t>6.10.2021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83CA9DF-3CDC-45B6-9F8B-C4FA8C8D95B9}" type="slidenum">
              <a:rPr lang="fi-FI" smtClean="0"/>
              <a:t>‹#›</a:t>
            </a:fld>
            <a:endParaRPr lang="fi-FI"/>
          </a:p>
        </p:txBody>
      </p:sp>
    </p:spTree>
    <p:extLst>
      <p:ext uri="{BB962C8B-B14F-4D97-AF65-F5344CB8AC3E}">
        <p14:creationId xmlns:p14="http://schemas.microsoft.com/office/powerpoint/2010/main" val="3010915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8CF21D1E-C7C3-4562-862E-D98A106566CE}" type="datetimeFigureOut">
              <a:rPr lang="fi-FI" smtClean="0"/>
              <a:t>6.10.2021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83CA9DF-3CDC-45B6-9F8B-C4FA8C8D95B9}" type="slidenum">
              <a:rPr lang="fi-FI" smtClean="0"/>
              <a:t>‹#›</a:t>
            </a:fld>
            <a:endParaRPr lang="fi-FI"/>
          </a:p>
        </p:txBody>
      </p:sp>
    </p:spTree>
    <p:extLst>
      <p:ext uri="{BB962C8B-B14F-4D97-AF65-F5344CB8AC3E}">
        <p14:creationId xmlns:p14="http://schemas.microsoft.com/office/powerpoint/2010/main" val="4002155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F21D1E-C7C3-4562-862E-D98A106566CE}" type="datetimeFigureOut">
              <a:rPr lang="fi-FI" smtClean="0"/>
              <a:t>6.10.2021</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3CA9DF-3CDC-45B6-9F8B-C4FA8C8D95B9}" type="slidenum">
              <a:rPr lang="fi-FI" smtClean="0"/>
              <a:t>‹#›</a:t>
            </a:fld>
            <a:endParaRPr lang="fi-FI"/>
          </a:p>
        </p:txBody>
      </p:sp>
    </p:spTree>
    <p:extLst>
      <p:ext uri="{BB962C8B-B14F-4D97-AF65-F5344CB8AC3E}">
        <p14:creationId xmlns:p14="http://schemas.microsoft.com/office/powerpoint/2010/main" val="2970242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KPL 3- VASTAUKSIA</a:t>
            </a:r>
            <a:endParaRPr lang="fi-FI" dirty="0"/>
          </a:p>
        </p:txBody>
      </p:sp>
      <p:sp>
        <p:nvSpPr>
          <p:cNvPr id="3" name="Alaotsikko 2"/>
          <p:cNvSpPr>
            <a:spLocks noGrp="1"/>
          </p:cNvSpPr>
          <p:nvPr>
            <p:ph type="subTitle" idx="1"/>
          </p:nvPr>
        </p:nvSpPr>
        <p:spPr/>
        <p:txBody>
          <a:bodyPr/>
          <a:lstStyle/>
          <a:p>
            <a:endParaRPr lang="fi-FI"/>
          </a:p>
        </p:txBody>
      </p:sp>
    </p:spTree>
    <p:extLst>
      <p:ext uri="{BB962C8B-B14F-4D97-AF65-F5344CB8AC3E}">
        <p14:creationId xmlns:p14="http://schemas.microsoft.com/office/powerpoint/2010/main" val="4126569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013046" y="-387424"/>
            <a:ext cx="8229600" cy="1143000"/>
          </a:xfrm>
        </p:spPr>
        <p:txBody>
          <a:bodyPr/>
          <a:lstStyle/>
          <a:p>
            <a:r>
              <a:rPr lang="fi-FI" dirty="0" smtClean="0"/>
              <a:t>Kirjan tehtävät</a:t>
            </a:r>
            <a:endParaRPr lang="fi-FI" dirty="0"/>
          </a:p>
        </p:txBody>
      </p:sp>
      <p:sp>
        <p:nvSpPr>
          <p:cNvPr id="3" name="Sisällön paikkamerkki 2"/>
          <p:cNvSpPr>
            <a:spLocks noGrp="1"/>
          </p:cNvSpPr>
          <p:nvPr>
            <p:ph idx="1"/>
          </p:nvPr>
        </p:nvSpPr>
        <p:spPr>
          <a:xfrm>
            <a:off x="1524000" y="476672"/>
            <a:ext cx="9144000" cy="6381328"/>
          </a:xfrm>
        </p:spPr>
        <p:txBody>
          <a:bodyPr>
            <a:noAutofit/>
          </a:bodyPr>
          <a:lstStyle/>
          <a:p>
            <a:r>
              <a:rPr lang="fi-FI" sz="1800" dirty="0"/>
              <a:t>1. a) </a:t>
            </a:r>
            <a:r>
              <a:rPr lang="fi-FI" sz="1800" b="1" dirty="0" err="1"/>
              <a:t>altiste</a:t>
            </a:r>
            <a:r>
              <a:rPr lang="fi-FI" sz="1800" dirty="0"/>
              <a:t> – </a:t>
            </a:r>
            <a:r>
              <a:rPr lang="fi-FI" sz="1800" b="1" dirty="0"/>
              <a:t>vaste</a:t>
            </a:r>
            <a:r>
              <a:rPr lang="fi-FI" sz="1800" dirty="0"/>
              <a:t> Ihminen altistuu elinympäristössään lukemattomille erilaisille fysikaalisille, kemiallisille ja biologisille tekijöille eli altisteille. Ympäristöterveystieteessä </a:t>
            </a:r>
            <a:r>
              <a:rPr lang="fi-FI" sz="1800" dirty="0" err="1"/>
              <a:t>altistekäsite</a:t>
            </a:r>
            <a:r>
              <a:rPr lang="fi-FI" sz="1800" dirty="0"/>
              <a:t> liittyy tavallisesti terveyttä vaarantaviin tekijöihin, esimerkiksi meluun tai ilman epäpuhtauksiin. Altisteen aiheuttamia terveyshaittoja, kuten meluvammoja tai hengitysvaikeuksia, kutsutaan puolestaan vasteiksi. </a:t>
            </a:r>
          </a:p>
          <a:p>
            <a:r>
              <a:rPr lang="fi-FI" sz="1800" dirty="0"/>
              <a:t>b) </a:t>
            </a:r>
            <a:r>
              <a:rPr lang="fi-FI" sz="1800" b="1" dirty="0"/>
              <a:t>ilmansaasteet</a:t>
            </a:r>
            <a:r>
              <a:rPr lang="fi-FI" sz="1800" dirty="0"/>
              <a:t> – </a:t>
            </a:r>
            <a:r>
              <a:rPr lang="fi-FI" sz="1800" b="1" dirty="0"/>
              <a:t>ilman pienhiukkaset </a:t>
            </a:r>
            <a:r>
              <a:rPr lang="fi-FI" sz="1800" dirty="0"/>
              <a:t>Ilmasaasteet ovat ilmassa leijuvia hiukkasia tai kaasumaisia aineita, jotka vaarantavat ihmisen terveyden ja vahingoittavat luontoa. Saasteita pääsee ilmakehään etenkin teollisuudesta, liikenteestä, energiantuotannosta, maataloudesta sekä kotitalouksien puunpoltosta. Terveydelle vaarallisimpia ilmansaasteita ovat halkaisijaltaan alle 2,5 µm olevat pienhiukkaset, sillä ne pääsevät kulkeutumaan syvälle keuhkoihin, aina keuhkorakkuloihin saakka. Kaikkein pienimmät, ultrapienet hiukkaset, voivat siirtyä keuhkorakkuloista verenkiertoon ja kulkeutua veren mukana muihin kudoksiin aiheuttaen haittaa.</a:t>
            </a:r>
          </a:p>
          <a:p>
            <a:r>
              <a:rPr lang="fi-FI" sz="1800" dirty="0"/>
              <a:t>c) </a:t>
            </a:r>
            <a:r>
              <a:rPr lang="fi-FI" sz="1800" b="1" dirty="0"/>
              <a:t>krooninen meluvamma </a:t>
            </a:r>
            <a:r>
              <a:rPr lang="fi-FI" sz="1800" dirty="0"/>
              <a:t>– </a:t>
            </a:r>
            <a:r>
              <a:rPr lang="fi-FI" sz="1800" b="1" dirty="0"/>
              <a:t>akuutti meluvamma</a:t>
            </a:r>
            <a:r>
              <a:rPr lang="fi-FI" sz="1800" dirty="0"/>
              <a:t> </a:t>
            </a:r>
            <a:r>
              <a:rPr lang="fi-FI" sz="1800" dirty="0" err="1"/>
              <a:t>Meluvamma</a:t>
            </a:r>
            <a:r>
              <a:rPr lang="fi-FI" sz="1800" dirty="0"/>
              <a:t> voi olla krooninen tai akuutti riippuen syntytavastaan. Hitaasti etenevässä kroonisessa meluvammassa simpukan aistinsoluja tuhoutuu yksitellen, ja tästä syystä kuulon alenemaa on aluksi vaikea itse huomata. Akuutti meluvamma syntyy puolestaan äkisti yhdestä yksittäisestä voimakkaasta pamauksesta, kuten ilotulitteesta, tai toistuvista lyhytaikaisista, alle sekunnin kestävästä iskumaisista äänistä eli impulssimelusta, esimerkiksi rumpujen soitosta tai hitsausäänistä. Silloin aistinsoluja tuhoutuu keralla massoittain. Melun aiheuttama kuulon heikkeneminen on aina pysyvä, sillä tuhoutuneiden aistinsolujen tilalle ei muodostu uusia.</a:t>
            </a:r>
          </a:p>
        </p:txBody>
      </p:sp>
    </p:spTree>
    <p:extLst>
      <p:ext uri="{BB962C8B-B14F-4D97-AF65-F5344CB8AC3E}">
        <p14:creationId xmlns:p14="http://schemas.microsoft.com/office/powerpoint/2010/main" val="18111833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Tehtävä 3.</a:t>
            </a:r>
            <a:endParaRPr lang="fi-FI" dirty="0"/>
          </a:p>
        </p:txBody>
      </p:sp>
      <p:sp>
        <p:nvSpPr>
          <p:cNvPr id="3" name="Sisällön paikkamerkki 2"/>
          <p:cNvSpPr>
            <a:spLocks noGrp="1"/>
          </p:cNvSpPr>
          <p:nvPr>
            <p:ph idx="1"/>
          </p:nvPr>
        </p:nvSpPr>
        <p:spPr/>
        <p:txBody>
          <a:bodyPr>
            <a:normAutofit lnSpcReduction="10000"/>
          </a:bodyPr>
          <a:lstStyle/>
          <a:p>
            <a:r>
              <a:rPr lang="fi-FI" dirty="0" smtClean="0"/>
              <a:t>3</a:t>
            </a:r>
            <a:r>
              <a:rPr lang="fi-FI" dirty="0"/>
              <a:t>. Suojaan alta polttavan </a:t>
            </a:r>
            <a:r>
              <a:rPr lang="fi-FI" dirty="0" smtClean="0"/>
              <a:t>auringon</a:t>
            </a:r>
          </a:p>
          <a:p>
            <a:r>
              <a:rPr lang="fi-FI" b="1" dirty="0" smtClean="0"/>
              <a:t>a</a:t>
            </a:r>
            <a:r>
              <a:rPr lang="fi-FI" b="1" dirty="0"/>
              <a:t>) Mitä hyötyä ja haittaa UV-säteilystä on terveydelle?</a:t>
            </a:r>
            <a:r>
              <a:rPr lang="fi-FI" dirty="0"/>
              <a:t> </a:t>
            </a:r>
            <a:endParaRPr lang="fi-FI" dirty="0" smtClean="0"/>
          </a:p>
          <a:p>
            <a:r>
              <a:rPr lang="fi-FI" b="1" dirty="0" smtClean="0"/>
              <a:t>Kohtuullisen </a:t>
            </a:r>
            <a:r>
              <a:rPr lang="fi-FI" b="1" dirty="0"/>
              <a:t>UV-säteilyn etuja: </a:t>
            </a:r>
            <a:endParaRPr lang="fi-FI" b="1" dirty="0" smtClean="0"/>
          </a:p>
          <a:p>
            <a:r>
              <a:rPr lang="fi-FI" dirty="0" smtClean="0"/>
              <a:t>– </a:t>
            </a:r>
            <a:r>
              <a:rPr lang="fi-FI" dirty="0"/>
              <a:t>UV-säteilyn vaikutuksesta iholla muodostuu D-vitamiinia </a:t>
            </a:r>
            <a:endParaRPr lang="fi-FI" dirty="0" smtClean="0"/>
          </a:p>
          <a:p>
            <a:r>
              <a:rPr lang="fi-FI" dirty="0" smtClean="0"/>
              <a:t>– </a:t>
            </a:r>
            <a:r>
              <a:rPr lang="fi-FI" dirty="0"/>
              <a:t>UV-säteily auttaa pitämään yllä ihon kosteustasapainoa </a:t>
            </a:r>
            <a:endParaRPr lang="fi-FI" dirty="0" smtClean="0"/>
          </a:p>
          <a:p>
            <a:r>
              <a:rPr lang="fi-FI" b="1" dirty="0" smtClean="0"/>
              <a:t>Liiallisen </a:t>
            </a:r>
            <a:r>
              <a:rPr lang="fi-FI" b="1" dirty="0"/>
              <a:t>UV-säteilyn aiheuttamia haittoja</a:t>
            </a:r>
            <a:r>
              <a:rPr lang="fi-FI" b="1" dirty="0" smtClean="0"/>
              <a:t>:</a:t>
            </a:r>
          </a:p>
          <a:p>
            <a:r>
              <a:rPr lang="fi-FI" dirty="0" smtClean="0"/>
              <a:t> </a:t>
            </a:r>
            <a:r>
              <a:rPr lang="fi-FI" dirty="0"/>
              <a:t>– ihon palaminen </a:t>
            </a:r>
            <a:endParaRPr lang="fi-FI" dirty="0" smtClean="0"/>
          </a:p>
          <a:p>
            <a:r>
              <a:rPr lang="fi-FI" dirty="0" smtClean="0"/>
              <a:t>– </a:t>
            </a:r>
            <a:r>
              <a:rPr lang="fi-FI" dirty="0"/>
              <a:t>suurempi riski sairastua </a:t>
            </a:r>
            <a:r>
              <a:rPr lang="fi-FI" dirty="0" smtClean="0"/>
              <a:t>ihosyöpään</a:t>
            </a:r>
          </a:p>
          <a:p>
            <a:r>
              <a:rPr lang="fi-FI" dirty="0" smtClean="0"/>
              <a:t>– </a:t>
            </a:r>
            <a:r>
              <a:rPr lang="fi-FI" dirty="0"/>
              <a:t>ihovauriot, rypyt Ks. myös taulukko oppikirjan s. 44.</a:t>
            </a:r>
          </a:p>
        </p:txBody>
      </p:sp>
    </p:spTree>
    <p:extLst>
      <p:ext uri="{BB962C8B-B14F-4D97-AF65-F5344CB8AC3E}">
        <p14:creationId xmlns:p14="http://schemas.microsoft.com/office/powerpoint/2010/main" val="789737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981200" y="-315416"/>
            <a:ext cx="8229600" cy="1143000"/>
          </a:xfrm>
        </p:spPr>
        <p:txBody>
          <a:bodyPr/>
          <a:lstStyle/>
          <a:p>
            <a:r>
              <a:rPr lang="fi-FI" dirty="0" err="1" smtClean="0"/>
              <a:t>Teht</a:t>
            </a:r>
            <a:r>
              <a:rPr lang="fi-FI" dirty="0" smtClean="0"/>
              <a:t>. 6</a:t>
            </a:r>
            <a:endParaRPr lang="fi-FI" dirty="0"/>
          </a:p>
        </p:txBody>
      </p:sp>
      <p:sp>
        <p:nvSpPr>
          <p:cNvPr id="3" name="Sisällön paikkamerkki 2"/>
          <p:cNvSpPr>
            <a:spLocks noGrp="1"/>
          </p:cNvSpPr>
          <p:nvPr>
            <p:ph idx="1"/>
          </p:nvPr>
        </p:nvSpPr>
        <p:spPr>
          <a:xfrm>
            <a:off x="1524000" y="692696"/>
            <a:ext cx="8686800" cy="6048672"/>
          </a:xfrm>
        </p:spPr>
        <p:txBody>
          <a:bodyPr>
            <a:normAutofit fontScale="77500" lnSpcReduction="20000"/>
          </a:bodyPr>
          <a:lstStyle/>
          <a:p>
            <a:r>
              <a:rPr lang="fi-FI" b="1" dirty="0" smtClean="0"/>
              <a:t>a</a:t>
            </a:r>
            <a:r>
              <a:rPr lang="fi-FI" b="1" dirty="0"/>
              <a:t>) Mitkä ovat tutkimuksen päätulokset? </a:t>
            </a:r>
            <a:endParaRPr lang="fi-FI" b="1" dirty="0" smtClean="0"/>
          </a:p>
          <a:p>
            <a:r>
              <a:rPr lang="fi-FI" dirty="0" smtClean="0"/>
              <a:t>Ihmiset </a:t>
            </a:r>
            <a:r>
              <a:rPr lang="fi-FI" dirty="0"/>
              <a:t>pitävät kyseisistä ympäristötekijöistä suurimpina riskeinä passiivista tupakointia, auringon UV-säteilyä ja teollisuuden ilmansaasteita. Pienimpänä riskinä pidetään puunpolton savua. Radonin suhteen on eniten ihmisiä, jotka eivät osaa nimetä sen riskiä. </a:t>
            </a:r>
            <a:endParaRPr lang="fi-FI" dirty="0" smtClean="0"/>
          </a:p>
          <a:p>
            <a:r>
              <a:rPr lang="fi-FI" dirty="0" smtClean="0"/>
              <a:t>b</a:t>
            </a:r>
            <a:r>
              <a:rPr lang="fi-FI" dirty="0"/>
              <a:t>) Vertaile ihmisten käsityksiä sivulla 35 todellista tautitaakkaa kuvaavaan diagrammiin. </a:t>
            </a:r>
            <a:r>
              <a:rPr lang="fi-FI" b="1" dirty="0"/>
              <a:t>Miten ne eroavat toisistaan? </a:t>
            </a:r>
            <a:endParaRPr lang="fi-FI" b="1" dirty="0" smtClean="0"/>
          </a:p>
          <a:p>
            <a:r>
              <a:rPr lang="fi-FI" dirty="0" smtClean="0"/>
              <a:t>Pienhiukkasten </a:t>
            </a:r>
            <a:r>
              <a:rPr lang="fi-FI" dirty="0"/>
              <a:t>riski on moninkertainen verrattuna esimerkiksi UV-säteilyn tai passiivisen tupakoinnin aiheuttamaan terveysriskiin – myös radon aiheuttaa em. suuremman </a:t>
            </a:r>
            <a:r>
              <a:rPr lang="fi-FI" dirty="0" smtClean="0"/>
              <a:t>terveysriskin.</a:t>
            </a:r>
          </a:p>
          <a:p>
            <a:r>
              <a:rPr lang="fi-FI" dirty="0" smtClean="0"/>
              <a:t>c</a:t>
            </a:r>
            <a:r>
              <a:rPr lang="fi-FI" dirty="0"/>
              <a:t>) </a:t>
            </a:r>
            <a:r>
              <a:rPr lang="fi-FI" b="1" dirty="0"/>
              <a:t>Mistä erot saattavat aiheutua? </a:t>
            </a:r>
            <a:r>
              <a:rPr lang="fi-FI" dirty="0"/>
              <a:t>Mahdollisia syitä – Mediassa sekä julkisessa keskustelussa passiivisen tupakoinnin ja UV-säteilyn aiheuttamat terveyshaitat ovat olleet esillä huomattavasti enemmän kuin sisäilman radon tai puunpolton savut. – Monilla ihmisillä puunpolttoon liittyy mieluisia mielikuvia, kuten mökkisaunan lämmitys tai tunnelmallinen takkatuli. Näin ollen niitä ei mielletä terveyttä vaarantaviksi. – Katupölyä saatetaan pitää radonia vaarallisempana, koska se on helposti havaittavaa ja aiheuttaa välittömiä ärsytysoireita. Hajuton, mauton ja väritön radon saatetaan kokea vaarattomaksi, koska ihmisen ei aisti sitä eikä se aiheuta oireita. Sen aiheuttamat terveyshaitat ilmenevät vasta vuosien kuluttua.</a:t>
            </a:r>
          </a:p>
        </p:txBody>
      </p:sp>
    </p:spTree>
    <p:extLst>
      <p:ext uri="{BB962C8B-B14F-4D97-AF65-F5344CB8AC3E}">
        <p14:creationId xmlns:p14="http://schemas.microsoft.com/office/powerpoint/2010/main" val="3861960138"/>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466</Words>
  <Application>Microsoft Office PowerPoint</Application>
  <PresentationFormat>Laajakuva</PresentationFormat>
  <Paragraphs>21</Paragraphs>
  <Slides>4</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4</vt:i4>
      </vt:variant>
    </vt:vector>
  </HeadingPairs>
  <TitlesOfParts>
    <vt:vector size="8" baseType="lpstr">
      <vt:lpstr>Arial</vt:lpstr>
      <vt:lpstr>Calibri</vt:lpstr>
      <vt:lpstr>Calibri Light</vt:lpstr>
      <vt:lpstr>Office-teema</vt:lpstr>
      <vt:lpstr>KPL 3- VASTAUKSIA</vt:lpstr>
      <vt:lpstr>Kirjan tehtävät</vt:lpstr>
      <vt:lpstr>Tehtävä 3.</vt:lpstr>
      <vt:lpstr>Teht. 6</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KPL 3- VASTAUKSIA</dc:title>
  <dc:creator>Laakkonen Viljami L</dc:creator>
  <cp:lastModifiedBy>Laakkonen Viljami L</cp:lastModifiedBy>
  <cp:revision>1</cp:revision>
  <dcterms:created xsi:type="dcterms:W3CDTF">2021-10-06T06:13:25Z</dcterms:created>
  <dcterms:modified xsi:type="dcterms:W3CDTF">2021-10-06T06:14:19Z</dcterms:modified>
</cp:coreProperties>
</file>