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5" r:id="rId3"/>
    <p:sldId id="297" r:id="rId4"/>
    <p:sldId id="286" r:id="rId5"/>
    <p:sldId id="298" r:id="rId6"/>
    <p:sldId id="257" r:id="rId7"/>
    <p:sldId id="279" r:id="rId8"/>
    <p:sldId id="266" r:id="rId9"/>
    <p:sldId id="290" r:id="rId10"/>
    <p:sldId id="273" r:id="rId11"/>
    <p:sldId id="291" r:id="rId12"/>
    <p:sldId id="280" r:id="rId13"/>
    <p:sldId id="285" r:id="rId14"/>
    <p:sldId id="282" r:id="rId15"/>
    <p:sldId id="292" r:id="rId16"/>
    <p:sldId id="283" r:id="rId17"/>
    <p:sldId id="267" r:id="rId18"/>
    <p:sldId id="288" r:id="rId19"/>
    <p:sldId id="293" r:id="rId20"/>
    <p:sldId id="278" r:id="rId21"/>
    <p:sldId id="289" r:id="rId22"/>
    <p:sldId id="287" r:id="rId23"/>
    <p:sldId id="294" r:id="rId2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>
      <p:cViewPr varScale="1">
        <p:scale>
          <a:sx n="73" d="100"/>
          <a:sy n="73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D535-8FC2-43FF-B2CD-F75FF2178095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F8D2D-B4BB-4FF6-B159-6B2317815E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47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6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65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98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37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32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91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0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52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74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44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09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CECDC-CA82-419C-B66C-70AF779EE76D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51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lmanlaatu.fi/ilmanyt/nyt/ilmanyt.ph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manlaatu.fi/ilmanyt/nyt/ilmanyt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k.fi/aiheet/radon/radonkorjaukset/radonkorjausmenetelman-valinta/radonkaivo" TargetMode="External"/><Relationship Id="rId2" Type="http://schemas.openxmlformats.org/officeDocument/2006/relationships/hyperlink" Target="http://www.stuk.fi/aiheet/radon/radonkorjaukset/radonkorjausmenetelman-valinta/radonimu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lmatieteenlaitos.fi/uvi-ennust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artta.kouvola.fi/IMS/f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Terve 2: Ihminen, ympäristö ja terveys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Luku 3: Luonnonympäristö ja rakennettu ympäristö</a:t>
            </a:r>
          </a:p>
        </p:txBody>
      </p:sp>
    </p:spTree>
    <p:extLst>
      <p:ext uri="{BB962C8B-B14F-4D97-AF65-F5344CB8AC3E}">
        <p14:creationId xmlns:p14="http://schemas.microsoft.com/office/powerpoint/2010/main" val="127597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fi-FI" b="1" dirty="0"/>
              <a:t>Ilmansaasteet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400"/>
            <a:ext cx="8229600" cy="5400600"/>
          </a:xfrm>
        </p:spPr>
        <p:txBody>
          <a:bodyPr>
            <a:normAutofit fontScale="55000" lnSpcReduction="20000"/>
          </a:bodyPr>
          <a:lstStyle/>
          <a:p>
            <a:r>
              <a:rPr lang="fi-FI" sz="4400" dirty="0"/>
              <a:t>ilmassa leijuvat </a:t>
            </a:r>
            <a:r>
              <a:rPr lang="fi-FI" sz="4400" dirty="0">
                <a:solidFill>
                  <a:schemeClr val="tx2"/>
                </a:solidFill>
              </a:rPr>
              <a:t>hiukkaset tai kaasumaiset aineet</a:t>
            </a:r>
            <a:r>
              <a:rPr lang="fi-FI" sz="4400" dirty="0"/>
              <a:t>, jotka vaarantavat terveyden ja vahingoittavat luontoa</a:t>
            </a:r>
          </a:p>
          <a:p>
            <a:r>
              <a:rPr lang="fi-FI" sz="4400" u="sng" dirty="0">
                <a:solidFill>
                  <a:schemeClr val="tx2"/>
                </a:solidFill>
              </a:rPr>
              <a:t>maailman suurin ympäristöterveysriski</a:t>
            </a:r>
          </a:p>
          <a:p>
            <a:pPr lvl="1"/>
            <a:r>
              <a:rPr lang="fi-FI" sz="3600" dirty="0"/>
              <a:t>joka kahdeksas kuolema</a:t>
            </a:r>
          </a:p>
          <a:p>
            <a:pPr lvl="1"/>
            <a:r>
              <a:rPr lang="fi-FI" sz="3600" dirty="0"/>
              <a:t>arvioidaan lyhentävän kiinalaisten elinikää noin viidellä vuodella</a:t>
            </a:r>
          </a:p>
          <a:p>
            <a:r>
              <a:rPr lang="fi-FI" sz="4400" dirty="0">
                <a:solidFill>
                  <a:schemeClr val="tx2"/>
                </a:solidFill>
              </a:rPr>
              <a:t>aiheuttajina teollisuus, energiantuotanto, liikenne, maatalous ja kotitalouksien puunpoltto</a:t>
            </a:r>
          </a:p>
          <a:p>
            <a:r>
              <a:rPr lang="fi-FI" sz="4400" dirty="0"/>
              <a:t>kulkeutuvat tuulten mukana</a:t>
            </a:r>
          </a:p>
          <a:p>
            <a:pPr lvl="1"/>
            <a:r>
              <a:rPr lang="fi-FI" sz="3600" b="1" dirty="0">
                <a:solidFill>
                  <a:schemeClr val="tx2"/>
                </a:solidFill>
              </a:rPr>
              <a:t>kaukokulkeuma</a:t>
            </a:r>
            <a:r>
              <a:rPr lang="fi-FI" sz="3600" dirty="0">
                <a:solidFill>
                  <a:schemeClr val="tx2"/>
                </a:solidFill>
              </a:rPr>
              <a:t> = valtion rajojen ulkopuolelta kulkeutuneet ilmansaasteet</a:t>
            </a:r>
          </a:p>
          <a:p>
            <a:r>
              <a:rPr lang="fi-FI" sz="4400" dirty="0"/>
              <a:t>rajoittamiseksi tehty töitä jo vuosi-kymmeniä</a:t>
            </a:r>
          </a:p>
          <a:p>
            <a:pPr lvl="1"/>
            <a:r>
              <a:rPr lang="fi-FI" sz="3600" dirty="0"/>
              <a:t>liikenteen ja teollisuuden päästörajoitukset</a:t>
            </a:r>
          </a:p>
          <a:p>
            <a:pPr lvl="1"/>
            <a:r>
              <a:rPr lang="fi-FI" sz="3600" dirty="0"/>
              <a:t>kivihiilen ja öljyn käyttöä on korvattu mm. maakaasulla ja tuulivoimalla</a:t>
            </a:r>
          </a:p>
          <a:p>
            <a:pPr lvl="1"/>
            <a:r>
              <a:rPr lang="fi-FI" sz="3600" dirty="0"/>
              <a:t>autojen katalysaattorit</a:t>
            </a:r>
          </a:p>
          <a:p>
            <a:pPr marL="914400" lvl="2" indent="0">
              <a:buNone/>
            </a:pPr>
            <a:r>
              <a:rPr lang="fi-FI" sz="3600" dirty="0"/>
              <a:t>     → mm. rikkidioksidipäästöt ovat vähentyneet merkittävästi</a:t>
            </a:r>
          </a:p>
        </p:txBody>
      </p:sp>
    </p:spTree>
    <p:extLst>
      <p:ext uri="{BB962C8B-B14F-4D97-AF65-F5344CB8AC3E}">
        <p14:creationId xmlns:p14="http://schemas.microsoft.com/office/powerpoint/2010/main" val="85052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D781-5BAB-43F7-AEB6-A5E5C7BAC3F1}"/>
              </a:ext>
            </a:extLst>
          </p:cNvPr>
          <p:cNvSpPr txBox="1">
            <a:spLocks/>
          </p:cNvSpPr>
          <p:nvPr/>
        </p:nvSpPr>
        <p:spPr>
          <a:xfrm>
            <a:off x="457200" y="332656"/>
            <a:ext cx="8229600" cy="7780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Ilmansaasteiden terveysvaikutukset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5CA50-6409-4BE9-BA4E-23E5900FEC39}"/>
              </a:ext>
            </a:extLst>
          </p:cNvPr>
          <p:cNvSpPr txBox="1">
            <a:spLocks/>
          </p:cNvSpPr>
          <p:nvPr/>
        </p:nvSpPr>
        <p:spPr>
          <a:xfrm>
            <a:off x="457200" y="1110754"/>
            <a:ext cx="8229600" cy="574724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4300" b="1" dirty="0"/>
              <a:t>Hiukkasmaiset</a:t>
            </a:r>
          </a:p>
          <a:p>
            <a:pPr marL="0" indent="0">
              <a:buNone/>
            </a:pPr>
            <a:r>
              <a:rPr lang="fi-FI" sz="4300" b="1" dirty="0"/>
              <a:t>ilmansaasteet</a:t>
            </a:r>
            <a:endParaRPr lang="fi-FI" sz="4300" dirty="0"/>
          </a:p>
          <a:p>
            <a:endParaRPr lang="fi-FI" sz="4300" b="1" dirty="0"/>
          </a:p>
          <a:p>
            <a:endParaRPr lang="fi-FI" sz="4300" b="1" dirty="0"/>
          </a:p>
          <a:p>
            <a:endParaRPr lang="fi-FI" sz="4300" b="1" dirty="0"/>
          </a:p>
          <a:p>
            <a:endParaRPr lang="fi-FI" sz="4300" b="1" dirty="0"/>
          </a:p>
          <a:p>
            <a:endParaRPr lang="fi-FI" sz="4300" b="1" dirty="0"/>
          </a:p>
          <a:p>
            <a:endParaRPr lang="fi-FI" sz="4300" b="1" dirty="0"/>
          </a:p>
          <a:p>
            <a:endParaRPr lang="fi-FI" sz="4300" b="1" dirty="0"/>
          </a:p>
          <a:p>
            <a:endParaRPr lang="fi-FI" sz="4300" b="1" dirty="0"/>
          </a:p>
          <a:p>
            <a:pPr marL="0" indent="0">
              <a:buNone/>
            </a:pPr>
            <a:r>
              <a:rPr lang="fi-FI" sz="4300" b="1" dirty="0"/>
              <a:t>Kaasumaiset ilmansaasteet</a:t>
            </a:r>
            <a:r>
              <a:rPr lang="fi-FI" sz="4300" dirty="0"/>
              <a:t> (esim. otsoni) ärsyttävät ylähengitysteitä ja voivat aiheuttaa hengenahdistusta</a:t>
            </a:r>
          </a:p>
          <a:p>
            <a:pPr marL="0" indent="0">
              <a:buNone/>
            </a:pPr>
            <a:endParaRPr lang="fi-FI" sz="4300" b="1" dirty="0"/>
          </a:p>
          <a:p>
            <a:pPr marL="0" indent="0">
              <a:buNone/>
            </a:pPr>
            <a:r>
              <a:rPr lang="fi-FI" sz="4300" b="1" dirty="0"/>
              <a:t>Savu</a:t>
            </a:r>
            <a:r>
              <a:rPr lang="fi-FI" sz="4300" dirty="0"/>
              <a:t> sisältää pienhiukkasia ja myrkkyjä, kuten häkää ja syöpävaarallisia PAH-yhdisteitä</a:t>
            </a:r>
          </a:p>
          <a:p>
            <a:pPr marL="0" indent="0">
              <a:buNone/>
            </a:pPr>
            <a:r>
              <a:rPr lang="fi-FI" sz="4400" dirty="0">
                <a:hlinkClick r:id="rId2"/>
              </a:rPr>
              <a:t>http://www.ilmanlaatu.fi/ilmanyt/nyt/ilmanyt.php</a:t>
            </a:r>
            <a:endParaRPr lang="fi-FI" sz="4400" dirty="0"/>
          </a:p>
          <a:p>
            <a:endParaRPr lang="fi-FI" sz="4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3A60439-85AC-4AB8-B546-3F10837C7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980728"/>
            <a:ext cx="589190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D781-5BAB-43F7-AEB6-A5E5C7BAC3F1}"/>
              </a:ext>
            </a:extLst>
          </p:cNvPr>
          <p:cNvSpPr txBox="1">
            <a:spLocks/>
          </p:cNvSpPr>
          <p:nvPr/>
        </p:nvSpPr>
        <p:spPr>
          <a:xfrm>
            <a:off x="457200" y="332656"/>
            <a:ext cx="8229600" cy="7780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Ilmansaasteiden terveysvaikutukset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5CA50-6409-4BE9-BA4E-23E5900FEC39}"/>
              </a:ext>
            </a:extLst>
          </p:cNvPr>
          <p:cNvSpPr txBox="1">
            <a:spLocks/>
          </p:cNvSpPr>
          <p:nvPr/>
        </p:nvSpPr>
        <p:spPr>
          <a:xfrm>
            <a:off x="457200" y="1457400"/>
            <a:ext cx="8229600" cy="5400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300" b="1" dirty="0"/>
              <a:t>hiukkasmaiset ilmansaasteet</a:t>
            </a:r>
            <a:endParaRPr lang="fi-FI" sz="4300" dirty="0"/>
          </a:p>
          <a:p>
            <a:pPr lvl="1"/>
            <a:r>
              <a:rPr lang="fi-FI" sz="3700" dirty="0"/>
              <a:t>haittojen vakavuus riippuu hiukkasten koosta</a:t>
            </a:r>
          </a:p>
          <a:p>
            <a:pPr lvl="1"/>
            <a:r>
              <a:rPr lang="fi-FI" sz="3700" b="1" dirty="0">
                <a:solidFill>
                  <a:schemeClr val="tx2"/>
                </a:solidFill>
              </a:rPr>
              <a:t>pienhiukkaset</a:t>
            </a:r>
            <a:r>
              <a:rPr lang="fi-FI" sz="3700" dirty="0">
                <a:solidFill>
                  <a:schemeClr val="tx2"/>
                </a:solidFill>
              </a:rPr>
              <a:t> (halkaisija alle 2,5 µm) pääsevät kulkeutumaan syvälle keuhkoihin, minkä vuoksi ne ovat vaarallisimpia</a:t>
            </a:r>
          </a:p>
          <a:p>
            <a:pPr lvl="1"/>
            <a:r>
              <a:rPr lang="fi-FI" sz="3700" dirty="0">
                <a:solidFill>
                  <a:schemeClr val="tx2"/>
                </a:solidFill>
              </a:rPr>
              <a:t>lyhytaikainenkin altistus lisää riskiä sairastua hengitystieinfektioihin</a:t>
            </a:r>
          </a:p>
          <a:p>
            <a:pPr lvl="1"/>
            <a:r>
              <a:rPr lang="fi-FI" sz="3700" dirty="0">
                <a:solidFill>
                  <a:schemeClr val="tx2"/>
                </a:solidFill>
              </a:rPr>
              <a:t>pitkäaikainen altistus lisää mm. astman, sydäninfarktin ja aivoverenkierron häiriöiden vaaraa sekä lisää kuolleisuutta </a:t>
            </a:r>
          </a:p>
          <a:p>
            <a:r>
              <a:rPr lang="fi-FI" sz="4300" b="1" dirty="0">
                <a:solidFill>
                  <a:schemeClr val="tx2"/>
                </a:solidFill>
              </a:rPr>
              <a:t>kaasumaiset ilmansaasteet</a:t>
            </a:r>
            <a:r>
              <a:rPr lang="fi-FI" sz="4300" dirty="0">
                <a:solidFill>
                  <a:schemeClr val="tx2"/>
                </a:solidFill>
              </a:rPr>
              <a:t> (esim. otsoni) ärsyttävät ylähengitysteitä ja voivat aiheuttaa hengenahdistusta</a:t>
            </a:r>
          </a:p>
          <a:p>
            <a:r>
              <a:rPr lang="fi-FI" sz="4300" b="1" dirty="0">
                <a:solidFill>
                  <a:schemeClr val="tx2"/>
                </a:solidFill>
              </a:rPr>
              <a:t>savu</a:t>
            </a:r>
            <a:r>
              <a:rPr lang="fi-FI" sz="4300" dirty="0">
                <a:solidFill>
                  <a:schemeClr val="tx2"/>
                </a:solidFill>
              </a:rPr>
              <a:t> sisältää pienhiukkasia ja myrkkyjä, kuten häkää ja syöpävaarallisia PAH-yhdisteitä</a:t>
            </a:r>
          </a:p>
          <a:p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145004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Ilmanlaatu </a:t>
            </a:r>
            <a:r>
              <a:rPr lang="fi-FI" dirty="0" smtClean="0"/>
              <a:t>Kouvola + muut kaupungit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http://www.ilmanlaatu.fi/ilmanyt/nyt/ilmanyt.php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117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10AD-A01E-4634-B776-30D197296C2C}"/>
              </a:ext>
            </a:extLst>
          </p:cNvPr>
          <p:cNvSpPr txBox="1">
            <a:spLocks/>
          </p:cNvSpPr>
          <p:nvPr/>
        </p:nvSpPr>
        <p:spPr>
          <a:xfrm>
            <a:off x="444741" y="254968"/>
            <a:ext cx="8229600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Sisäilma: Oletko oireillut?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A719-617E-4E0A-9189-3314E4F92569}"/>
              </a:ext>
            </a:extLst>
          </p:cNvPr>
          <p:cNvSpPr txBox="1">
            <a:spLocks/>
          </p:cNvSpPr>
          <p:nvPr/>
        </p:nvSpPr>
        <p:spPr>
          <a:xfrm>
            <a:off x="444741" y="1097360"/>
            <a:ext cx="8229600" cy="535597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5100" u="sng" dirty="0"/>
              <a:t>suomalaisen yleisin ympäristö</a:t>
            </a:r>
            <a:r>
              <a:rPr lang="fi-FI" sz="5100" dirty="0"/>
              <a:t>, suurin osa vuorokaudesta vietetään sisätiloissa</a:t>
            </a:r>
          </a:p>
          <a:p>
            <a:r>
              <a:rPr lang="fi-FI" sz="5100" dirty="0"/>
              <a:t>laatua heikentävät mm:</a:t>
            </a:r>
          </a:p>
          <a:p>
            <a:pPr lvl="1"/>
            <a:r>
              <a:rPr lang="fi-FI" sz="4200" dirty="0"/>
              <a:t>maaperästä vapautuva radon</a:t>
            </a:r>
          </a:p>
          <a:p>
            <a:pPr lvl="1"/>
            <a:r>
              <a:rPr lang="fi-FI" sz="4200" dirty="0"/>
              <a:t>kosteusvaurioista johtuvat homeet ja homemyrkyt</a:t>
            </a:r>
          </a:p>
          <a:p>
            <a:pPr lvl="1"/>
            <a:r>
              <a:rPr lang="fi-FI" sz="4200" dirty="0"/>
              <a:t>Tupakansavu, kynttilöiden ja puiden poltossa syntyvä savu</a:t>
            </a:r>
          </a:p>
          <a:p>
            <a:pPr lvl="1"/>
            <a:r>
              <a:rPr lang="fi-FI" sz="4200" dirty="0"/>
              <a:t>rakennus- ja sisustusmateriaaleista haihtuvat myrkylliset yhdisteet, kuten formaldehydi </a:t>
            </a:r>
          </a:p>
          <a:p>
            <a:r>
              <a:rPr lang="fi-FI" sz="5100" dirty="0"/>
              <a:t>huonon sisäilman terveysvaikutuksia</a:t>
            </a:r>
          </a:p>
          <a:p>
            <a:pPr lvl="1"/>
            <a:r>
              <a:rPr lang="fi-FI" sz="4700" dirty="0"/>
              <a:t>päänsärky</a:t>
            </a:r>
          </a:p>
          <a:p>
            <a:pPr lvl="1"/>
            <a:r>
              <a:rPr lang="fi-FI" sz="4700" dirty="0"/>
              <a:t>väsymys</a:t>
            </a:r>
          </a:p>
          <a:p>
            <a:pPr lvl="1"/>
            <a:r>
              <a:rPr lang="fi-FI" sz="4700" dirty="0"/>
              <a:t>nenän tukkoisuus</a:t>
            </a:r>
          </a:p>
          <a:p>
            <a:pPr lvl="1"/>
            <a:r>
              <a:rPr lang="fi-FI" sz="4700" dirty="0"/>
              <a:t>vähentää viihtyvyyttä</a:t>
            </a:r>
          </a:p>
          <a:p>
            <a:pPr lvl="1"/>
            <a:r>
              <a:rPr lang="fi-FI" sz="4700" dirty="0"/>
              <a:t>heikentää kognitiivista toimintakykyä</a:t>
            </a:r>
          </a:p>
          <a:p>
            <a:pPr lvl="1"/>
            <a:r>
              <a:rPr lang="fi-FI" sz="4700" dirty="0"/>
              <a:t>voi altistaa mm. syöpätaudeille</a:t>
            </a:r>
          </a:p>
        </p:txBody>
      </p:sp>
    </p:spTree>
    <p:extLst>
      <p:ext uri="{BB962C8B-B14F-4D97-AF65-F5344CB8AC3E}">
        <p14:creationId xmlns:p14="http://schemas.microsoft.com/office/powerpoint/2010/main" val="185171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54758"/>
            <a:ext cx="3538736" cy="1143000"/>
          </a:xfrm>
        </p:spPr>
        <p:txBody>
          <a:bodyPr/>
          <a:lstStyle/>
          <a:p>
            <a:r>
              <a:rPr lang="fi-FI" b="1" dirty="0"/>
              <a:t>Radon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i-FI" sz="5100" dirty="0">
                <a:solidFill>
                  <a:schemeClr val="tx2"/>
                </a:solidFill>
              </a:rPr>
              <a:t>radioaktiivinen kaasu, jota Suomen kallioperässä paikoitellen poikkeuksellisen paljon</a:t>
            </a:r>
          </a:p>
          <a:p>
            <a:pPr lvl="1"/>
            <a:r>
              <a:rPr lang="fi-FI" sz="4200" dirty="0"/>
              <a:t>kulkeutuu asuntoon talon perustuksissa olevien rakojen kautta</a:t>
            </a:r>
          </a:p>
          <a:p>
            <a:pPr lvl="1"/>
            <a:r>
              <a:rPr lang="fi-FI" sz="4200" dirty="0"/>
              <a:t>pitoisuus voidaan selvittää radonmittauksella</a:t>
            </a:r>
          </a:p>
          <a:p>
            <a:pPr lvl="1"/>
            <a:r>
              <a:rPr lang="fi-FI" sz="4200" dirty="0">
                <a:solidFill>
                  <a:schemeClr val="tx2"/>
                </a:solidFill>
              </a:rPr>
              <a:t>lisää merkittävästi keuhkosyövän riskiä</a:t>
            </a:r>
          </a:p>
          <a:p>
            <a:pPr lvl="1"/>
            <a:r>
              <a:rPr lang="fi-FI" sz="4200" dirty="0"/>
              <a:t>voidaan torjua oikealla rakennustekniikalla ja mm. </a:t>
            </a:r>
            <a:r>
              <a:rPr lang="fi-FI" sz="4200" dirty="0">
                <a:hlinkClick r:id="rId2"/>
              </a:rPr>
              <a:t>radonimur</a:t>
            </a:r>
            <a:r>
              <a:rPr lang="fi-FI" sz="4200" dirty="0"/>
              <a:t>illa tai -</a:t>
            </a:r>
            <a:r>
              <a:rPr lang="fi-FI" sz="4200" dirty="0">
                <a:hlinkClick r:id="rId3"/>
              </a:rPr>
              <a:t>kaiv</a:t>
            </a:r>
            <a:r>
              <a:rPr lang="fi-FI" sz="4200" dirty="0"/>
              <a:t>olla </a:t>
            </a:r>
          </a:p>
          <a:p>
            <a:pPr lvl="1"/>
            <a:r>
              <a:rPr lang="fi-FI" sz="2900" dirty="0"/>
              <a:t>Katso karttaa s. 40. Miksi suurimmat pitoisuudet harjualueilla?</a:t>
            </a:r>
          </a:p>
        </p:txBody>
      </p:sp>
      <p:pic>
        <p:nvPicPr>
          <p:cNvPr id="1026" name="Picture 2" descr="Kuvahaun tulos haulle radon">
            <a:extLst>
              <a:ext uri="{FF2B5EF4-FFF2-40B4-BE49-F238E27FC236}">
                <a16:creationId xmlns:a16="http://schemas.microsoft.com/office/drawing/2014/main" id="{29EBC67D-610C-4349-9532-91F62EF3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"/>
            <a:ext cx="3975517" cy="24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10AD-A01E-4634-B776-30D197296C2C}"/>
              </a:ext>
            </a:extLst>
          </p:cNvPr>
          <p:cNvSpPr txBox="1">
            <a:spLocks/>
          </p:cNvSpPr>
          <p:nvPr/>
        </p:nvSpPr>
        <p:spPr>
          <a:xfrm>
            <a:off x="444741" y="476672"/>
            <a:ext cx="8229600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Kosteusvauriot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A719-617E-4E0A-9189-3314E4F92569}"/>
              </a:ext>
            </a:extLst>
          </p:cNvPr>
          <p:cNvSpPr txBox="1">
            <a:spLocks/>
          </p:cNvSpPr>
          <p:nvPr/>
        </p:nvSpPr>
        <p:spPr>
          <a:xfrm>
            <a:off x="444741" y="1340768"/>
            <a:ext cx="8229600" cy="40598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300" dirty="0"/>
              <a:t>suomalaisissa rakennuksissa paljon </a:t>
            </a:r>
          </a:p>
          <a:p>
            <a:pPr lvl="1"/>
            <a:r>
              <a:rPr lang="fi-FI" sz="3800" dirty="0"/>
              <a:t>syinä mm. sateinen ja kylmä ilmasto, rakennustekniset virheet ja vesivahingot</a:t>
            </a:r>
          </a:p>
          <a:p>
            <a:pPr lvl="1"/>
            <a:r>
              <a:rPr lang="fi-FI" sz="3800" b="1" dirty="0"/>
              <a:t>hometta</a:t>
            </a:r>
            <a:r>
              <a:rPr lang="fi-FI" sz="3800" dirty="0"/>
              <a:t> ja muita mikrobeja vaikea löytää ja hävittää</a:t>
            </a:r>
          </a:p>
          <a:p>
            <a:pPr lvl="1"/>
            <a:r>
              <a:rPr lang="fi-FI" sz="3800" dirty="0"/>
              <a:t>kaikki ihmiset eivät reagoi kosteusvaurioiden aiheuttamaan altistukseen, ja ihmiset voivat oireilla eri tavoin </a:t>
            </a:r>
          </a:p>
          <a:p>
            <a:pPr lvl="1"/>
            <a:r>
              <a:rPr lang="fi-FI" sz="3800" dirty="0"/>
              <a:t>altistuminen esim. työpaikalla voi pahimmillaan aiheuttaa työkyvyttömyyttä ja toimeentulon menetystä</a:t>
            </a:r>
          </a:p>
          <a:p>
            <a:pPr lvl="1"/>
            <a:r>
              <a:rPr lang="fi-FI" sz="3800" dirty="0"/>
              <a:t>tarvitaan paljon tutkimustyötä erilaisten altisteiden yhteisvaikutusten ymmärtämiseksi ja huonolle sisäilmalle herkistyneiden ihmisten auttamiseksi </a:t>
            </a:r>
          </a:p>
        </p:txBody>
      </p:sp>
    </p:spTree>
    <p:extLst>
      <p:ext uri="{BB962C8B-B14F-4D97-AF65-F5344CB8AC3E}">
        <p14:creationId xmlns:p14="http://schemas.microsoft.com/office/powerpoint/2010/main" val="394651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/>
          <a:lstStyle/>
          <a:p>
            <a:r>
              <a:rPr lang="fi-FI" b="1" dirty="0"/>
              <a:t>Melu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</p:spPr>
        <p:txBody>
          <a:bodyPr>
            <a:normAutofit fontScale="62500" lnSpcReduction="20000"/>
          </a:bodyPr>
          <a:lstStyle/>
          <a:p>
            <a:r>
              <a:rPr lang="fi-FI" sz="3900" dirty="0"/>
              <a:t>mikä tahansa ääni, jonka ihminen kokee häiritseväksi ja joka on terveydelle haitallista</a:t>
            </a:r>
          </a:p>
          <a:p>
            <a:r>
              <a:rPr lang="fi-FI" sz="3900" dirty="0">
                <a:solidFill>
                  <a:schemeClr val="tx2"/>
                </a:solidFill>
              </a:rPr>
              <a:t>koetaan häiritseväksi ja heikentää sosiaalista kommunikointia sekä aiheuttaa mm. univaikeuksia, stressireaktioita ja kognitiivisia häiriöitä → vakavien sairauksien (esim. sydän- ja verisuonitautien riski) kasvaa</a:t>
            </a:r>
          </a:p>
          <a:p>
            <a:r>
              <a:rPr lang="fi-FI" sz="3900" dirty="0"/>
              <a:t>toiseksi merkittävin ympäristöterveysriski Suomessa </a:t>
            </a:r>
          </a:p>
          <a:p>
            <a:r>
              <a:rPr lang="fi-FI" sz="3900" b="1" dirty="0"/>
              <a:t>meluvamma</a:t>
            </a:r>
            <a:r>
              <a:rPr lang="fi-FI" sz="3900" dirty="0"/>
              <a:t> = kovaäänisen melun aiheuttama pysyvä kuulon heikkeneminen </a:t>
            </a:r>
          </a:p>
          <a:p>
            <a:pPr lvl="1"/>
            <a:r>
              <a:rPr lang="fi-FI" sz="3200" dirty="0"/>
              <a:t>noin neljäsosa kaikista kuulovaurioista</a:t>
            </a:r>
          </a:p>
          <a:p>
            <a:pPr lvl="1"/>
            <a:r>
              <a:rPr lang="fi-FI" sz="3200" dirty="0"/>
              <a:t>vaikuttaa äänen voimakkuus, taajuus ja melussa vietetty aika </a:t>
            </a:r>
          </a:p>
          <a:p>
            <a:pPr lvl="1"/>
            <a:r>
              <a:rPr lang="fi-FI" sz="3200" b="1" dirty="0">
                <a:solidFill>
                  <a:schemeClr val="tx2"/>
                </a:solidFill>
              </a:rPr>
              <a:t>krooninen meluvamma </a:t>
            </a:r>
            <a:r>
              <a:rPr lang="fi-FI" sz="3200" dirty="0">
                <a:solidFill>
                  <a:schemeClr val="tx2"/>
                </a:solidFill>
              </a:rPr>
              <a:t>kehittyy hitaasti</a:t>
            </a:r>
          </a:p>
          <a:p>
            <a:pPr lvl="1"/>
            <a:r>
              <a:rPr lang="fi-FI" sz="3200" b="1" dirty="0">
                <a:solidFill>
                  <a:schemeClr val="tx2"/>
                </a:solidFill>
              </a:rPr>
              <a:t>akuutti meluvamma </a:t>
            </a:r>
            <a:r>
              <a:rPr lang="fi-FI" sz="3200" dirty="0">
                <a:solidFill>
                  <a:schemeClr val="tx2"/>
                </a:solidFill>
              </a:rPr>
              <a:t>syntyy äkisti voimakkaista, iskumaisista äänistä eli </a:t>
            </a:r>
            <a:r>
              <a:rPr lang="fi-FI" sz="3200" b="1" dirty="0">
                <a:solidFill>
                  <a:schemeClr val="tx2"/>
                </a:solidFill>
              </a:rPr>
              <a:t>impulssimelusta</a:t>
            </a:r>
            <a:r>
              <a:rPr lang="fi-FI" sz="3200" dirty="0">
                <a:solidFill>
                  <a:schemeClr val="tx2"/>
                </a:solidFill>
              </a:rPr>
              <a:t>  </a:t>
            </a:r>
          </a:p>
          <a:p>
            <a:r>
              <a:rPr lang="fi-FI" sz="3900" b="1" dirty="0" err="1"/>
              <a:t>tinnitus</a:t>
            </a:r>
            <a:r>
              <a:rPr lang="fi-FI" sz="3900" dirty="0"/>
              <a:t> = korvissa kuuluva esim. suhiseva tai napsuva ääni, joka ei johdu ulkopuolisesta äänilähteestä</a:t>
            </a:r>
          </a:p>
        </p:txBody>
      </p:sp>
    </p:spTree>
    <p:extLst>
      <p:ext uri="{BB962C8B-B14F-4D97-AF65-F5344CB8AC3E}">
        <p14:creationId xmlns:p14="http://schemas.microsoft.com/office/powerpoint/2010/main" val="205582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6116DF-51E8-4AC2-85A8-B27D0AD9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1D3B20-5488-4B72-8D55-32BEEECF3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57F66AD-6C1C-40A8-96DB-EF3A9EC4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346"/>
            <a:ext cx="9144000" cy="36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9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EF25-14B2-43AD-8000-086BE0A2D9D9}"/>
              </a:ext>
            </a:extLst>
          </p:cNvPr>
          <p:cNvSpPr txBox="1">
            <a:spLocks/>
          </p:cNvSpPr>
          <p:nvPr/>
        </p:nvSpPr>
        <p:spPr>
          <a:xfrm>
            <a:off x="-496331" y="476672"/>
            <a:ext cx="82296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Meluntorjunta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CFF0-90CE-40A0-AB0C-1CBDA7632A9A}"/>
              </a:ext>
            </a:extLst>
          </p:cNvPr>
          <p:cNvSpPr txBox="1">
            <a:spLocks/>
          </p:cNvSpPr>
          <p:nvPr/>
        </p:nvSpPr>
        <p:spPr>
          <a:xfrm>
            <a:off x="312688" y="1619143"/>
            <a:ext cx="6611563" cy="51845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500" dirty="0"/>
              <a:t>tavoitteena turvata terveellinen, turvallinen ja viihtyisä elinympäristö </a:t>
            </a:r>
          </a:p>
          <a:p>
            <a:pPr lvl="1"/>
            <a:r>
              <a:rPr lang="fi-FI" sz="3000" dirty="0"/>
              <a:t>edellyttää lainsäädäntöä, valvontaa, tutkimusta, tuotekehittelyä ja tiedottamista </a:t>
            </a:r>
          </a:p>
          <a:p>
            <a:pPr lvl="1"/>
            <a:r>
              <a:rPr lang="fi-FI" sz="3000" b="1" dirty="0"/>
              <a:t>ympäristömelua </a:t>
            </a:r>
            <a:r>
              <a:rPr lang="fi-FI" sz="3000" dirty="0"/>
              <a:t>voidaan torjua mm. huolellisella aluesuunnittelulla ja rakennusteknisillä ratkaisuilla </a:t>
            </a:r>
            <a:br>
              <a:rPr lang="fi-FI" sz="3000" dirty="0"/>
            </a:br>
            <a:r>
              <a:rPr lang="fi-FI" sz="3000" dirty="0"/>
              <a:t>(esim. rakennusmateriaalien valinta)</a:t>
            </a:r>
          </a:p>
          <a:p>
            <a:pPr lvl="1"/>
            <a:r>
              <a:rPr lang="fi-FI" sz="3000" b="1" dirty="0" err="1"/>
              <a:t>asumis</a:t>
            </a:r>
            <a:r>
              <a:rPr lang="fi-FI" sz="3000" b="1" dirty="0"/>
              <a:t>- ja työpaikkamelua </a:t>
            </a:r>
            <a:r>
              <a:rPr lang="fi-FI" sz="3000" dirty="0"/>
              <a:t>voidaan torjua mm. kehittämällä teknologiaa (esim. hiljaiset kodinkoneet) ja noudattamalla työturvallisuuslain velvoitteita</a:t>
            </a:r>
          </a:p>
          <a:p>
            <a:pPr lvl="1"/>
            <a:r>
              <a:rPr lang="fi-FI" sz="3000" b="1" dirty="0"/>
              <a:t>vapaa-ajan melua </a:t>
            </a:r>
            <a:r>
              <a:rPr lang="fi-FI" sz="3000" dirty="0"/>
              <a:t>voi jokainen torjua esim. käyttämällä korvatulppia tai kuulosuojaimia ja rajoittamalla melussa vietettyä aikaa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37279CB-7503-4EA0-A045-87FA625C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57" y="357389"/>
            <a:ext cx="2691763" cy="201622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D05AF78-7AB5-4BCF-BC4D-B5D1C392F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51" y="2996952"/>
            <a:ext cx="2619375" cy="174307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7210D49-44C9-468C-929B-8F422AFA2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255" y="5250718"/>
            <a:ext cx="2333745" cy="15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Tehtäviä tunnille: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1. Lue ensin kappale 3.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/>
              <a:t>Lue </a:t>
            </a:r>
            <a:r>
              <a:rPr lang="fi-FI" dirty="0" smtClean="0"/>
              <a:t>myös muistiinpanot </a:t>
            </a:r>
            <a:r>
              <a:rPr lang="fi-FI" dirty="0"/>
              <a:t>kappaleesta 3. </a:t>
            </a:r>
            <a:endParaRPr lang="fi-FI" dirty="0" smtClean="0"/>
          </a:p>
          <a:p>
            <a:r>
              <a:rPr lang="fi-FI" dirty="0" smtClean="0"/>
              <a:t>2. </a:t>
            </a:r>
            <a:r>
              <a:rPr lang="fi-FI" dirty="0"/>
              <a:t>Tee lyhyt alkukartoitus ja kerro se opiskelukaverillesi, perheenjäsenellesi tms. Eli tehdään suullisesti, ei tarvitse kirjoittaa mihinkään ylös. (kts. Seuraava dia</a:t>
            </a:r>
            <a:r>
              <a:rPr lang="fi-FI" dirty="0" smtClean="0"/>
              <a:t>).</a:t>
            </a:r>
          </a:p>
          <a:p>
            <a:r>
              <a:rPr lang="fi-FI" dirty="0"/>
              <a:t>3</a:t>
            </a:r>
            <a:r>
              <a:rPr lang="fi-FI" dirty="0" smtClean="0"/>
              <a:t>. Tutkiva oppiminen (ohjeet 4.sivulla tässä diaesityksessä)!</a:t>
            </a:r>
          </a:p>
          <a:p>
            <a:r>
              <a:rPr lang="fi-FI" dirty="0" smtClean="0"/>
              <a:t>4. Selvitä Kouvolan sekä Kuusamon tämänhetkinen ilmanlaatu (</a:t>
            </a:r>
            <a:r>
              <a:rPr lang="fi-FI" b="1" dirty="0" smtClean="0"/>
              <a:t>linkki dioissa).</a:t>
            </a:r>
          </a:p>
          <a:p>
            <a:r>
              <a:rPr lang="fi-FI" dirty="0" smtClean="0"/>
              <a:t>5. Tehkää kirjan </a:t>
            </a:r>
            <a:r>
              <a:rPr lang="fi-FI" smtClean="0"/>
              <a:t>tehtävä </a:t>
            </a:r>
            <a:r>
              <a:rPr lang="fi-FI" smtClean="0"/>
              <a:t>1, 3, 6 ja (4). </a:t>
            </a:r>
            <a:r>
              <a:rPr lang="fi-FI" dirty="0" smtClean="0"/>
              <a:t>s.47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90696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4470"/>
            <a:ext cx="8229600" cy="8802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Säteilyn terveysvaikutukset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24744"/>
            <a:ext cx="8363272" cy="5733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b="1" dirty="0">
                <a:solidFill>
                  <a:schemeClr val="tx2"/>
                </a:solidFill>
              </a:rPr>
              <a:t>ionisoimaton säteily</a:t>
            </a:r>
            <a:r>
              <a:rPr lang="fi-FI" sz="20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fi-FI" sz="2000" dirty="0"/>
              <a:t>merkittävin lähde aurinko. Tulkitse kuvaa: milloin tulee suojautua?</a:t>
            </a:r>
          </a:p>
          <a:p>
            <a:pPr lvl="1"/>
            <a:r>
              <a:rPr lang="fi-FI" sz="2000" dirty="0"/>
              <a:t>sopiva määrä valoa ja lämpöä sekä UV-säteilyä terveydelle välttämätöntä</a:t>
            </a:r>
          </a:p>
          <a:p>
            <a:pPr lvl="1"/>
            <a:r>
              <a:rPr lang="fi-FI" sz="2000" dirty="0">
                <a:solidFill>
                  <a:schemeClr val="tx2"/>
                </a:solidFill>
              </a:rPr>
              <a:t>liiallinen säteilymäärä voi aiheuttaa mm. uni-valverytmin häiriöitä ja lämpöuupumusta sekä lisätä mm. ihosyövän riskiä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5934B67-489A-4974-8C96-F076AAE6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0" y="3385630"/>
            <a:ext cx="8311244" cy="347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33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hlinkClick r:id="rId2"/>
              </a:rPr>
              <a:t>http://ilmatieteenlaitos.fi/uvi-ennuste</a:t>
            </a:r>
            <a:r>
              <a:rPr lang="fi-FI" sz="1100" dirty="0"/>
              <a:t/>
            </a:r>
            <a:br>
              <a:rPr lang="fi-FI" sz="1100" dirty="0"/>
            </a:br>
            <a:endParaRPr lang="fi-FI" sz="11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661248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Auringon säteily sisältää näkyvän valon lisäksi mm. näkymättömiä </a:t>
            </a:r>
            <a:r>
              <a:rPr lang="fi-FI" dirty="0" err="1"/>
              <a:t>infrapuna</a:t>
            </a:r>
            <a:r>
              <a:rPr lang="fi-FI" dirty="0"/>
              <a:t>- eli lämpösäteitä sekä ultravioletti- eli UV-säteitä.</a:t>
            </a:r>
          </a:p>
          <a:p>
            <a:r>
              <a:rPr lang="fi-FI" dirty="0"/>
              <a:t>Auringonsäteilyn UV-C suodattuu pois ilmakehän otsonikerroksessa, samoin osa UV-B:stä.</a:t>
            </a:r>
          </a:p>
          <a:p>
            <a:r>
              <a:rPr lang="fi-FI" dirty="0"/>
              <a:t>UV-säteily vaikuttaa ihon väriainetta muodostaviin soluihin, </a:t>
            </a:r>
            <a:r>
              <a:rPr lang="fi-FI" dirty="0" err="1"/>
              <a:t>melanosyytteihin</a:t>
            </a:r>
            <a:endParaRPr lang="fi-FI" dirty="0"/>
          </a:p>
          <a:p>
            <a:r>
              <a:rPr lang="fi-FI" dirty="0"/>
              <a:t>Iho ruskettuu altistuessaan </a:t>
            </a:r>
            <a:r>
              <a:rPr lang="fi-FI" dirty="0" err="1"/>
              <a:t>UV-säteilylle</a:t>
            </a:r>
            <a:r>
              <a:rPr lang="fi-FI" dirty="0" err="1">
                <a:sym typeface="Wingdings" panose="05000000000000000000" pitchFamily="2" charset="2"/>
              </a:rPr>
              <a:t>suojakeino</a:t>
            </a:r>
            <a:r>
              <a:rPr lang="fi-FI" dirty="0">
                <a:sym typeface="Wingdings" panose="05000000000000000000" pitchFamily="2" charset="2"/>
              </a:rPr>
              <a:t> ihon syvemmät kerrokset suojataan</a:t>
            </a:r>
            <a:endParaRPr lang="fi-FI" dirty="0"/>
          </a:p>
          <a:p>
            <a:r>
              <a:rPr lang="fi-FI" dirty="0"/>
              <a:t>Iho voi myös palaa, jos säteilyä tulee liikaa.</a:t>
            </a:r>
          </a:p>
          <a:p>
            <a:r>
              <a:rPr lang="fi-FI" dirty="0"/>
              <a:t>Liiallinen UV-säteily vanhentaa ihoa ennenaikaisesti. </a:t>
            </a:r>
          </a:p>
          <a:p>
            <a:r>
              <a:rPr lang="fi-FI" dirty="0"/>
              <a:t>Iho muuttuu kuivaksi ja karheaksi ja siihen tulee värimuutoksia.</a:t>
            </a:r>
          </a:p>
          <a:p>
            <a:r>
              <a:rPr lang="fi-FI" dirty="0"/>
              <a:t>Iho ei unohda saamaansa UV-säteilyä, vaan säteilyn vaikutukset kertyvät ihon muistiin koko eliniän ajan.</a:t>
            </a:r>
          </a:p>
          <a:p>
            <a:r>
              <a:rPr lang="fi-FI" dirty="0"/>
              <a:t>Ihomelanoomista noin 95 % voitaisiin ehkäistä suojaamalla iho palamiselta.</a:t>
            </a:r>
          </a:p>
          <a:p>
            <a:r>
              <a:rPr lang="fi-FI" dirty="0"/>
              <a:t>Iho ei karaistu palamisista, vaan tosiasiassa käy päinvastoin. </a:t>
            </a:r>
          </a:p>
          <a:p>
            <a:r>
              <a:rPr lang="fi-FI" dirty="0"/>
              <a:t>Aurinkosuojakerroin kertoo, kuinka monta kertaa pidempään aurinkovoiteella voideltu iho aurinkoa palamatta verrattuna suojaamattomaan ihoon. Suomessa suositellaan 25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542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B41F35-3A27-4F91-9D3F-E35628E63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91" y="27463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1"/>
            <a:endParaRPr lang="fi-FI" dirty="0"/>
          </a:p>
          <a:p>
            <a:r>
              <a:rPr lang="fi-FI" sz="3400" b="1" dirty="0">
                <a:solidFill>
                  <a:schemeClr val="tx2"/>
                </a:solidFill>
              </a:rPr>
              <a:t>ionisoiva säteily (muutoksia molekyylitasolla)</a:t>
            </a:r>
          </a:p>
          <a:p>
            <a:pPr lvl="1"/>
            <a:r>
              <a:rPr lang="fi-FI" sz="2900" dirty="0"/>
              <a:t>merkittävin altistus maaperän </a:t>
            </a:r>
            <a:r>
              <a:rPr lang="fi-FI" sz="2900" dirty="0">
                <a:solidFill>
                  <a:schemeClr val="tx2"/>
                </a:solidFill>
              </a:rPr>
              <a:t>radonista, avaruuden taustasäteilystä ja lääketieteellisistä tutkimuksista</a:t>
            </a:r>
          </a:p>
          <a:p>
            <a:pPr lvl="1"/>
            <a:r>
              <a:rPr lang="fi-FI" sz="2900" dirty="0">
                <a:solidFill>
                  <a:schemeClr val="tx2"/>
                </a:solidFill>
              </a:rPr>
              <a:t>suurienergiaista säteilyä, joka voi aiheuttaa muutoksia perimään </a:t>
            </a:r>
          </a:p>
          <a:p>
            <a:pPr lvl="1"/>
            <a:r>
              <a:rPr lang="fi-FI" sz="2900" dirty="0"/>
              <a:t>äkilliset, suuret kerta-annokset voivat aiheuttaa mm. palovammoja, sikiövaurioita ja jopa kuoleman</a:t>
            </a:r>
          </a:p>
          <a:p>
            <a:pPr lvl="1"/>
            <a:r>
              <a:rPr lang="fi-FI" sz="2900" dirty="0"/>
              <a:t>pieni mutta pitkäkestoinen säteilyaltistus voi </a:t>
            </a:r>
            <a:r>
              <a:rPr lang="fi-FI" sz="2900" dirty="0">
                <a:solidFill>
                  <a:schemeClr val="tx2"/>
                </a:solidFill>
              </a:rPr>
              <a:t>lisätä mm. syöpäriskiä</a:t>
            </a:r>
          </a:p>
          <a:p>
            <a:pPr lvl="1"/>
            <a:endParaRPr lang="fi-FI" sz="2700" dirty="0">
              <a:solidFill>
                <a:schemeClr val="tx2"/>
              </a:solidFill>
            </a:endParaRPr>
          </a:p>
          <a:p>
            <a:r>
              <a:rPr lang="fi-FI" sz="3400" b="1" dirty="0"/>
              <a:t>Säteilyturvakeskus (STUK) </a:t>
            </a:r>
            <a:r>
              <a:rPr lang="fi-FI" sz="3400" dirty="0"/>
              <a:t>valvoo ympäristön säteily-turvallisuutta ja säteilyn käyttöä terveydenhuollossa, tutkimuksessa ja teollisuudessa </a:t>
            </a:r>
          </a:p>
          <a:p>
            <a:pPr lvl="1"/>
            <a:r>
              <a:rPr lang="fi-FI" dirty="0"/>
              <a:t>perustana säteily- ja ydinturvallisuutta koskeva lainsäädäntö</a:t>
            </a:r>
            <a:endParaRPr lang="fi-FI" sz="2700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25CB78-8E5E-4C7C-A87B-3B4E994F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293096"/>
            <a:ext cx="5364088" cy="24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5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Alkukartoitus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Mitä tunteita luonto sinussa herättää?</a:t>
            </a:r>
          </a:p>
          <a:p>
            <a:r>
              <a:rPr lang="fi-FI" dirty="0" smtClean="0"/>
              <a:t>Millaiselle melulle altistut omassa elinympäristössäsi?</a:t>
            </a:r>
          </a:p>
          <a:p>
            <a:r>
              <a:rPr lang="fi-FI" dirty="0" smtClean="0"/>
              <a:t>Miten suojaudut UV-säteilyltä?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281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980728" y="-31481"/>
            <a:ext cx="8229600" cy="1143000"/>
          </a:xfrm>
        </p:spPr>
        <p:txBody>
          <a:bodyPr/>
          <a:lstStyle/>
          <a:p>
            <a:r>
              <a:rPr lang="fi-FI" dirty="0"/>
              <a:t>Tutkiva oppiminen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8" y="1988840"/>
            <a:ext cx="8455284" cy="496855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Koulun </a:t>
            </a:r>
            <a:r>
              <a:rPr lang="fi-FI" dirty="0" smtClean="0"/>
              <a:t>sisätilat </a:t>
            </a:r>
            <a:r>
              <a:rPr lang="fi-FI" dirty="0" smtClean="0">
                <a:sym typeface="Wingdings" panose="05000000000000000000" pitchFamily="2" charset="2"/>
              </a:rPr>
              <a:t> Mitä parannettavaa, mikä valmiiksi erityisen hyvää?</a:t>
            </a:r>
            <a:endParaRPr lang="fi-FI" dirty="0"/>
          </a:p>
          <a:p>
            <a:r>
              <a:rPr lang="fi-FI" dirty="0"/>
              <a:t>Koulun </a:t>
            </a:r>
            <a:r>
              <a:rPr lang="fi-FI" dirty="0" smtClean="0"/>
              <a:t>sijainti (asuinpaikkaan nähden, palveluita nähden) </a:t>
            </a:r>
            <a:r>
              <a:rPr lang="fi-FI" dirty="0" smtClean="0">
                <a:sym typeface="Wingdings" panose="05000000000000000000" pitchFamily="2" charset="2"/>
              </a:rPr>
              <a:t> Mit</a:t>
            </a:r>
            <a:r>
              <a:rPr lang="fi-FI" dirty="0" smtClean="0">
                <a:sym typeface="Wingdings" panose="05000000000000000000" pitchFamily="2" charset="2"/>
              </a:rPr>
              <a:t>ä palveluita puuttuu?</a:t>
            </a:r>
            <a:endParaRPr lang="fi-FI" dirty="0"/>
          </a:p>
          <a:p>
            <a:r>
              <a:rPr lang="fi-FI" dirty="0"/>
              <a:t>Tarkastele </a:t>
            </a:r>
            <a:r>
              <a:rPr lang="fi-FI" dirty="0" smtClean="0"/>
              <a:t>ympäristöä </a:t>
            </a:r>
            <a:r>
              <a:rPr lang="fi-FI" dirty="0"/>
              <a:t>ja raportoi kuvaamalla tai kirjoittamalla peda.net tai vihko </a:t>
            </a:r>
          </a:p>
          <a:p>
            <a:r>
              <a:rPr lang="fi-FI" dirty="0"/>
              <a:t>Mitä terveyttä tukevia/heikentäviä asioita ympäristössä?</a:t>
            </a:r>
          </a:p>
          <a:p>
            <a:pPr lvl="1"/>
            <a:r>
              <a:rPr lang="fi-FI" dirty="0"/>
              <a:t>Rakennettu ympäristö</a:t>
            </a:r>
          </a:p>
          <a:p>
            <a:pPr lvl="1"/>
            <a:r>
              <a:rPr lang="fi-FI" dirty="0"/>
              <a:t>Luontoympäristö</a:t>
            </a:r>
          </a:p>
          <a:p>
            <a:r>
              <a:rPr lang="fi-FI" dirty="0"/>
              <a:t>Suunnittelun ratkaisuja? Viihtyisyys? Turvallisuus? Terveyskäyttäytymisen edistäminen</a:t>
            </a:r>
            <a:r>
              <a:rPr lang="fi-FI" dirty="0" smtClean="0"/>
              <a:t>?</a:t>
            </a:r>
          </a:p>
          <a:p>
            <a:r>
              <a:rPr lang="fi-FI" dirty="0" smtClean="0"/>
              <a:t>Onko ratkaisut, mitä koulussa on käytetty kestävää kehitystä palvelevia?</a:t>
            </a:r>
            <a:endParaRPr lang="fi-FI" dirty="0"/>
          </a:p>
          <a:p>
            <a:r>
              <a:rPr lang="fi-FI" dirty="0"/>
              <a:t>Altisteet (s. 35) Fysikaalisia? Kemiallisia? Biologiset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1028" name="Picture 4" descr="Kuvahaun tulos haulle koululuok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72135" cy="17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vahaun tulos haulle kuusankosken luk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33" y="296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2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0446"/>
            <a:ext cx="6624736" cy="72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1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52128"/>
          </a:xfrm>
        </p:spPr>
        <p:txBody>
          <a:bodyPr>
            <a:noAutofit/>
          </a:bodyPr>
          <a:lstStyle/>
          <a:p>
            <a:r>
              <a:rPr lang="fi-FI" sz="4000" b="1" dirty="0"/>
              <a:t>Fyysinen ympäristö terveyden tukena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96752"/>
            <a:ext cx="8753636" cy="5661248"/>
          </a:xfrm>
        </p:spPr>
        <p:txBody>
          <a:bodyPr>
            <a:normAutofit fontScale="77500" lnSpcReduction="20000"/>
          </a:bodyPr>
          <a:lstStyle/>
          <a:p>
            <a:r>
              <a:rPr lang="fi-FI" sz="2900" b="1" dirty="0"/>
              <a:t>ympäristöterveys</a:t>
            </a:r>
            <a:r>
              <a:rPr lang="fi-FI" sz="2900" dirty="0"/>
              <a:t> = terveystieteiden osa-alue, joka tutkii elinympäristön vaikutuksia ihmisen terveyteen, toimintakykyyn ja turvallisuuteen</a:t>
            </a:r>
          </a:p>
          <a:p>
            <a:endParaRPr lang="fi-FI" sz="2900" b="1" dirty="0"/>
          </a:p>
          <a:p>
            <a:r>
              <a:rPr lang="fi-FI" sz="2900" b="1" dirty="0"/>
              <a:t>fyysinen ympäristö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b="1" dirty="0"/>
              <a:t>rakennettu ympäristö </a:t>
            </a:r>
            <a:r>
              <a:rPr lang="fi-FI" dirty="0"/>
              <a:t>eli alueet, jotka ihminen muokannut käyttöönsä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b="1" dirty="0"/>
              <a:t>luonnonympäristö</a:t>
            </a:r>
            <a:r>
              <a:rPr lang="fi-FI" dirty="0"/>
              <a:t> eli alueet, joilla ihmisen vaikutus </a:t>
            </a:r>
            <a:r>
              <a:rPr lang="fi-FI" dirty="0" smtClean="0"/>
              <a:t>vähäinen, kuten metsät, järvet tai Lapin tunturit.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sz="2900" dirty="0"/>
              <a:t>ihminen on aina ollut monin tavoin riippuvainen </a:t>
            </a:r>
            <a:r>
              <a:rPr lang="fi-FI" sz="2900" u="sng" dirty="0"/>
              <a:t>luonnosta</a:t>
            </a:r>
            <a:r>
              <a:rPr lang="fi-FI" sz="2900" dirty="0"/>
              <a:t>: mm. ravinto, juoma ja usein myös elanto </a:t>
            </a:r>
            <a:endParaRPr lang="fi-FI" sz="2300" dirty="0"/>
          </a:p>
          <a:p>
            <a:r>
              <a:rPr lang="fi-FI" sz="2900" b="1" dirty="0"/>
              <a:t>myönteiset luontokokemukset tukevat kaikkia terveyden osa-alueita:</a:t>
            </a:r>
          </a:p>
          <a:p>
            <a:pPr marL="857250" lvl="1" indent="-457200"/>
            <a:r>
              <a:rPr lang="fi-FI" sz="2300" dirty="0"/>
              <a:t>fyysinen aktiivisuus lisääntyy ja allergiariski vähenee </a:t>
            </a:r>
          </a:p>
          <a:p>
            <a:pPr marL="857250" lvl="1" indent="-457200"/>
            <a:r>
              <a:rPr lang="fi-FI" sz="2300" dirty="0"/>
              <a:t>psyykkinen kuormitus vähenee, keskittymiskyky paranee ja voimavarat uusiutuvat</a:t>
            </a:r>
          </a:p>
          <a:p>
            <a:pPr marL="857250" lvl="1" indent="-457200"/>
            <a:r>
              <a:rPr lang="fi-FI" sz="2300" dirty="0"/>
              <a:t>ihmisten välinen vuorovaikutus ja yhteisöllisyys lisääntyvät</a:t>
            </a:r>
          </a:p>
          <a:p>
            <a:pPr marL="857250" lvl="1" indent="-457200"/>
            <a:r>
              <a:rPr lang="fi-FI" sz="2300" dirty="0"/>
              <a:t>ihminen kokee olevansa osa suurempaa kokonaisuutta</a:t>
            </a:r>
          </a:p>
          <a:p>
            <a:pPr marL="0" indent="0">
              <a:buNone/>
            </a:pPr>
            <a:endParaRPr lang="fi-FI" sz="2900" dirty="0"/>
          </a:p>
          <a:p>
            <a:pPr marL="1257300" lvl="3" indent="0">
              <a:buNone/>
            </a:pPr>
            <a:endParaRPr lang="fi-FI" dirty="0"/>
          </a:p>
          <a:p>
            <a:pPr marL="40005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378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44EA-0FEA-4E3F-B468-F8D5E86021D4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/>
              <a:t>Terveellinen ja turvallinen </a:t>
            </a:r>
          </a:p>
          <a:p>
            <a:r>
              <a:rPr lang="fi-FI" sz="4000" b="1" dirty="0"/>
              <a:t>elinympäristö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4BA5222-B86B-4142-9837-45E5BB6158E5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214084" cy="547260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100" dirty="0"/>
              <a:t>kaupunkien ja muiden rakennettujen alueiden </a:t>
            </a:r>
            <a:r>
              <a:rPr lang="fi-FI" sz="3100" u="sng" dirty="0"/>
              <a:t>suunnittelu</a:t>
            </a:r>
          </a:p>
          <a:p>
            <a:pPr lvl="1"/>
            <a:r>
              <a:rPr lang="fi-FI" sz="2600" dirty="0"/>
              <a:t>asuminen, työpaikat, palvelut ja virkistysmahdollisuudet sijoitetaan siten, että ne ovat helposti saavutettavissa esim. pyöräteiden avulla </a:t>
            </a:r>
          </a:p>
          <a:p>
            <a:pPr lvl="1"/>
            <a:r>
              <a:rPr lang="fi-FI" sz="2600" dirty="0"/>
              <a:t>toimiva ja miellyttävä ympäristö kannustaa arkiliikuntaan ja vähentää autoilua, ruuhkia ja liikenteen päästöjä </a:t>
            </a:r>
          </a:p>
          <a:p>
            <a:pPr lvl="1"/>
            <a:r>
              <a:rPr lang="fi-FI" sz="2600" dirty="0"/>
              <a:t>kasvillisuus puhdistaa kaupunki-ilmaa ja lisää ympäristön viihtyisyyttä </a:t>
            </a:r>
          </a:p>
          <a:p>
            <a:pPr lvl="1"/>
            <a:r>
              <a:rPr lang="fi-FI" sz="2600" dirty="0"/>
              <a:t>lasten motoriset taidot kehittyvät ja luovuus lisääntyy leikkipuistoissa ja kaupunkimetsissä </a:t>
            </a:r>
          </a:p>
          <a:p>
            <a:pPr lvl="1"/>
            <a:r>
              <a:rPr lang="fi-FI" sz="2600" dirty="0"/>
              <a:t>puistot ja lenkkipolut toimivat sosiaalisina kohtauspaikkoina ja lisäävät yhteisöllisyyttä </a:t>
            </a:r>
          </a:p>
          <a:p>
            <a:pPr lvl="1"/>
            <a:r>
              <a:rPr lang="fi-FI" sz="2900" dirty="0">
                <a:hlinkClick r:id="rId2"/>
              </a:rPr>
              <a:t>https://kartta.kouvola.fi/IMS/fi</a:t>
            </a:r>
            <a:endParaRPr lang="fi-FI" sz="2900" dirty="0"/>
          </a:p>
          <a:p>
            <a:r>
              <a:rPr lang="fi-FI" sz="3100" dirty="0"/>
              <a:t>sosiaalisesti kestävä elinympäristö oikeudenmukainen, esteetön ja tasa-arvoinen </a:t>
            </a:r>
          </a:p>
          <a:p>
            <a:pPr lvl="1"/>
            <a:r>
              <a:rPr lang="fi-FI" sz="2600" dirty="0"/>
              <a:t>toteuttamisessa huomioitu kaikkien asukkaiden tarpeet ja toimintakyky</a:t>
            </a:r>
          </a:p>
          <a:p>
            <a:pPr marL="1257300" lvl="3" indent="0">
              <a:buFont typeface="Arial" panose="020B0604020202020204" pitchFamily="34" charset="0"/>
              <a:buNone/>
            </a:pPr>
            <a:endParaRPr lang="fi-FI" dirty="0"/>
          </a:p>
          <a:p>
            <a:pPr marL="400050" lvl="1" indent="0">
              <a:buFont typeface="Arial" panose="020B0604020202020204" pitchFamily="34" charset="0"/>
              <a:buNone/>
            </a:pPr>
            <a:endParaRPr lang="fi-FI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2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4122"/>
          </a:xfrm>
        </p:spPr>
        <p:txBody>
          <a:bodyPr>
            <a:normAutofit/>
          </a:bodyPr>
          <a:lstStyle/>
          <a:p>
            <a:r>
              <a:rPr lang="fi-FI" b="1" dirty="0"/>
              <a:t>Ympäristön terveysriskit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 fontScale="70000" lnSpcReduction="20000"/>
          </a:bodyPr>
          <a:lstStyle/>
          <a:p>
            <a:r>
              <a:rPr lang="fi-FI" sz="3300" b="1" dirty="0" err="1">
                <a:solidFill>
                  <a:schemeClr val="tx2"/>
                </a:solidFill>
              </a:rPr>
              <a:t>altiste</a:t>
            </a:r>
            <a:r>
              <a:rPr lang="fi-FI" sz="3300" dirty="0">
                <a:solidFill>
                  <a:schemeClr val="tx2"/>
                </a:solidFill>
              </a:rPr>
              <a:t> = elinympäristön fysikaalinen, kemiallinen tai biologinen tekijä, joka voi vaarantaa terveyden</a:t>
            </a:r>
          </a:p>
          <a:p>
            <a:pPr marL="457200" lvl="1" indent="0">
              <a:buNone/>
            </a:pPr>
            <a:r>
              <a:rPr lang="fi-FI" sz="3000" dirty="0">
                <a:solidFill>
                  <a:schemeClr val="tx2"/>
                </a:solidFill>
              </a:rPr>
              <a:t>─  </a:t>
            </a:r>
            <a:r>
              <a:rPr lang="fi-FI" sz="2700" dirty="0">
                <a:solidFill>
                  <a:schemeClr val="tx2"/>
                </a:solidFill>
              </a:rPr>
              <a:t>esim. melu, ilmansaasteet ja siitepöly</a:t>
            </a:r>
          </a:p>
          <a:p>
            <a:r>
              <a:rPr lang="fi-FI" sz="3300" b="1" dirty="0">
                <a:solidFill>
                  <a:schemeClr val="tx2"/>
                </a:solidFill>
              </a:rPr>
              <a:t>vaste</a:t>
            </a:r>
            <a:r>
              <a:rPr lang="fi-FI" sz="3300" dirty="0">
                <a:solidFill>
                  <a:schemeClr val="tx2"/>
                </a:solidFill>
              </a:rPr>
              <a:t> = altisteen aiheuttama terveyshaitta</a:t>
            </a:r>
          </a:p>
          <a:p>
            <a:pPr lvl="1"/>
            <a:r>
              <a:rPr lang="fi-FI" sz="2700" dirty="0">
                <a:solidFill>
                  <a:schemeClr val="tx2"/>
                </a:solidFill>
              </a:rPr>
              <a:t>esim. meluvamma, hengitysteiden ärsyyntyminen ja allergia</a:t>
            </a:r>
          </a:p>
          <a:p>
            <a:pPr marL="457200" lvl="1" indent="0">
              <a:buNone/>
            </a:pPr>
            <a:r>
              <a:rPr lang="fi-FI" sz="2700" dirty="0"/>
              <a:t> </a:t>
            </a:r>
          </a:p>
          <a:p>
            <a:r>
              <a:rPr lang="fi-FI" sz="3300" dirty="0"/>
              <a:t>kartoitetaan vaiheittaisen riskinarvioinnin avulla</a:t>
            </a:r>
          </a:p>
          <a:p>
            <a:pPr lvl="1"/>
            <a:r>
              <a:rPr lang="fi-FI" sz="2700" dirty="0"/>
              <a:t>tavoitteena tuottaa luotettavaa tietoa päätöksenteon pohjaksi</a:t>
            </a:r>
          </a:p>
          <a:p>
            <a:pPr lvl="1"/>
            <a:r>
              <a:rPr lang="fi-FI" sz="2700" dirty="0"/>
              <a:t>haastavaa, sillä monet vasteet muodostuvat vasta pitkäkestoisessa altistuksessa </a:t>
            </a:r>
          </a:p>
          <a:p>
            <a:pPr lvl="1"/>
            <a:r>
              <a:rPr lang="fi-FI" sz="2700" dirty="0"/>
              <a:t>haitan suuruuteen vaikuttavat myös yksilölliset tekijät, kuten ikä, terveydentila, elämäntavat ja perimä </a:t>
            </a:r>
          </a:p>
          <a:p>
            <a:r>
              <a:rPr lang="fi-FI" sz="3300" dirty="0">
                <a:solidFill>
                  <a:schemeClr val="tx2"/>
                </a:solidFill>
              </a:rPr>
              <a:t>altisteiden merkittävyyttä vertaillaan </a:t>
            </a:r>
            <a:r>
              <a:rPr lang="fi-FI" sz="3300" b="1" dirty="0">
                <a:solidFill>
                  <a:schemeClr val="tx2"/>
                </a:solidFill>
              </a:rPr>
              <a:t>tautitaakan</a:t>
            </a:r>
            <a:r>
              <a:rPr lang="fi-FI" sz="3300" dirty="0">
                <a:solidFill>
                  <a:schemeClr val="tx2"/>
                </a:solidFill>
              </a:rPr>
              <a:t> avulla</a:t>
            </a:r>
          </a:p>
          <a:p>
            <a:pPr lvl="1"/>
            <a:r>
              <a:rPr lang="fi-FI" sz="2700" dirty="0">
                <a:solidFill>
                  <a:schemeClr val="tx2"/>
                </a:solidFill>
              </a:rPr>
              <a:t>laskennallinen malli, joka huomioi terveyshaittojen yleisyyden, keston ja vakavuuden </a:t>
            </a:r>
          </a:p>
          <a:p>
            <a:pPr lvl="1"/>
            <a:r>
              <a:rPr lang="fi-FI" sz="2700" dirty="0"/>
              <a:t>lievienkin haittojen vaikutus väestön terveydelle ja toimintakyvylle sekä kansantaloudelle voi olla merkittävä, jos niitä kokee suuri osa väestöstä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99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9E35468-AB27-4329-97B0-9EA99437F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8175557" cy="55318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CC84996-B644-43E4-BC61-EE1FABC9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348" y="857250"/>
            <a:ext cx="5313214" cy="60189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9E42495-F71F-484D-80FB-CA9DE18FE260}"/>
              </a:ext>
            </a:extLst>
          </p:cNvPr>
          <p:cNvSpPr txBox="1"/>
          <p:nvPr/>
        </p:nvSpPr>
        <p:spPr>
          <a:xfrm>
            <a:off x="1619672" y="5509638"/>
            <a:ext cx="87259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Ympäristöaltisteisiin liittyvän tautitaakka-arvion perusteella:</a:t>
            </a:r>
          </a:p>
          <a:p>
            <a:r>
              <a:rPr lang="fi-FI" sz="1350" b="1" dirty="0"/>
              <a:t>pienhiukkaset, ympäristömelu,</a:t>
            </a:r>
          </a:p>
          <a:p>
            <a:r>
              <a:rPr lang="fi-FI" sz="1350" b="1" dirty="0"/>
              <a:t>radon,</a:t>
            </a:r>
          </a:p>
          <a:p>
            <a:r>
              <a:rPr lang="fi-FI" sz="1350" b="1" dirty="0"/>
              <a:t>passiivitupakointi,</a:t>
            </a:r>
          </a:p>
          <a:p>
            <a:r>
              <a:rPr lang="fi-FI" sz="1350" b="1" dirty="0"/>
              <a:t>UV-säteily ja </a:t>
            </a:r>
          </a:p>
          <a:p>
            <a:r>
              <a:rPr lang="fi-FI" sz="1350" b="1" dirty="0"/>
              <a:t>kotien kosteusvauriot </a:t>
            </a:r>
            <a:r>
              <a:rPr lang="fi-FI" sz="1350" dirty="0"/>
              <a:t>aiheuttavat </a:t>
            </a:r>
            <a:r>
              <a:rPr lang="fi-FI" sz="1350" b="1" dirty="0"/>
              <a:t>merkittävimmät tautitaakat Suomessa</a:t>
            </a:r>
            <a:r>
              <a:rPr lang="fi-FI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84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1276</Words>
  <Application>Microsoft Office PowerPoint</Application>
  <PresentationFormat>Näytössä katseltava diaesitys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Terve 2: Ihminen, ympäristö ja terveys</vt:lpstr>
      <vt:lpstr>Tehtäviä tunnille: </vt:lpstr>
      <vt:lpstr>Alkukartoitus</vt:lpstr>
      <vt:lpstr>Tutkiva oppiminen </vt:lpstr>
      <vt:lpstr>PowerPoint-esitys</vt:lpstr>
      <vt:lpstr>Fyysinen ympäristö terveyden tukena </vt:lpstr>
      <vt:lpstr>PowerPoint-esitys</vt:lpstr>
      <vt:lpstr>Ympäristön terveysriskit</vt:lpstr>
      <vt:lpstr>PowerPoint-esitys</vt:lpstr>
      <vt:lpstr>Ilmansaasteet</vt:lpstr>
      <vt:lpstr>PowerPoint-esitys</vt:lpstr>
      <vt:lpstr>PowerPoint-esitys</vt:lpstr>
      <vt:lpstr>Ilmanlaatu Kouvola + muut kaupungit </vt:lpstr>
      <vt:lpstr>PowerPoint-esitys</vt:lpstr>
      <vt:lpstr>Radon</vt:lpstr>
      <vt:lpstr>PowerPoint-esitys</vt:lpstr>
      <vt:lpstr>Melu</vt:lpstr>
      <vt:lpstr>PowerPoint-esitys</vt:lpstr>
      <vt:lpstr>PowerPoint-esitys</vt:lpstr>
      <vt:lpstr>PowerPoint-esitys</vt:lpstr>
      <vt:lpstr>http://ilmatieteenlaitos.fi/uvi-ennuste </vt:lpstr>
      <vt:lpstr>PowerPoint-esitys</vt:lpstr>
      <vt:lpstr>PowerPoint-esitys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1: Terveyden perusteet</dc:title>
  <dc:creator>Hämäläinen Elina</dc:creator>
  <cp:lastModifiedBy>Laakkonen Viljami L</cp:lastModifiedBy>
  <cp:revision>181</cp:revision>
  <dcterms:created xsi:type="dcterms:W3CDTF">2017-06-09T06:02:13Z</dcterms:created>
  <dcterms:modified xsi:type="dcterms:W3CDTF">2021-10-06T04:11:09Z</dcterms:modified>
</cp:coreProperties>
</file>