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4" r:id="rId3"/>
    <p:sldId id="273" r:id="rId4"/>
    <p:sldId id="277" r:id="rId5"/>
    <p:sldId id="278" r:id="rId6"/>
    <p:sldId id="279" r:id="rId7"/>
    <p:sldId id="280" r:id="rId8"/>
    <p:sldId id="257" r:id="rId9"/>
    <p:sldId id="267" r:id="rId10"/>
    <p:sldId id="276" r:id="rId11"/>
    <p:sldId id="258" r:id="rId12"/>
    <p:sldId id="261" r:id="rId13"/>
    <p:sldId id="259" r:id="rId14"/>
    <p:sldId id="270" r:id="rId15"/>
    <p:sldId id="262" r:id="rId16"/>
    <p:sldId id="269" r:id="rId17"/>
    <p:sldId id="263" r:id="rId18"/>
    <p:sldId id="271" r:id="rId19"/>
    <p:sldId id="272" r:id="rId2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4B5A8-45C2-4A74-87E1-2D1DBBAED990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54EEF-9248-4E7C-86A5-6F5E7E1885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68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54EEF-9248-4E7C-86A5-6F5E7E18859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685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54EEF-9248-4E7C-86A5-6F5E7E188599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326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614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2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0752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87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14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66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924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31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82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79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758FD-EE09-472A-8924-D6556E84F839}" type="datetimeFigureOut">
              <a:rPr lang="fi-FI" smtClean="0"/>
              <a:t>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9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2: Ihminen, ympäristö ja terveys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2: Geneettinen perimä ja sosiaalinen perimä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508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4" y="1556793"/>
            <a:ext cx="9124950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210146"/>
          </a:xfrm>
        </p:spPr>
        <p:txBody>
          <a:bodyPr>
            <a:noAutofit/>
          </a:bodyPr>
          <a:lstStyle/>
          <a:p>
            <a:r>
              <a:rPr lang="fi-FI" b="1" dirty="0"/>
              <a:t>Terveyttä ja toimintakykyä </a:t>
            </a:r>
            <a:br>
              <a:rPr lang="fi-FI" b="1" dirty="0"/>
            </a:br>
            <a:r>
              <a:rPr lang="fi-FI" b="1" dirty="0"/>
              <a:t>tukevat geenit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96" y="1844824"/>
            <a:ext cx="8399276" cy="4752528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elimistön normaali toiminta perustuu siihen, että solut toimivat geenien ohjeiden mukaan 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mahdollistavat</a:t>
            </a:r>
            <a:r>
              <a:rPr lang="fi-FI" dirty="0"/>
              <a:t> hyvän terveyden ja toimintakyvyn</a:t>
            </a:r>
          </a:p>
          <a:p>
            <a:pPr lvl="1"/>
            <a:r>
              <a:rPr lang="fi-FI" sz="2300" dirty="0"/>
              <a:t>ohjaavat esim. aistien ja energia-aineenvaihdunnan rakentumista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suojaavat</a:t>
            </a:r>
            <a:r>
              <a:rPr lang="fi-FI" dirty="0"/>
              <a:t> terveyttä ja toimintakykyä </a:t>
            </a:r>
          </a:p>
          <a:p>
            <a:pPr lvl="1"/>
            <a:r>
              <a:rPr lang="fi-FI" sz="2300" dirty="0"/>
              <a:t>vähentävät vaaraa sairastua moniin sairauksiin </a:t>
            </a:r>
            <a:br>
              <a:rPr lang="fi-FI" sz="2300" dirty="0"/>
            </a:br>
            <a:r>
              <a:rPr lang="fi-FI" sz="2300" dirty="0"/>
              <a:t>(esim. tartuntataudit, sydän- ja verisuonisairaudet)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edistävät</a:t>
            </a:r>
            <a:r>
              <a:rPr lang="fi-FI" dirty="0"/>
              <a:t> terveyttä ja toimintakykyä</a:t>
            </a:r>
          </a:p>
          <a:p>
            <a:pPr lvl="1"/>
            <a:r>
              <a:rPr lang="fi-FI" sz="2300" dirty="0"/>
              <a:t>voivat vaikuttaa esim. hyvän lihasvoiman tai stressinsietokyvyn rakentumiseen ja kognitiivisten taitojen (esim. muisti, oppiminen) kehittymiseen</a:t>
            </a:r>
          </a:p>
        </p:txBody>
      </p:sp>
    </p:spTree>
    <p:extLst>
      <p:ext uri="{BB962C8B-B14F-4D97-AF65-F5344CB8AC3E}">
        <p14:creationId xmlns:p14="http://schemas.microsoft.com/office/powerpoint/2010/main" val="265309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>
            <a:noAutofit/>
          </a:bodyPr>
          <a:lstStyle/>
          <a:p>
            <a:r>
              <a:rPr lang="fi-FI" b="1" dirty="0"/>
              <a:t>Perinnölliset ja monitekijäiset sairaudet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04" y="1628800"/>
            <a:ext cx="8229600" cy="5112568"/>
          </a:xfrm>
        </p:spPr>
        <p:txBody>
          <a:bodyPr>
            <a:normAutofit fontScale="62500" lnSpcReduction="20000"/>
          </a:bodyPr>
          <a:lstStyle/>
          <a:p>
            <a:r>
              <a:rPr lang="fi-FI" sz="3400" dirty="0"/>
              <a:t>geeniperimä voi myös </a:t>
            </a:r>
            <a:r>
              <a:rPr lang="fi-FI" sz="3400" b="1" dirty="0"/>
              <a:t>rajoittaa</a:t>
            </a:r>
            <a:r>
              <a:rPr lang="fi-FI" sz="3400" dirty="0"/>
              <a:t> ja </a:t>
            </a:r>
            <a:r>
              <a:rPr lang="fi-FI" sz="3400" b="1" dirty="0"/>
              <a:t>heikentää</a:t>
            </a:r>
            <a:r>
              <a:rPr lang="fi-FI" sz="3400" dirty="0"/>
              <a:t> terveyttä ja toimintakykyä</a:t>
            </a:r>
          </a:p>
          <a:p>
            <a:pPr lvl="1"/>
            <a:r>
              <a:rPr lang="fi-FI" dirty="0"/>
              <a:t>vaikuttaa esim. alttiuteen sairastua ja taudinkulkuun lähes kaikissa sairauksissa</a:t>
            </a:r>
          </a:p>
          <a:p>
            <a:r>
              <a:rPr lang="fi-FI" sz="3400" b="1" dirty="0"/>
              <a:t>Perinnölliset sairaudet</a:t>
            </a:r>
          </a:p>
          <a:p>
            <a:pPr lvl="1"/>
            <a:r>
              <a:rPr lang="fi-FI" dirty="0"/>
              <a:t>perimällä tärkeä osuus synnyssä ja kehittymisessä</a:t>
            </a:r>
          </a:p>
          <a:p>
            <a:pPr lvl="1"/>
            <a:r>
              <a:rPr lang="fi-FI" dirty="0"/>
              <a:t>yksi virheellinen geeni tai geenipari </a:t>
            </a:r>
            <a:r>
              <a:rPr lang="fi-FI" b="1" dirty="0"/>
              <a:t>aiheuttaa</a:t>
            </a:r>
            <a:r>
              <a:rPr lang="fi-FI" dirty="0"/>
              <a:t> sairauden lähes ympäristöolosuhteista riippumatta</a:t>
            </a:r>
          </a:p>
          <a:p>
            <a:pPr lvl="1"/>
            <a:r>
              <a:rPr lang="fi-FI" dirty="0"/>
              <a:t>ilmenevät yleensä aikuisikään mennessä</a:t>
            </a:r>
          </a:p>
          <a:p>
            <a:pPr lvl="1"/>
            <a:r>
              <a:rPr lang="fi-FI" dirty="0"/>
              <a:t>harvinaisia (esim. AGU-tauti</a:t>
            </a:r>
            <a:r>
              <a:rPr lang="fi-FI" dirty="0" smtClean="0"/>
              <a:t>)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err="1"/>
              <a:t>Aspartyyliglukosaminuria</a:t>
            </a:r>
            <a:endParaRPr lang="fi-FI" dirty="0"/>
          </a:p>
          <a:p>
            <a:r>
              <a:rPr lang="fi-FI" sz="3400" b="1" dirty="0"/>
              <a:t>Monitekijäiset sairaudet</a:t>
            </a:r>
          </a:p>
          <a:p>
            <a:pPr lvl="1"/>
            <a:r>
              <a:rPr lang="fi-FI" dirty="0"/>
              <a:t>perimä </a:t>
            </a:r>
            <a:r>
              <a:rPr lang="fi-FI" b="1" dirty="0"/>
              <a:t>altistaa</a:t>
            </a:r>
            <a:r>
              <a:rPr lang="fi-FI" dirty="0"/>
              <a:t> sairauksille</a:t>
            </a:r>
          </a:p>
          <a:p>
            <a:pPr lvl="1"/>
            <a:r>
              <a:rPr lang="fi-FI" dirty="0"/>
              <a:t>geenit, ympäristötekijät ja elämäntavat vaikuttavat sairauksien syntyyn ja kehittymiseen yhdessä</a:t>
            </a:r>
          </a:p>
          <a:p>
            <a:pPr lvl="1"/>
            <a:r>
              <a:rPr lang="fi-FI" dirty="0"/>
              <a:t>kehittyvät hitaasti ja ilmenevät keski-iässä ja vanhuudessa</a:t>
            </a:r>
          </a:p>
          <a:p>
            <a:pPr lvl="1"/>
            <a:r>
              <a:rPr lang="fi-FI" dirty="0"/>
              <a:t>väestössä suhteellisen yleisiä (esim. sydän- ja verisuonitaudit</a:t>
            </a:r>
            <a:r>
              <a:rPr lang="fi-FI" dirty="0" smtClean="0"/>
              <a:t>)</a:t>
            </a:r>
          </a:p>
          <a:p>
            <a:pPr lvl="1"/>
            <a:r>
              <a:rPr lang="fi-FI" dirty="0"/>
              <a:t>Monet sairaudet ovat niin sanottuja monitekijäisiä sairauksia, joissa perimän lisäksi </a:t>
            </a:r>
            <a:r>
              <a:rPr lang="fi-FI" b="1" dirty="0"/>
              <a:t>elintavat</a:t>
            </a:r>
            <a:r>
              <a:rPr lang="fi-FI" dirty="0"/>
              <a:t> ja </a:t>
            </a:r>
            <a:r>
              <a:rPr lang="fi-FI" b="1" dirty="0"/>
              <a:t>ympäristö</a:t>
            </a:r>
            <a:r>
              <a:rPr lang="fi-FI" dirty="0"/>
              <a:t> vaikuttavat sairauden puhkeamiseen. </a:t>
            </a:r>
          </a:p>
          <a:p>
            <a:pPr lvl="1"/>
            <a:endParaRPr lang="fi-FI" dirty="0"/>
          </a:p>
          <a:p>
            <a:pPr lvl="2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901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Sosiaalinen perimä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Sukupolvelta toiselle siirtyviä terveyskäyttäytymisen ja elämänhallinnan malleja kutsutaan </a:t>
            </a:r>
            <a:r>
              <a:rPr lang="fi-FI" b="1" dirty="0"/>
              <a:t>sosiaaliseksi perimäksi</a:t>
            </a:r>
            <a:r>
              <a:rPr lang="fi-FI" dirty="0"/>
              <a:t>. Esimerkiksi liikunta- ja ravitsemustottumukset siirtyvät usein vanhemmilta lapsille ja vaikuttavat näin sairastumisriskiin joko positiivisesti tai negatiivisesti.</a:t>
            </a:r>
            <a:endParaRPr lang="fi-FI" dirty="0" smtClean="0"/>
          </a:p>
          <a:p>
            <a:r>
              <a:rPr lang="fi-FI" dirty="0" smtClean="0"/>
              <a:t>perheessä</a:t>
            </a:r>
            <a:r>
              <a:rPr lang="fi-FI" dirty="0"/>
              <a:t>, koulussa ja yhteiskunnassa vallitsevat arvot, asenteet, kokemukset ja käyttäytymismallit sekä monenlaiset elämässä selviytymiseen liittyvät tiedot, taidot ja tavat </a:t>
            </a:r>
          </a:p>
          <a:p>
            <a:r>
              <a:rPr lang="fi-FI" dirty="0"/>
              <a:t>siirtyy sukupolvelta toiselle sosiaalisissa vuorovaikutussuhteissa</a:t>
            </a:r>
          </a:p>
          <a:p>
            <a:r>
              <a:rPr lang="fi-FI" dirty="0"/>
              <a:t>voi olla terveyden kannalta </a:t>
            </a:r>
            <a:r>
              <a:rPr lang="fi-FI" b="1" dirty="0"/>
              <a:t>myönteistä</a:t>
            </a:r>
            <a:r>
              <a:rPr lang="fi-FI" dirty="0"/>
              <a:t> tai </a:t>
            </a:r>
            <a:r>
              <a:rPr lang="fi-FI" b="1" dirty="0"/>
              <a:t>kielteistä</a:t>
            </a:r>
          </a:p>
          <a:p>
            <a:pPr lvl="1"/>
            <a:r>
              <a:rPr lang="fi-FI" sz="2700" dirty="0"/>
              <a:t>parhaimmillaan vahvistaa yksilön voimavaroja ja näkyy esim. terveellisten elämäntapojen omaksumisena vanhemmilta tai isovanhemmilta</a:t>
            </a:r>
          </a:p>
          <a:p>
            <a:pPr lvl="1"/>
            <a:r>
              <a:rPr lang="fi-FI" sz="2700" dirty="0"/>
              <a:t>voi vaarantaa terveyden ja näkyä esim. päihteiden käytön siirtymisenä vanhemmilta jälkipolville  </a:t>
            </a:r>
          </a:p>
        </p:txBody>
      </p:sp>
    </p:spTree>
    <p:extLst>
      <p:ext uri="{BB962C8B-B14F-4D97-AF65-F5344CB8AC3E}">
        <p14:creationId xmlns:p14="http://schemas.microsoft.com/office/powerpoint/2010/main" val="415933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3A90F9-FCF0-45C3-8CDA-556DFF6E8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perimä</a:t>
            </a:r>
          </a:p>
        </p:txBody>
      </p:sp>
      <p:pic>
        <p:nvPicPr>
          <p:cNvPr id="1026" name="Picture 2" descr="Kuvahaun tulos haulle Sosiaalinen perimä syrjäytyminen">
            <a:extLst>
              <a:ext uri="{FF2B5EF4-FFF2-40B4-BE49-F238E27FC236}">
                <a16:creationId xmlns:a16="http://schemas.microsoft.com/office/drawing/2014/main" id="{B739B99B-B1F7-4C9E-B0D0-6E09BEF24940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7883" y="1556792"/>
            <a:ext cx="5164907" cy="3873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1CCD277-E4BE-4F13-B183-2A41F0FC2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1367" y="1556792"/>
            <a:ext cx="4038600" cy="4525963"/>
          </a:xfrm>
        </p:spPr>
        <p:txBody>
          <a:bodyPr/>
          <a:lstStyle/>
          <a:p>
            <a:r>
              <a:rPr lang="fi-FI" dirty="0"/>
              <a:t>Ihmisen käyttäytymiseen vaikuttaa hänen sosiaalinen ympäristönsä. Ystävät ja perhe ovat yleensä suurimmassa osassa ihmisen käyttäytymiseen.</a:t>
            </a:r>
          </a:p>
        </p:txBody>
      </p:sp>
    </p:spTree>
    <p:extLst>
      <p:ext uri="{BB962C8B-B14F-4D97-AF65-F5344CB8AC3E}">
        <p14:creationId xmlns:p14="http://schemas.microsoft.com/office/powerpoint/2010/main" val="222643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fi-FI" b="1" dirty="0"/>
              <a:t>Sosiaalinen pääoma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949"/>
            <a:ext cx="8435280" cy="4744347"/>
          </a:xfrm>
        </p:spPr>
        <p:txBody>
          <a:bodyPr>
            <a:normAutofit fontScale="62500" lnSpcReduction="20000"/>
          </a:bodyPr>
          <a:lstStyle/>
          <a:p>
            <a:r>
              <a:rPr lang="fi-FI" sz="3500" dirty="0"/>
              <a:t>kuvaa ihmisten tai yhteisöjen (esim. perhe) välisiä sosiaalisia suhteita ja niissä syntyvää vuorovaikutusta, luottamusta ja </a:t>
            </a:r>
            <a:r>
              <a:rPr lang="fi-FI" sz="3500" dirty="0" smtClean="0"/>
              <a:t>yhteisöllisyyttä</a:t>
            </a:r>
          </a:p>
          <a:p>
            <a:r>
              <a:rPr lang="fi-FI" dirty="0"/>
              <a:t>Yhdessä tekeminen tuo iloa, luo turvallisuutta ja lisää luottamusta siihen, että elämä kantaa vaikeidenkin aikojen yli. Tätä yhteisöistä ja yhteisöllisyydestä syntyvää henkistä pääomaa kutsutaan</a:t>
            </a:r>
            <a:r>
              <a:rPr lang="fi-FI" b="1" dirty="0"/>
              <a:t> sosiaaliseksi pääomaksi</a:t>
            </a:r>
            <a:r>
              <a:rPr lang="fi-FI" dirty="0"/>
              <a:t>.</a:t>
            </a:r>
            <a:endParaRPr lang="fi-FI" sz="3500" dirty="0"/>
          </a:p>
          <a:p>
            <a:r>
              <a:rPr lang="fi-FI" sz="3500" dirty="0"/>
              <a:t>yksilö </a:t>
            </a:r>
            <a:r>
              <a:rPr lang="fi-FI" sz="3500" b="1" dirty="0"/>
              <a:t>perii </a:t>
            </a:r>
            <a:r>
              <a:rPr lang="fi-FI" sz="3500" dirty="0"/>
              <a:t>sosiaalista pääomaa vanhemmiltaan</a:t>
            </a:r>
          </a:p>
          <a:p>
            <a:pPr lvl="1"/>
            <a:r>
              <a:rPr lang="fi-FI" sz="3100" dirty="0"/>
              <a:t>esim. perheen sosiaaliset suhteet voivat vaikuttaa sosiaalisten taitojen ja suhteiden kehitykseen koko elämän ajan </a:t>
            </a:r>
          </a:p>
          <a:p>
            <a:r>
              <a:rPr lang="fi-FI" sz="3500" dirty="0"/>
              <a:t>yksilö myös </a:t>
            </a:r>
            <a:r>
              <a:rPr lang="fi-FI" sz="3500" b="1" dirty="0"/>
              <a:t>omaksuu</a:t>
            </a:r>
            <a:r>
              <a:rPr lang="fi-FI" sz="3500" dirty="0"/>
              <a:t> sosiaalista pääomaa esim. päiväkodissa ja koulussa </a:t>
            </a:r>
          </a:p>
          <a:p>
            <a:pPr lvl="1"/>
            <a:r>
              <a:rPr lang="fi-FI" sz="3100" dirty="0"/>
              <a:t>jos kasvuympäristössä riittävästi tukea ja luottamusta, halu toimia yhdessä ja yhteisön hyväksi vahvistuu ja yksilölle muodostuu lisää sosiaalista pääomaa </a:t>
            </a:r>
          </a:p>
          <a:p>
            <a:pPr lvl="1"/>
            <a:r>
              <a:rPr lang="fi-FI" sz="3100" dirty="0"/>
              <a:t>yksilön sosiaalinen pääoma </a:t>
            </a:r>
            <a:r>
              <a:rPr lang="fi-FI" sz="3100" b="1" dirty="0"/>
              <a:t>karttuu</a:t>
            </a:r>
            <a:r>
              <a:rPr lang="fi-FI" sz="3100" dirty="0"/>
              <a:t> koko elämän ajan</a:t>
            </a:r>
          </a:p>
          <a:p>
            <a:pPr marL="457200" lvl="1" indent="0">
              <a:buNone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921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Sosiaalinen pääoma (2/2)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joskus terveyden kannalta </a:t>
            </a:r>
            <a:r>
              <a:rPr lang="fi-FI" b="1" dirty="0"/>
              <a:t>riittämätön</a:t>
            </a:r>
          </a:p>
          <a:p>
            <a:pPr lvl="1"/>
            <a:r>
              <a:rPr lang="fi-FI" dirty="0"/>
              <a:t>voi johtua esim. vanhempien heikosta toimeentulosta tai sosiaalisesta asemasta ja erilaisten ongelmien kasaantumisesta lapsuuden kasvuympäristössä</a:t>
            </a:r>
          </a:p>
          <a:p>
            <a:r>
              <a:rPr lang="fi-FI" dirty="0"/>
              <a:t>sosiaalista pääomaa voi </a:t>
            </a:r>
            <a:r>
              <a:rPr lang="fi-FI" b="1" dirty="0"/>
              <a:t>vahvistaa</a:t>
            </a:r>
            <a:r>
              <a:rPr lang="fi-FI" dirty="0"/>
              <a:t> läpi elämän</a:t>
            </a:r>
          </a:p>
          <a:p>
            <a:pPr lvl="1"/>
            <a:r>
              <a:rPr lang="fi-FI" dirty="0"/>
              <a:t>esim. työ, vapaaehtoistoiminta ja harrastukset vahvistavat vuorovaikutustaitoja ja sosiaalisia verkostoja </a:t>
            </a:r>
          </a:p>
          <a:p>
            <a:pPr lvl="1"/>
            <a:r>
              <a:rPr lang="fi-FI" dirty="0"/>
              <a:t>yhteisön (esim. perhe, ystävät, päiväkoti, koulu) antama aika ja tuki tärkeää</a:t>
            </a:r>
          </a:p>
          <a:p>
            <a:r>
              <a:rPr lang="fi-FI" dirty="0"/>
              <a:t>lainsäädäntö, sosiaalipolitiikka ja vakaa talouden tila voivat tukea sosiaalisen pääoman muodostumista yhteiskuntatasolla </a:t>
            </a:r>
          </a:p>
          <a:p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endParaRPr lang="fi-FI" dirty="0"/>
          </a:p>
          <a:p>
            <a:pPr lvl="1"/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073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524" y="188640"/>
            <a:ext cx="8568952" cy="2290266"/>
          </a:xfrm>
        </p:spPr>
        <p:txBody>
          <a:bodyPr>
            <a:noAutofit/>
          </a:bodyPr>
          <a:lstStyle/>
          <a:p>
            <a:r>
              <a:rPr lang="fi-FI" b="1" dirty="0"/>
              <a:t>Sosiaalisen perimän ja pääoman terveysvaikutukset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132856"/>
            <a:ext cx="8460940" cy="4379094"/>
          </a:xfrm>
        </p:spPr>
        <p:txBody>
          <a:bodyPr>
            <a:normAutofit fontScale="77500" lnSpcReduction="20000"/>
          </a:bodyPr>
          <a:lstStyle/>
          <a:p>
            <a:r>
              <a:rPr lang="fi-FI" sz="3400" b="1" dirty="0"/>
              <a:t>yksilö</a:t>
            </a:r>
          </a:p>
          <a:p>
            <a:pPr lvl="1"/>
            <a:r>
              <a:rPr lang="fi-FI" dirty="0"/>
              <a:t>lapsuuden suotuisat kasvuolosuhteet tuottavat aikuisiän terveyttä ja toimintakykyä – epäsuotuisat  voivat johtaa terveyden heikkenemiseen</a:t>
            </a:r>
          </a:p>
          <a:p>
            <a:pPr lvl="1"/>
            <a:r>
              <a:rPr lang="fi-FI" dirty="0"/>
              <a:t>sosiaalinen pääoma suojaa yksinäisyydeltä ja edistää mielenterveyttä – riittämätön  sosiaalinen pääoma laskee elämänlaatua ja saattaa johtaa esim. syrjäytymiseen</a:t>
            </a:r>
          </a:p>
          <a:p>
            <a:r>
              <a:rPr lang="fi-FI" sz="3400" b="1" dirty="0"/>
              <a:t>yhteisö</a:t>
            </a:r>
          </a:p>
          <a:p>
            <a:pPr lvl="1"/>
            <a:r>
              <a:rPr lang="fi-FI" dirty="0"/>
              <a:t>yhteisön tarjoama sosiaalinen tuki ja mahdollisuudet osallistua luovat yksilöille onnistumisen tunteita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kartuttaa yhteisön sosiaalista pääomaa ja lisää yhteisöllisyyttä  </a:t>
            </a:r>
          </a:p>
          <a:p>
            <a:pPr lvl="1"/>
            <a:r>
              <a:rPr lang="fi-FI" dirty="0"/>
              <a:t>sosiaalinen pääoma edistää terveyttä ja hyvinvointia sekä lisää luottamusta yhteiskunnan toimintaan </a:t>
            </a:r>
          </a:p>
        </p:txBody>
      </p:sp>
    </p:spTree>
    <p:extLst>
      <p:ext uri="{BB962C8B-B14F-4D97-AF65-F5344CB8AC3E}">
        <p14:creationId xmlns:p14="http://schemas.microsoft.com/office/powerpoint/2010/main" val="288373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EF54CE-63AA-44C0-B7D2-25FE3EF45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Geenien ja ympäristön vaikutus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3803B1-5162-4942-935F-A83E2530C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Esimerkiksi lapsuuden ajan olosuhteet vaikuttavat ihmisen persoonallisuuteen ja siihen miten ihminen ilmaisee tunteitaan. </a:t>
            </a:r>
          </a:p>
          <a:p>
            <a:r>
              <a:rPr lang="fi-FI" dirty="0"/>
              <a:t>Sikiöaika vaikuttaa ihmisen aivoihin ja stressinsäätelyyn, jotka ovat vaikuttavassa osassa ihmisen käyttäytymiseen sekä oppimiseen. </a:t>
            </a:r>
          </a:p>
          <a:p>
            <a:r>
              <a:rPr lang="fi-FI" dirty="0"/>
              <a:t>Kaikki edellä mainitut tekijät vaikuttavat aikuisiän terveyteen ja hyvinvointiin. </a:t>
            </a:r>
          </a:p>
        </p:txBody>
      </p:sp>
    </p:spTree>
    <p:extLst>
      <p:ext uri="{BB962C8B-B14F-4D97-AF65-F5344CB8AC3E}">
        <p14:creationId xmlns:p14="http://schemas.microsoft.com/office/powerpoint/2010/main" val="776154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75FED7-448B-4127-B97A-6101A6008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Syrjäytymisestä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68BD3D-98BC-4454-8F2E-4D753A53C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Syrjäytyminen on ulkopuolisuutta, elämänhallinnan puutetta ja avuttomuutta.</a:t>
            </a:r>
          </a:p>
          <a:p>
            <a:r>
              <a:rPr lang="fi-FI" dirty="0"/>
              <a:t>Vaaravyöhykkeellä ovat ne, joiden omat resurssit ja mahdollisuudet ympäristön tukeen ovat olleet jo alun alkaen muita vähäisempiä. </a:t>
            </a:r>
          </a:p>
          <a:p>
            <a:r>
              <a:rPr lang="fi-FI" dirty="0"/>
              <a:t>Syrjäytyminen siirtyy sukupolvesta toiseen, mutta se ei periydy geneettisesti eikä ole yksilön ominaisuus.</a:t>
            </a:r>
          </a:p>
          <a:p>
            <a:r>
              <a:rPr lang="fi-FI" dirty="0"/>
              <a:t>Mitä aikaisemmin syrjäytymiseen puututaan, sitä helpommin se saadaan hallintaan.</a:t>
            </a:r>
          </a:p>
        </p:txBody>
      </p:sp>
    </p:spTree>
    <p:extLst>
      <p:ext uri="{BB962C8B-B14F-4D97-AF65-F5344CB8AC3E}">
        <p14:creationId xmlns:p14="http://schemas.microsoft.com/office/powerpoint/2010/main" val="203331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Tunnin kulku: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Lue/ Silmäile KPL 2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</a:p>
          <a:p>
            <a:r>
              <a:rPr lang="fi-FI" dirty="0" smtClean="0"/>
              <a:t>Etsi selitykset käsitteisiin ja kirjoita ne ylös (</a:t>
            </a:r>
            <a:r>
              <a:rPr lang="fi-FI" dirty="0" err="1" smtClean="0"/>
              <a:t>Pedanet</a:t>
            </a:r>
            <a:r>
              <a:rPr lang="fi-FI" dirty="0" smtClean="0"/>
              <a:t>) </a:t>
            </a:r>
            <a:r>
              <a:rPr lang="fi-FI" smtClean="0">
                <a:sym typeface="Wingdings" panose="05000000000000000000" pitchFamily="2" charset="2"/>
              </a:rPr>
              <a:t> </a:t>
            </a:r>
          </a:p>
          <a:p>
            <a:r>
              <a:rPr lang="fi-FI" smtClean="0"/>
              <a:t>Saa </a:t>
            </a:r>
            <a:r>
              <a:rPr lang="fi-FI" dirty="0" smtClean="0"/>
              <a:t>tehdä yksin tai pareittain: Valitse jokin artikkeleista, joka on mielestäsi mielenkiintoinen ja tee siitä tiivistelmä. </a:t>
            </a:r>
            <a:r>
              <a:rPr lang="fi-FI" dirty="0" smtClean="0">
                <a:sym typeface="Wingdings" panose="05000000000000000000" pitchFamily="2" charset="2"/>
              </a:rPr>
              <a:t> Kts. </a:t>
            </a:r>
            <a:r>
              <a:rPr lang="fi-FI" dirty="0" err="1" smtClean="0">
                <a:sym typeface="Wingdings" panose="05000000000000000000" pitchFamily="2" charset="2"/>
              </a:rPr>
              <a:t>Pedanet</a:t>
            </a:r>
            <a:r>
              <a:rPr lang="fi-FI" dirty="0" smtClean="0">
                <a:sym typeface="Wingdings" panose="05000000000000000000" pitchFamily="2" charset="2"/>
              </a:rPr>
              <a:t>.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Avain: </a:t>
            </a:r>
          </a:p>
          <a:p>
            <a:r>
              <a:rPr lang="fi-FI" b="1" dirty="0" smtClean="0"/>
              <a:t>Tehtävät 2 ja 3. s. 29</a:t>
            </a:r>
          </a:p>
        </p:txBody>
      </p:sp>
    </p:spTree>
    <p:extLst>
      <p:ext uri="{BB962C8B-B14F-4D97-AF65-F5344CB8AC3E}">
        <p14:creationId xmlns:p14="http://schemas.microsoft.com/office/powerpoint/2010/main" val="208731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B0646F-5B23-466E-9ADD-F1778C01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Etsi selitykset käsitteisiin: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7794F4-0C53-4D0D-ACD5-6BDF45050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Epigeneettinen</a:t>
            </a:r>
            <a:r>
              <a:rPr lang="fi-FI" dirty="0"/>
              <a:t> merkki</a:t>
            </a:r>
          </a:p>
          <a:p>
            <a:r>
              <a:rPr lang="fi-FI" dirty="0"/>
              <a:t>Esimerkit perinnölliseen sairauteen ja monitekijäiseen sairauteen</a:t>
            </a:r>
          </a:p>
          <a:p>
            <a:r>
              <a:rPr lang="fi-FI" dirty="0"/>
              <a:t>Sosiaalinen perimä</a:t>
            </a:r>
          </a:p>
          <a:p>
            <a:r>
              <a:rPr lang="fi-FI" dirty="0"/>
              <a:t>Sosiaalinen pääoma </a:t>
            </a:r>
          </a:p>
          <a:p>
            <a:pPr lvl="1"/>
            <a:r>
              <a:rPr lang="fi-FI" dirty="0"/>
              <a:t>Edellisten kahden terveysvaikutuksia esimerkein 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267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Vastauksia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-180528" y="762084"/>
            <a:ext cx="8867328" cy="6120680"/>
          </a:xfrm>
        </p:spPr>
        <p:txBody>
          <a:bodyPr>
            <a:normAutofit fontScale="40000" lnSpcReduction="20000"/>
          </a:bodyPr>
          <a:lstStyle/>
          <a:p>
            <a:r>
              <a:rPr lang="fi-FI" sz="4300" b="1" dirty="0" err="1" smtClean="0"/>
              <a:t>epigeneettinen</a:t>
            </a:r>
            <a:r>
              <a:rPr lang="fi-FI" sz="4300" b="1" dirty="0" smtClean="0"/>
              <a:t> </a:t>
            </a:r>
            <a:r>
              <a:rPr lang="fi-FI" sz="4300" b="1" dirty="0"/>
              <a:t>merkki </a:t>
            </a:r>
            <a:r>
              <a:rPr lang="fi-FI" sz="4300" dirty="0"/>
              <a:t>= perimään väliaikaisesti kiinnittyvä, kemiallinen merkki</a:t>
            </a:r>
            <a:endParaRPr lang="fi-FI" sz="4300" b="1" dirty="0"/>
          </a:p>
          <a:p>
            <a:pPr lvl="1"/>
            <a:r>
              <a:rPr lang="fi-FI" sz="4300" b="1" dirty="0"/>
              <a:t>─ </a:t>
            </a:r>
            <a:r>
              <a:rPr lang="fi-FI" sz="4300" dirty="0"/>
              <a:t>aiheutuvat esim. ravinnosta, tupakoinnista ja alkoholin käytöstä (ympäristöolot ja elintavat).</a:t>
            </a:r>
            <a:endParaRPr lang="fi-FI" sz="4300" b="1" dirty="0"/>
          </a:p>
          <a:p>
            <a:pPr lvl="1"/>
            <a:r>
              <a:rPr lang="fi-FI" sz="4300" b="1" dirty="0"/>
              <a:t>─ </a:t>
            </a:r>
            <a:r>
              <a:rPr lang="fi-FI" sz="4300" dirty="0"/>
              <a:t>muuttavat geenien toiminnan säätelyä</a:t>
            </a:r>
          </a:p>
          <a:p>
            <a:pPr lvl="1"/>
            <a:r>
              <a:rPr lang="fi-FI" sz="4300" dirty="0"/>
              <a:t>─ liittyvät joidenkin sairauksien syntyyn ja periytymiseen</a:t>
            </a:r>
          </a:p>
          <a:p>
            <a:pPr lvl="1"/>
            <a:r>
              <a:rPr lang="fi-FI" sz="4300" dirty="0"/>
              <a:t>─ terveelliset elämäntavat vaikuttavat myönteisesti geenien säätelyyn</a:t>
            </a:r>
          </a:p>
          <a:p>
            <a:endParaRPr lang="fi-FI" sz="4300" dirty="0"/>
          </a:p>
          <a:p>
            <a:r>
              <a:rPr lang="fi-FI" sz="4300" dirty="0"/>
              <a:t>Mitä ovat perinnöllinen ja monitekijäinen sairaus? --&gt; Esimerkit perinnölliseen sairauteen ja monitekijäiseen </a:t>
            </a:r>
            <a:r>
              <a:rPr lang="fi-FI" sz="4300" dirty="0" smtClean="0"/>
              <a:t>sairauteen</a:t>
            </a:r>
          </a:p>
          <a:p>
            <a:r>
              <a:rPr lang="fi-FI" sz="4300" b="1" dirty="0" smtClean="0"/>
              <a:t>Perinnölliset </a:t>
            </a:r>
            <a:r>
              <a:rPr lang="fi-FI" sz="4300" b="1" dirty="0"/>
              <a:t>sairaudet</a:t>
            </a:r>
          </a:p>
          <a:p>
            <a:pPr lvl="1"/>
            <a:r>
              <a:rPr lang="fi-FI" sz="4300" dirty="0"/>
              <a:t>perimällä tärkeä osuus synnyssä ja kehittymisessä</a:t>
            </a:r>
          </a:p>
          <a:p>
            <a:pPr lvl="1"/>
            <a:r>
              <a:rPr lang="fi-FI" sz="4300" dirty="0"/>
              <a:t>yksi virheellinen geeni tai geenipari </a:t>
            </a:r>
            <a:r>
              <a:rPr lang="fi-FI" sz="4300" b="1" dirty="0"/>
              <a:t>aiheuttaa</a:t>
            </a:r>
            <a:r>
              <a:rPr lang="fi-FI" sz="4300" dirty="0"/>
              <a:t> sairauden lähes ympäristöolosuhteista riippumatta</a:t>
            </a:r>
          </a:p>
          <a:p>
            <a:pPr lvl="1"/>
            <a:r>
              <a:rPr lang="fi-FI" sz="4300" dirty="0"/>
              <a:t>ilmenevät yleensä aikuisikään mennessä</a:t>
            </a:r>
          </a:p>
          <a:p>
            <a:pPr lvl="1"/>
            <a:r>
              <a:rPr lang="fi-FI" sz="4300" dirty="0"/>
              <a:t>harvinaisia (esim. AGU-tauti) </a:t>
            </a:r>
            <a:r>
              <a:rPr lang="fi-FI" sz="4300" dirty="0">
                <a:sym typeface="Wingdings" panose="05000000000000000000" pitchFamily="2" charset="2"/>
              </a:rPr>
              <a:t></a:t>
            </a:r>
            <a:r>
              <a:rPr lang="fi-FI" sz="4300" dirty="0" err="1"/>
              <a:t>Aspartyyliglukosaminuria</a:t>
            </a:r>
            <a:endParaRPr lang="fi-FI" sz="4300" dirty="0"/>
          </a:p>
          <a:p>
            <a:r>
              <a:rPr lang="fi-FI" sz="4300" b="1" dirty="0"/>
              <a:t>Monitekijäiset sairaudet</a:t>
            </a:r>
          </a:p>
          <a:p>
            <a:pPr lvl="1"/>
            <a:r>
              <a:rPr lang="fi-FI" sz="4300" dirty="0"/>
              <a:t>perimä </a:t>
            </a:r>
            <a:r>
              <a:rPr lang="fi-FI" sz="4300" b="1" dirty="0"/>
              <a:t>altistaa</a:t>
            </a:r>
            <a:r>
              <a:rPr lang="fi-FI" sz="4300" dirty="0"/>
              <a:t> sairauksille</a:t>
            </a:r>
          </a:p>
          <a:p>
            <a:pPr lvl="1"/>
            <a:r>
              <a:rPr lang="fi-FI" sz="4300" dirty="0"/>
              <a:t>geenit, ympäristötekijät ja elämäntavat vaikuttavat sairauksien syntyyn ja kehittymiseen yhdessä</a:t>
            </a:r>
          </a:p>
          <a:p>
            <a:pPr lvl="1"/>
            <a:r>
              <a:rPr lang="fi-FI" sz="4300" dirty="0"/>
              <a:t>kehittyvät hitaasti ja ilmenevät keski-iässä ja vanhuudessa</a:t>
            </a:r>
          </a:p>
          <a:p>
            <a:pPr lvl="1"/>
            <a:r>
              <a:rPr lang="fi-FI" sz="4300" dirty="0"/>
              <a:t>väestössä suhteellisen yleisiä (esim. sydän- ja verisuonitaudit)</a:t>
            </a:r>
          </a:p>
          <a:p>
            <a:pPr lvl="1"/>
            <a:r>
              <a:rPr lang="fi-FI" sz="4300" dirty="0"/>
              <a:t>Monet sairaudet ovat niin sanottuja monitekijäisiä sairauksia, joissa perimän lisäksi </a:t>
            </a:r>
            <a:r>
              <a:rPr lang="fi-FI" sz="4300" b="1" dirty="0"/>
              <a:t>elintavat</a:t>
            </a:r>
            <a:r>
              <a:rPr lang="fi-FI" sz="4300" dirty="0"/>
              <a:t> ja </a:t>
            </a:r>
            <a:r>
              <a:rPr lang="fi-FI" sz="4300" b="1" dirty="0"/>
              <a:t>ympäristö</a:t>
            </a:r>
            <a:r>
              <a:rPr lang="fi-FI" sz="4300" dirty="0"/>
              <a:t> vaikuttavat sairauden puhkeamiseen. 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795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b="1" dirty="0"/>
              <a:t>Sosiaalinen </a:t>
            </a:r>
            <a:r>
              <a:rPr lang="fi-FI" b="1" dirty="0" smtClean="0"/>
              <a:t>perimä </a:t>
            </a:r>
            <a:r>
              <a:rPr lang="fi-FI" dirty="0" smtClean="0"/>
              <a:t>= </a:t>
            </a:r>
            <a:r>
              <a:rPr lang="fi-FI" dirty="0"/>
              <a:t>Sukupolvelta toiselle siirtyviä terveyskäyttäytymisen ja elämänhallinnan malleja kutsutaan </a:t>
            </a:r>
            <a:r>
              <a:rPr lang="fi-FI" b="1" dirty="0"/>
              <a:t>sosiaaliseksi perimäksi</a:t>
            </a:r>
            <a:r>
              <a:rPr lang="fi-FI" dirty="0"/>
              <a:t>. Esimerkiksi liikunta- ja ravitsemustottumukset siirtyvät usein vanhemmilta lapsille ja vaikuttavat näin sairastumisriskiin joko positiivisesti tai negatiivisesti.</a:t>
            </a:r>
          </a:p>
          <a:p>
            <a:r>
              <a:rPr lang="fi-FI" dirty="0"/>
              <a:t>perheessä, koulussa ja yhteiskunnassa vallitsevat arvot, asenteet, kokemukset ja käyttäytymismallit sekä monenlaiset elämässä selviytymiseen liittyvät tiedot, taidot ja tavat </a:t>
            </a:r>
          </a:p>
          <a:p>
            <a:r>
              <a:rPr lang="fi-FI" dirty="0"/>
              <a:t>siirtyy sukupolvelta toiselle sosiaalisissa vuorovaikutussuhteissa</a:t>
            </a:r>
          </a:p>
          <a:p>
            <a:r>
              <a:rPr lang="fi-FI" dirty="0"/>
              <a:t>voi olla terveyden kannalta </a:t>
            </a:r>
            <a:r>
              <a:rPr lang="fi-FI" b="1" dirty="0"/>
              <a:t>myönteistä</a:t>
            </a:r>
            <a:r>
              <a:rPr lang="fi-FI" dirty="0"/>
              <a:t> tai </a:t>
            </a:r>
            <a:r>
              <a:rPr lang="fi-FI" b="1" dirty="0"/>
              <a:t>kielteistä</a:t>
            </a:r>
          </a:p>
          <a:p>
            <a:pPr lvl="1"/>
            <a:r>
              <a:rPr lang="fi-FI" sz="2700" dirty="0"/>
              <a:t>parhaimmillaan vahvistaa yksilön voimavaroja ja näkyy esim. terveellisten elämäntapojen omaksumisena vanhemmilta tai isovanhemmilta</a:t>
            </a:r>
          </a:p>
          <a:p>
            <a:pPr lvl="1"/>
            <a:r>
              <a:rPr lang="fi-FI" sz="2700" dirty="0"/>
              <a:t>voi vaarantaa terveyden ja näkyä esim. päihteiden käytön siirtymisenä vanhemmilta jälkipolville  </a:t>
            </a:r>
            <a:endParaRPr lang="fi-FI" dirty="0"/>
          </a:p>
          <a:p>
            <a:r>
              <a:rPr lang="fi-FI" dirty="0"/>
              <a:t>Syrjäytyminen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8061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7504" y="620688"/>
            <a:ext cx="8579296" cy="5505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b="1" dirty="0"/>
              <a:t>Sosiaalinen pääoma </a:t>
            </a:r>
            <a:r>
              <a:rPr lang="fi-FI" dirty="0"/>
              <a:t>= </a:t>
            </a:r>
            <a:r>
              <a:rPr lang="fi-FI" sz="3500" dirty="0"/>
              <a:t>kuvaa ihmisten tai yhteisöjen (esim. perhe) välisiä sosiaalisia suhteita ja niissä syntyvää vuorovaikutusta, luottamusta ja yhteisöllisyyttä</a:t>
            </a:r>
          </a:p>
          <a:p>
            <a:r>
              <a:rPr lang="fi-FI" dirty="0"/>
              <a:t>Yhdessä tekeminen tuo iloa, luo turvallisuutta ja lisää luottamusta siihen, että elämä kantaa vaikeidenkin aikojen yli. Tätä yhteisöistä ja yhteisöllisyydestä syntyvää henkistä pääomaa kutsutaan</a:t>
            </a:r>
            <a:r>
              <a:rPr lang="fi-FI" b="1" dirty="0"/>
              <a:t> sosiaaliseksi pääomaksi</a:t>
            </a:r>
            <a:r>
              <a:rPr lang="fi-FI" dirty="0"/>
              <a:t>.</a:t>
            </a:r>
            <a:endParaRPr lang="fi-FI" sz="3500" dirty="0"/>
          </a:p>
          <a:p>
            <a:r>
              <a:rPr lang="fi-FI" sz="3500" dirty="0"/>
              <a:t>yksilö </a:t>
            </a:r>
            <a:r>
              <a:rPr lang="fi-FI" sz="3500" b="1" dirty="0"/>
              <a:t>perii </a:t>
            </a:r>
            <a:r>
              <a:rPr lang="fi-FI" sz="3500" dirty="0"/>
              <a:t>sosiaalista pääomaa vanhemmiltaan</a:t>
            </a:r>
          </a:p>
          <a:p>
            <a:pPr lvl="1"/>
            <a:r>
              <a:rPr lang="fi-FI" sz="3100" dirty="0"/>
              <a:t>esim. perheen sosiaaliset suhteet voivat vaikuttaa sosiaalisten taitojen ja suhteiden kehitykseen koko elämän ajan </a:t>
            </a:r>
          </a:p>
          <a:p>
            <a:r>
              <a:rPr lang="fi-FI" sz="3500" dirty="0"/>
              <a:t>yksilö myös </a:t>
            </a:r>
            <a:r>
              <a:rPr lang="fi-FI" sz="3500" b="1" dirty="0"/>
              <a:t>omaksuu</a:t>
            </a:r>
            <a:r>
              <a:rPr lang="fi-FI" sz="3500" dirty="0"/>
              <a:t> sosiaalista pääomaa esim. päiväkodissa ja koulussa </a:t>
            </a:r>
          </a:p>
          <a:p>
            <a:pPr lvl="1"/>
            <a:r>
              <a:rPr lang="fi-FI" sz="3100" dirty="0"/>
              <a:t>jos kasvuympäristössä riittävästi tukea ja luottamusta, halu toimia yhdessä ja yhteisön hyväksi vahvistuu ja yksilölle muodostuu lisää sosiaalista pääomaa </a:t>
            </a:r>
          </a:p>
          <a:p>
            <a:pPr lvl="1"/>
            <a:r>
              <a:rPr lang="fi-FI" sz="3100" dirty="0"/>
              <a:t>yksilön sosiaalinen pääoma </a:t>
            </a:r>
            <a:r>
              <a:rPr lang="fi-FI" sz="3100" b="1" dirty="0"/>
              <a:t>karttuu</a:t>
            </a:r>
            <a:r>
              <a:rPr lang="fi-FI" sz="3100" dirty="0"/>
              <a:t> koko elämän ajan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1906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/>
              <a:t>Syrjäytyminen</a:t>
            </a:r>
            <a:r>
              <a:rPr lang="fi-FI" dirty="0"/>
              <a:t> on ulkopuolisuutta, elämänhallinnan puutetta ja avuttomuutta.</a:t>
            </a:r>
          </a:p>
          <a:p>
            <a:r>
              <a:rPr lang="fi-FI" dirty="0"/>
              <a:t>Vaaravyöhykkeellä ovat ne, joiden omat resurssit ja mahdollisuudet ympäristön tukeen ovat olleet jo alun alkaen muita vähäisempiä. </a:t>
            </a:r>
          </a:p>
          <a:p>
            <a:r>
              <a:rPr lang="fi-FI" dirty="0"/>
              <a:t>Syrjäytyminen siirtyy sukupolvesta toiseen, mutta se ei periydy geneettisesti eikä ole yksilön ominaisuus.</a:t>
            </a:r>
          </a:p>
          <a:p>
            <a:r>
              <a:rPr lang="fi-FI" dirty="0"/>
              <a:t>Mitä aikaisemmin syrjäytymiseen puututaan, sitä helpommin se saadaan hallintaan.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120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998" y="764704"/>
            <a:ext cx="8435482" cy="936104"/>
          </a:xfrm>
        </p:spPr>
        <p:txBody>
          <a:bodyPr>
            <a:normAutofit fontScale="90000"/>
          </a:bodyPr>
          <a:lstStyle/>
          <a:p>
            <a:r>
              <a:rPr lang="fi-FI" sz="4900" b="1" dirty="0"/>
              <a:t>Terveyden geneettinen perusta  </a:t>
            </a:r>
            <a:r>
              <a:rPr lang="fi-FI" dirty="0"/>
              <a:t/>
            </a:r>
            <a:br>
              <a:rPr lang="fi-FI" dirty="0"/>
            </a:b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998" y="1772816"/>
            <a:ext cx="8229600" cy="4685253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hedelmöittyneen munasolun </a:t>
            </a:r>
            <a:r>
              <a:rPr lang="fi-FI" b="1" dirty="0"/>
              <a:t>geneettinen perimä</a:t>
            </a:r>
            <a:r>
              <a:rPr lang="fi-FI" dirty="0"/>
              <a:t> peräisin isän siittiösolusta ja äidin munasolusta </a:t>
            </a:r>
            <a:br>
              <a:rPr lang="fi-FI" dirty="0"/>
            </a:b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puolet geeniperimästä isältä ja puolet äidiltä </a:t>
            </a:r>
          </a:p>
          <a:p>
            <a:r>
              <a:rPr lang="fi-FI" dirty="0"/>
              <a:t>jokaisen perimä yksilöllinen ja ainutlaatuinen </a:t>
            </a:r>
          </a:p>
          <a:p>
            <a:r>
              <a:rPr lang="fi-FI" dirty="0"/>
              <a:t>lähisukulaisten perimät muistuttavat toisiaan, erot kasvavat, mitä kauemmas sukulaisuussuhteissa edetään </a:t>
            </a:r>
          </a:p>
          <a:p>
            <a:r>
              <a:rPr lang="fi-FI" dirty="0"/>
              <a:t>perintötekijät eli </a:t>
            </a:r>
            <a:r>
              <a:rPr lang="fi-FI" b="1" dirty="0"/>
              <a:t>geenit</a:t>
            </a:r>
            <a:r>
              <a:rPr lang="fi-FI" dirty="0"/>
              <a:t> sijaitsevat solun tumassa olevissa kromosomeissa </a:t>
            </a:r>
          </a:p>
          <a:p>
            <a:pPr lvl="1">
              <a:buFontTx/>
              <a:buChar char="-"/>
            </a:pPr>
            <a:r>
              <a:rPr lang="fi-FI" dirty="0"/>
              <a:t>koostuvat DNA:sta</a:t>
            </a:r>
          </a:p>
          <a:p>
            <a:pPr lvl="1">
              <a:buFontTx/>
              <a:buChar char="-"/>
            </a:pPr>
            <a:r>
              <a:rPr lang="fi-FI" dirty="0"/>
              <a:t>sisältävät ohjeet elimistön rakenteita ja toimintoja varten</a:t>
            </a:r>
          </a:p>
          <a:p>
            <a:pPr lvl="1">
              <a:buFontTx/>
              <a:buChar char="-"/>
            </a:pPr>
            <a:r>
              <a:rPr lang="fi-FI" dirty="0"/>
              <a:t>vaikuttavat monien fyysisten ja psykososiaalisten ominaisuuksien kehittymiseen ja ilmenemiseen </a:t>
            </a:r>
            <a:br>
              <a:rPr lang="fi-FI" dirty="0"/>
            </a:br>
            <a:r>
              <a:rPr lang="fi-FI" dirty="0"/>
              <a:t>(esim. pituus ja temperamentti)</a:t>
            </a: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9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95536" y="1412776"/>
            <a:ext cx="828092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1" dirty="0"/>
              <a:t>mutaatio</a:t>
            </a:r>
            <a:r>
              <a:rPr lang="fi-FI" sz="2200" dirty="0"/>
              <a:t> = muutos solun DNA:ssa </a:t>
            </a:r>
          </a:p>
          <a:p>
            <a:pPr lvl="1"/>
            <a:r>
              <a:rPr lang="fi-FI" sz="1900" b="1" dirty="0"/>
              <a:t>─ </a:t>
            </a:r>
            <a:r>
              <a:rPr lang="fi-FI" sz="1900" dirty="0"/>
              <a:t>aiheuttajina esim. UV-säteily ja tietyt kemikaalit (esim. alkoholi)</a:t>
            </a:r>
          </a:p>
          <a:p>
            <a:pPr lvl="1"/>
            <a:r>
              <a:rPr lang="fi-FI" sz="1900" dirty="0"/>
              <a:t>─ elimistö korjaa suurimman osan</a:t>
            </a:r>
          </a:p>
          <a:p>
            <a:pPr lvl="1"/>
            <a:r>
              <a:rPr lang="fi-FI" sz="1900" dirty="0"/>
              <a:t>─ haittaavat geenien normaalia toimintaa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i-FI" sz="1900" dirty="0"/>
              <a:t>jos mutaatio tapahtuu tavallisessa solussa (esim. ihosolu), </a:t>
            </a:r>
            <a:br>
              <a:rPr lang="fi-FI" sz="1900" dirty="0"/>
            </a:br>
            <a:r>
              <a:rPr lang="fi-FI" sz="1900" dirty="0"/>
              <a:t>voi muodostua paikallisia syöpäkasvaimia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i-FI" sz="1900" dirty="0"/>
              <a:t>jos mutaatio tapahtuu sukusolussa, se voi periytyä jälkeläiselle ja lisätä riskiä sairastua esim. sydän- ja verisuonitauteihin </a:t>
            </a:r>
          </a:p>
          <a:p>
            <a:pPr lvl="1"/>
            <a:r>
              <a:rPr lang="fi-FI" sz="1900" dirty="0"/>
              <a:t>─ voi koskea myös kromosomien lukumäärää (esim. Downin syndrooma)</a:t>
            </a:r>
          </a:p>
          <a:p>
            <a:pPr lvl="1"/>
            <a:endParaRPr lang="fi-FI" sz="1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1" dirty="0" err="1"/>
              <a:t>epigeneettinen</a:t>
            </a:r>
            <a:r>
              <a:rPr lang="fi-FI" sz="2200" b="1" dirty="0"/>
              <a:t> merkki </a:t>
            </a:r>
            <a:r>
              <a:rPr lang="fi-FI" sz="2200" dirty="0"/>
              <a:t>= perimään väliaikaisesti kiinnittyvä, kemiallinen merkki</a:t>
            </a:r>
            <a:endParaRPr lang="fi-FI" sz="2200" b="1" dirty="0"/>
          </a:p>
          <a:p>
            <a:pPr lvl="1"/>
            <a:r>
              <a:rPr lang="fi-FI" sz="1900" b="1" dirty="0"/>
              <a:t>─ </a:t>
            </a:r>
            <a:r>
              <a:rPr lang="fi-FI" sz="1900" dirty="0"/>
              <a:t>aiheutuvat esim. ravinnosta, tupakoinnista ja alkoholin </a:t>
            </a:r>
            <a:r>
              <a:rPr lang="fi-FI" sz="1900" dirty="0" smtClean="0"/>
              <a:t>käytöstä (ympäristöolot ja elintavat).</a:t>
            </a:r>
            <a:endParaRPr lang="fi-FI" sz="1900" b="1" dirty="0"/>
          </a:p>
          <a:p>
            <a:pPr lvl="1"/>
            <a:r>
              <a:rPr lang="fi-FI" sz="1900" b="1" dirty="0"/>
              <a:t>─ </a:t>
            </a:r>
            <a:r>
              <a:rPr lang="fi-FI" sz="1900" dirty="0"/>
              <a:t>muuttavat geenien toiminnan säätelyä</a:t>
            </a:r>
          </a:p>
          <a:p>
            <a:pPr lvl="1"/>
            <a:r>
              <a:rPr lang="fi-FI" sz="1900" dirty="0"/>
              <a:t>─ liittyvät joidenkin sairauksien syntyyn ja periytymiseen</a:t>
            </a:r>
          </a:p>
          <a:p>
            <a:pPr lvl="1"/>
            <a:r>
              <a:rPr lang="fi-FI" sz="1900" dirty="0"/>
              <a:t>─ terveelliset elämäntavat vaikuttavat myönteisesti geenien säätelyyn</a:t>
            </a:r>
            <a:endParaRPr lang="fi-FI" sz="2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108520" y="332656"/>
            <a:ext cx="9468544" cy="144016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Mutaatiot ja epigeneettiset merkit</a:t>
            </a:r>
          </a:p>
        </p:txBody>
      </p:sp>
    </p:spTree>
    <p:extLst>
      <p:ext uri="{BB962C8B-B14F-4D97-AF65-F5344CB8AC3E}">
        <p14:creationId xmlns:p14="http://schemas.microsoft.com/office/powerpoint/2010/main" val="138575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1330</Words>
  <Application>Microsoft Office PowerPoint</Application>
  <PresentationFormat>Näytössä katseltava diaesitys (4:3)</PresentationFormat>
  <Paragraphs>145</Paragraphs>
  <Slides>19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Office Theme</vt:lpstr>
      <vt:lpstr>Terve 2: Ihminen, ympäristö ja terveys</vt:lpstr>
      <vt:lpstr>Tunnin kulku:</vt:lpstr>
      <vt:lpstr>Etsi selitykset käsitteisiin:</vt:lpstr>
      <vt:lpstr>Vastauksia</vt:lpstr>
      <vt:lpstr>PowerPoint-esitys</vt:lpstr>
      <vt:lpstr>PowerPoint-esitys</vt:lpstr>
      <vt:lpstr>PowerPoint-esitys</vt:lpstr>
      <vt:lpstr>Terveyden geneettinen perusta   </vt:lpstr>
      <vt:lpstr>PowerPoint-esitys</vt:lpstr>
      <vt:lpstr>PowerPoint-esitys</vt:lpstr>
      <vt:lpstr>Terveyttä ja toimintakykyä  tukevat geenit </vt:lpstr>
      <vt:lpstr>Perinnölliset ja monitekijäiset sairaudet</vt:lpstr>
      <vt:lpstr>Sosiaalinen perimä </vt:lpstr>
      <vt:lpstr>Sosiaalinen perimä</vt:lpstr>
      <vt:lpstr>Sosiaalinen pääoma (1/2)</vt:lpstr>
      <vt:lpstr>Sosiaalinen pääoma (2/2)</vt:lpstr>
      <vt:lpstr>Sosiaalisen perimän ja pääoman terveysvaikutukset</vt:lpstr>
      <vt:lpstr>Geenien ja ympäristön vaikutus</vt:lpstr>
      <vt:lpstr>Syrjäytymisestä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Laakkonen Viljami L</cp:lastModifiedBy>
  <cp:revision>105</cp:revision>
  <dcterms:created xsi:type="dcterms:W3CDTF">2017-06-12T08:33:39Z</dcterms:created>
  <dcterms:modified xsi:type="dcterms:W3CDTF">2021-10-05T07:35:03Z</dcterms:modified>
</cp:coreProperties>
</file>