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7" r:id="rId4"/>
    <p:sldId id="276" r:id="rId5"/>
    <p:sldId id="267" r:id="rId6"/>
    <p:sldId id="273" r:id="rId7"/>
    <p:sldId id="268" r:id="rId8"/>
    <p:sldId id="274" r:id="rId9"/>
    <p:sldId id="269" r:id="rId10"/>
    <p:sldId id="270" r:id="rId11"/>
    <p:sldId id="271" r:id="rId12"/>
    <p:sldId id="272" r:id="rId13"/>
    <p:sldId id="278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3" autoAdjust="0"/>
    <p:restoredTop sz="94660"/>
  </p:normalViewPr>
  <p:slideViewPr>
    <p:cSldViewPr>
      <p:cViewPr varScale="1">
        <p:scale>
          <a:sx n="73" d="100"/>
          <a:sy n="73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10.11.2021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triplet.io/uutiset/lahes-joka-viides-ylakoululainen-ei-kayta-ehkaisya" TargetMode="External"/><Relationship Id="rId2" Type="http://schemas.openxmlformats.org/officeDocument/2006/relationships/hyperlink" Target="https://www.ehkaisynetti.fi/ehkaisymenetelma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15: Lisääntymisterveys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Tahaton lapsettomuus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raskaus ei ole alkanut </a:t>
            </a:r>
            <a:r>
              <a:rPr lang="fi-FI" u="sng" dirty="0"/>
              <a:t>vuoden kuluessa </a:t>
            </a:r>
            <a:r>
              <a:rPr lang="fi-FI" dirty="0"/>
              <a:t>ehkäisyn pois jättämisestä ja yhdyntöjä on ollut säännöllisesti</a:t>
            </a:r>
          </a:p>
          <a:p>
            <a:pPr lvl="1"/>
            <a:r>
              <a:rPr lang="fi-FI" dirty="0"/>
              <a:t>jopa 15 % ihmisistä </a:t>
            </a:r>
          </a:p>
          <a:p>
            <a:pPr lvl="1"/>
            <a:r>
              <a:rPr lang="fi-FI" dirty="0"/>
              <a:t>parisuhteessa lapsettomuus voi johtua joko miehestä 25 %, naisesta, 25 % tai molemmista 25 %, neljäsosassa tapauksista syytä ei löydetä</a:t>
            </a:r>
          </a:p>
          <a:p>
            <a:r>
              <a:rPr lang="fi-FI" dirty="0"/>
              <a:t>lapsettomaksi itsensä voivat kokea myös yksinelävät sekä samaa sukupuolta olevan kumppanin kanssa parisuhteessa olevat</a:t>
            </a:r>
          </a:p>
          <a:p>
            <a:r>
              <a:rPr lang="fi-FI" dirty="0"/>
              <a:t>usein </a:t>
            </a:r>
            <a:r>
              <a:rPr lang="fi-FI" dirty="0" err="1"/>
              <a:t>psykososiaalinen</a:t>
            </a:r>
            <a:r>
              <a:rPr lang="fi-FI" dirty="0"/>
              <a:t> kriisi ja kuormittaa mielenterveyttä</a:t>
            </a:r>
          </a:p>
          <a:p>
            <a:r>
              <a:rPr lang="fi-FI" u="sng" dirty="0"/>
              <a:t>heikentynyt hedelmällisyys </a:t>
            </a:r>
            <a:r>
              <a:rPr lang="fi-FI" dirty="0"/>
              <a:t>yleisin syy</a:t>
            </a:r>
          </a:p>
          <a:p>
            <a:pPr lvl="1"/>
            <a:r>
              <a:rPr lang="fi-FI" dirty="0" smtClean="0"/>
              <a:t>Ikä</a:t>
            </a:r>
            <a:r>
              <a:rPr lang="fi-FI" smtClean="0"/>
              <a:t>/ hedelmällisyys </a:t>
            </a:r>
            <a:r>
              <a:rPr lang="fi-FI" dirty="0" smtClean="0">
                <a:sym typeface="Wingdings" panose="05000000000000000000" pitchFamily="2" charset="2"/>
              </a:rPr>
              <a:t> Naiset 30v</a:t>
            </a:r>
            <a:r>
              <a:rPr lang="fi-FI" smtClean="0">
                <a:sym typeface="Wingdings" panose="05000000000000000000" pitchFamily="2" charset="2"/>
              </a:rPr>
              <a:t>, miehet 40v</a:t>
            </a:r>
            <a:endParaRPr lang="fi-FI" dirty="0"/>
          </a:p>
          <a:p>
            <a:pPr lvl="1"/>
            <a:r>
              <a:rPr lang="fi-FI" dirty="0"/>
              <a:t>yli- ja alipaino</a:t>
            </a:r>
          </a:p>
          <a:p>
            <a:pPr lvl="1"/>
            <a:r>
              <a:rPr lang="fi-FI" dirty="0"/>
              <a:t>tupakointi</a:t>
            </a:r>
          </a:p>
          <a:p>
            <a:pPr lvl="1"/>
            <a:r>
              <a:rPr lang="fi-FI" dirty="0"/>
              <a:t>alkoholin käyttö</a:t>
            </a:r>
          </a:p>
          <a:p>
            <a:pPr lvl="1"/>
            <a:r>
              <a:rPr lang="fi-FI" dirty="0"/>
              <a:t>tietyt lääkeaineet</a:t>
            </a:r>
          </a:p>
          <a:p>
            <a:pPr lvl="1"/>
            <a:r>
              <a:rPr lang="fi-FI" dirty="0"/>
              <a:t>anaboliset steroidit</a:t>
            </a:r>
          </a:p>
          <a:p>
            <a:pPr lvl="1"/>
            <a:r>
              <a:rPr lang="fi-FI" dirty="0"/>
              <a:t>seksitaudit (esim. klamydia)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051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Lapsettomuuden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62500" lnSpcReduction="20000"/>
          </a:bodyPr>
          <a:lstStyle/>
          <a:p>
            <a:r>
              <a:rPr lang="fi-FI" u="sng" dirty="0"/>
              <a:t>vaihtoehdot</a:t>
            </a:r>
          </a:p>
          <a:p>
            <a:pPr lvl="1"/>
            <a:r>
              <a:rPr lang="fi-FI" dirty="0"/>
              <a:t>lapsen adoptoiminen</a:t>
            </a:r>
          </a:p>
          <a:p>
            <a:pPr lvl="1"/>
            <a:r>
              <a:rPr lang="fi-FI" dirty="0" err="1"/>
              <a:t>sijais</a:t>
            </a:r>
            <a:r>
              <a:rPr lang="fi-FI" dirty="0"/>
              <a:t>- tai tukivanhempana toimiminen</a:t>
            </a:r>
          </a:p>
          <a:p>
            <a:pPr lvl="1"/>
            <a:r>
              <a:rPr lang="fi-FI" dirty="0"/>
              <a:t>lapseton elämä</a:t>
            </a:r>
          </a:p>
          <a:p>
            <a:pPr lvl="1"/>
            <a:r>
              <a:rPr lang="fi-FI" dirty="0"/>
              <a:t>hakeutuminen hedelmöityshoitoihin</a:t>
            </a:r>
          </a:p>
          <a:p>
            <a:pPr lvl="1"/>
            <a:endParaRPr lang="fi-FI" dirty="0"/>
          </a:p>
          <a:p>
            <a:r>
              <a:rPr lang="fi-FI" b="1" dirty="0"/>
              <a:t>hedelmöityshoidot</a:t>
            </a:r>
          </a:p>
          <a:p>
            <a:pPr lvl="1"/>
            <a:r>
              <a:rPr lang="fi-FI" dirty="0"/>
              <a:t>Suomessa kansainvälisesti vertaillen huippuluokkaa</a:t>
            </a:r>
          </a:p>
          <a:p>
            <a:pPr lvl="1"/>
            <a:r>
              <a:rPr lang="fi-FI" dirty="0"/>
              <a:t>voidaan auttaa suurinta osaa raskautta toivovista (onnistumiseen vaikuttavat lapsettomuuden alkuperäinen syy ja hoidettavan ikä)</a:t>
            </a:r>
          </a:p>
          <a:p>
            <a:pPr lvl="1"/>
            <a:r>
              <a:rPr lang="fi-FI" u="sng" dirty="0"/>
              <a:t>hedelmöityshoitolaki</a:t>
            </a:r>
            <a:r>
              <a:rPr lang="fi-FI" dirty="0"/>
              <a:t> ei rajoita hoitojen antamista seksuaalisen suuntautumisen, sukupuoli-identiteetin, sukupuolen ilmaisun, vammaisuuden tai siviilisäädyn perusteella</a:t>
            </a:r>
          </a:p>
          <a:p>
            <a:pPr lvl="1"/>
            <a:r>
              <a:rPr lang="fi-FI" dirty="0"/>
              <a:t>voidaan käyttää joko omia tai lahjoitettuja munasoluja, siittiösoluja tai alkioita</a:t>
            </a:r>
          </a:p>
          <a:p>
            <a:pPr lvl="1"/>
            <a:r>
              <a:rPr lang="fi-FI" dirty="0"/>
              <a:t>hoitoa ei saa antaa, jos on ilmeistä, ettei lapselle voida turvata tasapainoista kehitystä tai jos lääkärin on syytä olettaa, että lapsi aiotaan antaa adoptoitavaksi (kieltää sijaissynnytyshoidot Suomessa)</a:t>
            </a:r>
          </a:p>
          <a:p>
            <a:pPr lvl="1"/>
            <a:r>
              <a:rPr lang="fi-FI" dirty="0"/>
              <a:t>hakeutuminen, hoidoissa käyminen ja hoitojen lopettaminen ilman toivottua lopputulosta </a:t>
            </a:r>
            <a:r>
              <a:rPr lang="fi-FI" dirty="0" err="1"/>
              <a:t>psykososiaalisesti</a:t>
            </a:r>
            <a:r>
              <a:rPr lang="fi-FI" dirty="0"/>
              <a:t> raskas prosessi</a:t>
            </a:r>
          </a:p>
        </p:txBody>
      </p:sp>
    </p:spTree>
    <p:extLst>
      <p:ext uri="{BB962C8B-B14F-4D97-AF65-F5344CB8AC3E}">
        <p14:creationId xmlns:p14="http://schemas.microsoft.com/office/powerpoint/2010/main" val="317669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Adoptio- ja sijaisvanhemmuus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mahdollisuuksia vanhemmuuteen myös silloin, kun lapsettomuushoidot eivät ole johtaneet lapsen syntymiseen tai omaa biologista lasta ei syystä tai toisesta haluta tai saada</a:t>
            </a:r>
          </a:p>
          <a:p>
            <a:endParaRPr lang="fi-FI" u="sng" dirty="0"/>
          </a:p>
          <a:p>
            <a:r>
              <a:rPr lang="fi-FI" b="1" dirty="0"/>
              <a:t>adoptiossa</a:t>
            </a:r>
            <a:r>
              <a:rPr lang="fi-FI" dirty="0"/>
              <a:t> </a:t>
            </a:r>
          </a:p>
          <a:p>
            <a:pPr lvl="1"/>
            <a:r>
              <a:rPr lang="fi-FI" dirty="0"/>
              <a:t>ensisijaisena tavoitteena aina lapsen etu</a:t>
            </a:r>
          </a:p>
          <a:p>
            <a:pPr lvl="1"/>
            <a:r>
              <a:rPr lang="fi-FI" dirty="0"/>
              <a:t>vanhemmat, joilla on riittävät voimavarat hoitaa ja kasvattaa lasta</a:t>
            </a:r>
          </a:p>
          <a:p>
            <a:pPr lvl="1"/>
            <a:r>
              <a:rPr lang="fi-FI" dirty="0"/>
              <a:t>adoptioluvan saaminen kestää noin vuoden, minkä jälkeen odotusaika vaihtelee yleensä yhdestä kolmeen vuoteen </a:t>
            </a:r>
          </a:p>
          <a:p>
            <a:pPr lvl="1"/>
            <a:r>
              <a:rPr lang="fi-FI" dirty="0"/>
              <a:t>luvan saamista edeltää pakollinen adoptioneuvonta, jolla selvitetään lasta toivovan motiivit, terveydentila ja kyky ottaa lapsi perheeseen</a:t>
            </a:r>
          </a:p>
        </p:txBody>
      </p:sp>
    </p:spTree>
    <p:extLst>
      <p:ext uri="{BB962C8B-B14F-4D97-AF65-F5344CB8AC3E}">
        <p14:creationId xmlns:p14="http://schemas.microsoft.com/office/powerpoint/2010/main" val="380950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Ryhmätehtävä: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Tehdään posteri ryhmissä</a:t>
            </a:r>
          </a:p>
          <a:p>
            <a:r>
              <a:rPr lang="fi-FI" dirty="0" smtClean="0"/>
              <a:t>Valitkaa ryhmässä yksi kappale, josta teette posterin. </a:t>
            </a:r>
          </a:p>
          <a:p>
            <a:r>
              <a:rPr lang="fi-FI" dirty="0" smtClean="0"/>
              <a:t>Posteri voi olla ranskalaisin viivoin tehty, infotaulu, ajatuskartta yms.</a:t>
            </a:r>
          </a:p>
          <a:p>
            <a:r>
              <a:rPr lang="fi-FI" dirty="0" smtClean="0"/>
              <a:t>Tarkoituksena löytää posteriin tärkeimmät asiat kappaleesta (pl.5, 6 sekä 11).</a:t>
            </a:r>
          </a:p>
          <a:p>
            <a:r>
              <a:rPr lang="fi-FI" dirty="0" smtClean="0"/>
              <a:t>Muut täydentävät myöhemmin </a:t>
            </a:r>
            <a:r>
              <a:rPr lang="fi-FI" dirty="0" smtClean="0">
                <a:sym typeface="Wingdings" panose="05000000000000000000" pitchFamily="2" charset="2"/>
              </a:rPr>
              <a:t> kierretään kaikkien postereilla omassa ryhmässä.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8363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Tuntisuunnitelma: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>
                <a:hlinkClick r:id="rId2"/>
              </a:rPr>
              <a:t>Lue kappale 15</a:t>
            </a:r>
          </a:p>
          <a:p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://yle.triplet.io/uutiset/lahes-joka-viides-ylakoululainen-ei-kayta-ehkaisya</a:t>
            </a:r>
            <a:r>
              <a:rPr lang="fi-FI" dirty="0"/>
              <a:t> --&gt; Mitä ajatuksia herää</a:t>
            </a:r>
            <a:r>
              <a:rPr lang="fi-FI" dirty="0" smtClean="0"/>
              <a:t>?</a:t>
            </a:r>
          </a:p>
          <a:p>
            <a:r>
              <a:rPr lang="fi-FI" dirty="0" smtClean="0"/>
              <a:t>Muistiinpanot</a:t>
            </a:r>
          </a:p>
          <a:p>
            <a:r>
              <a:rPr lang="fi-FI" dirty="0" smtClean="0"/>
              <a:t>Yhteinen tietotaulu taululle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Pedanet</a:t>
            </a:r>
            <a:endParaRPr lang="fi-FI" dirty="0" smtClean="0"/>
          </a:p>
          <a:p>
            <a:r>
              <a:rPr lang="fi-FI" dirty="0">
                <a:hlinkClick r:id="rId2"/>
              </a:rPr>
              <a:t>https://www.ehkaisynetti.fi/ehkaisymenetelmat</a:t>
            </a:r>
            <a:r>
              <a:rPr lang="fi-FI" dirty="0"/>
              <a:t> Tutustu eri ehkäisymenetelmiin kyseisen sivun kautta</a:t>
            </a:r>
            <a:r>
              <a:rPr lang="fi-FI" dirty="0" smtClean="0"/>
              <a:t>. </a:t>
            </a:r>
            <a:r>
              <a:rPr lang="fi-FI" dirty="0" smtClean="0">
                <a:sym typeface="Wingdings" panose="05000000000000000000" pitchFamily="2" charset="2"/>
              </a:rPr>
              <a:t> Tee tehtävät </a:t>
            </a:r>
            <a:r>
              <a:rPr lang="fi-FI" dirty="0" err="1" smtClean="0">
                <a:sym typeface="Wingdings" panose="05000000000000000000" pitchFamily="2" charset="2"/>
              </a:rPr>
              <a:t>Pedanet</a:t>
            </a:r>
            <a:r>
              <a:rPr lang="fi-FI" dirty="0" smtClean="0">
                <a:sym typeface="Wingdings" panose="05000000000000000000" pitchFamily="2" charset="2"/>
              </a:rPr>
              <a:t>.</a:t>
            </a:r>
            <a:endParaRPr lang="fi-FI" dirty="0" smtClean="0"/>
          </a:p>
          <a:p>
            <a:r>
              <a:rPr lang="fi-FI" dirty="0" smtClean="0"/>
              <a:t>Tehtäviä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565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i-FI" dirty="0"/>
              <a:t>Yhteinen tietotaulu taululle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Pedanet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988840"/>
            <a:ext cx="8229600" cy="4525963"/>
          </a:xfrm>
        </p:spPr>
        <p:txBody>
          <a:bodyPr/>
          <a:lstStyle/>
          <a:p>
            <a:r>
              <a:rPr lang="fi-FI" dirty="0" smtClean="0"/>
              <a:t>Jokainen käy laittamassa vastauksen johonkin. </a:t>
            </a:r>
          </a:p>
          <a:p>
            <a:r>
              <a:rPr lang="fi-FI" dirty="0" smtClean="0"/>
              <a:t>Ei haittaa jos samoja, mutta </a:t>
            </a:r>
            <a:r>
              <a:rPr lang="fi-FI" smtClean="0"/>
              <a:t>pyritään erilaisiin.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830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Pohtikaa ryhmässä seuraavia kysymyksiä: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Millainen </a:t>
            </a:r>
            <a:r>
              <a:rPr lang="fi-FI" dirty="0"/>
              <a:t>mielikuva nuorilla on perhe-elämästä? Mitkä tekijät ovat vaikuttaneet tähän mielikuvaan?</a:t>
            </a:r>
          </a:p>
          <a:p>
            <a:r>
              <a:rPr lang="fi-FI" dirty="0"/>
              <a:t>Mikä olisi paras ikä perustaa perhe? Perustelkaa vastauksenne.</a:t>
            </a:r>
          </a:p>
          <a:p>
            <a:r>
              <a:rPr lang="fi-FI" dirty="0"/>
              <a:t>Millaisia syitä on päätökselle olla hankimatta lapsia? Pohtikaa myös, miten vapaaehtoinen lapsettomuus vaikuttaa yksilöön ja yhteiskuntaan.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323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Raskausaika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968" y="1384071"/>
            <a:ext cx="8229600" cy="5472608"/>
          </a:xfrm>
        </p:spPr>
        <p:txBody>
          <a:bodyPr>
            <a:noAutofit/>
          </a:bodyPr>
          <a:lstStyle/>
          <a:p>
            <a:pPr marL="343260">
              <a:buClr>
                <a:srgbClr val="000000"/>
              </a:buClr>
            </a:pPr>
            <a:r>
              <a:rPr lang="fi-FI" sz="2000" dirty="0"/>
              <a:t>hedelmöittynyt munasolu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kehitystä ohjaavat ensisijaisesti siittiön ja munasolun mukana tulleet perintötekijät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ensin muodostuu nopeasti kehittyvä </a:t>
            </a:r>
            <a:r>
              <a:rPr lang="fi-FI" sz="1600" u="sng" dirty="0"/>
              <a:t>alkio</a:t>
            </a:r>
            <a:r>
              <a:rPr lang="fi-FI" sz="1600" dirty="0"/>
              <a:t> </a:t>
            </a:r>
            <a:r>
              <a:rPr lang="fi-FI" sz="1600" dirty="0">
                <a:sym typeface="Wingdings" panose="05000000000000000000" pitchFamily="2" charset="2"/>
              </a:rPr>
              <a:t></a:t>
            </a:r>
            <a:r>
              <a:rPr lang="fi-FI" sz="1600" dirty="0"/>
              <a:t> kahdeksannen raskausviikon jälkeen alkiota aletaan kutsua </a:t>
            </a:r>
            <a:r>
              <a:rPr lang="fi-FI" sz="1600" b="1" dirty="0"/>
              <a:t>sikiöksi</a:t>
            </a:r>
          </a:p>
          <a:p>
            <a:pPr marL="343260">
              <a:buClr>
                <a:srgbClr val="000000"/>
              </a:buClr>
            </a:pPr>
            <a:r>
              <a:rPr lang="fi-FI" sz="2000" dirty="0"/>
              <a:t>kohtu ihmiselämän ensimmäinen elinympäristö: </a:t>
            </a:r>
            <a:br>
              <a:rPr lang="fi-FI" sz="2000" dirty="0"/>
            </a:br>
            <a:r>
              <a:rPr lang="fi-FI" sz="2000" dirty="0"/>
              <a:t>äidin </a:t>
            </a:r>
            <a:r>
              <a:rPr lang="fi-FI" sz="2000" u="sng" dirty="0"/>
              <a:t>raskaudenaikainen</a:t>
            </a:r>
            <a:r>
              <a:rPr lang="fi-FI" sz="2000" dirty="0"/>
              <a:t> ravinto, päihteiden käyttö, infektiotaudit ja stressi voivat vaikuttaa sikiön terveyteen, kasvuun ja kehitykseen</a:t>
            </a:r>
          </a:p>
          <a:p>
            <a:pPr marL="343260">
              <a:buClr>
                <a:srgbClr val="000000"/>
              </a:buClr>
            </a:pPr>
            <a:r>
              <a:rPr lang="fi-FI" sz="2000" dirty="0"/>
              <a:t>äidin ja lapsen </a:t>
            </a:r>
            <a:r>
              <a:rPr lang="fi-FI" sz="2000" u="sng" dirty="0"/>
              <a:t>terveyttä edistäviä </a:t>
            </a:r>
            <a:r>
              <a:rPr lang="fi-FI" sz="2000" dirty="0"/>
              <a:t>toimenpiteitä ennen raskautta, raskauden ja imetyksen aikana: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 err="1"/>
              <a:t>foolihappolisä</a:t>
            </a:r>
            <a:endParaRPr lang="fi-FI" sz="1600" dirty="0"/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vihurirokko- ja hepatiitti B -rokotus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haitallisten lääkeaineiden käytön välttäminen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tupakoinnin ja alkoholin käytön lopettaminen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painonhallinta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seksitautien ehkäisy, diagnosointi ja hoito</a:t>
            </a:r>
          </a:p>
          <a:p>
            <a:pPr marL="743310" lvl="1">
              <a:buClr>
                <a:srgbClr val="000000"/>
              </a:buClr>
            </a:pPr>
            <a:r>
              <a:rPr lang="fi-FI" sz="1600" dirty="0"/>
              <a:t>pitkäaikaissairauksien hyvä hoito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Keskenmeno ja ennenaikaisuus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62500" lnSpcReduction="20000"/>
          </a:bodyPr>
          <a:lstStyle/>
          <a:p>
            <a:r>
              <a:rPr lang="fi-FI" sz="3500" b="1" dirty="0"/>
              <a:t>keskenmeno</a:t>
            </a:r>
          </a:p>
          <a:p>
            <a:pPr lvl="1"/>
            <a:r>
              <a:rPr lang="fi-FI" sz="3000" dirty="0"/>
              <a:t>noin 10–15 % raskauksista </a:t>
            </a:r>
            <a:br>
              <a:rPr lang="fi-FI" sz="3000" dirty="0"/>
            </a:br>
            <a:r>
              <a:rPr lang="fi-FI" sz="3000" dirty="0"/>
              <a:t>(todellinen luku huomattavasti suurempi, sillä moni raskaus keskeytyy jo aivan alkuvaiheessa ennen kuin nainen on saanut tietää olevansa raskaana) </a:t>
            </a:r>
          </a:p>
          <a:p>
            <a:pPr lvl="1"/>
            <a:r>
              <a:rPr lang="fi-FI" sz="3000" dirty="0"/>
              <a:t>suurin osa tuulimunia (= sikiöitä ei muodostu lainkaan ja hedelmöittynyt munasolu kehittää kohtuun ainoastaan tyhjän sikiöpussin) </a:t>
            </a:r>
          </a:p>
          <a:p>
            <a:pPr lvl="1"/>
            <a:r>
              <a:rPr lang="fi-FI" sz="3000" dirty="0"/>
              <a:t>muita syitä: kohdun rakennepoikkeavuudet, hormonaaliset syyt, tulehdukset, huonossa hoitotasapainossa, tupakointi, ylipaino</a:t>
            </a:r>
          </a:p>
          <a:p>
            <a:endParaRPr lang="fi-FI" b="1" dirty="0"/>
          </a:p>
          <a:p>
            <a:r>
              <a:rPr lang="fi-FI" sz="3500" b="1" dirty="0" smtClean="0"/>
              <a:t>Ennenaikaisuus = keskonen</a:t>
            </a:r>
            <a:r>
              <a:rPr lang="fi-FI" b="1" dirty="0" smtClean="0"/>
              <a:t> </a:t>
            </a:r>
            <a:r>
              <a:rPr lang="fi-FI" dirty="0"/>
              <a:t>(syntynyt ennen 38. </a:t>
            </a:r>
            <a:r>
              <a:rPr lang="fi-FI" dirty="0" err="1"/>
              <a:t>rvk</a:t>
            </a:r>
            <a:r>
              <a:rPr lang="fi-FI" dirty="0"/>
              <a:t> ja/tai syntyessään alle 2,5 kg)</a:t>
            </a:r>
          </a:p>
          <a:p>
            <a:pPr lvl="1"/>
            <a:r>
              <a:rPr lang="fi-FI" sz="3000" dirty="0"/>
              <a:t>sikiö ei ehkä ole vielä täysin valmistautunut synnytyksen ja sen jälkeisen ajan aiheuttamaan rasitukseen </a:t>
            </a:r>
            <a:br>
              <a:rPr lang="fi-FI" sz="3000" dirty="0"/>
            </a:br>
            <a:r>
              <a:rPr lang="fi-FI" sz="3000" dirty="0"/>
              <a:t>(esim. lämpötilanmuutos, taudinaiheuttajat)</a:t>
            </a:r>
          </a:p>
          <a:p>
            <a:pPr lvl="1"/>
            <a:r>
              <a:rPr lang="fi-FI" sz="3000" dirty="0"/>
              <a:t>terveysriski, jonka seuraukset voivat vaikuttaa pitkälle elämään</a:t>
            </a:r>
          </a:p>
          <a:p>
            <a:pPr lvl="1"/>
            <a:r>
              <a:rPr lang="fi-FI" sz="3000" dirty="0"/>
              <a:t>suotuisimmat lähtökohdat normaalipainoisella, täysiaikaisena </a:t>
            </a:r>
            <a:r>
              <a:rPr lang="fi-FI" sz="3000" dirty="0" smtClean="0"/>
              <a:t>syntyvällä </a:t>
            </a:r>
            <a:r>
              <a:rPr lang="fi-FI" sz="3000" dirty="0"/>
              <a:t>vauvalla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13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Raskauden 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suomessa vanhemmuus useimmille tietoinen päätös: luotettavat ehkäisymenetelmät ovat mahdollistaneet </a:t>
            </a:r>
            <a:r>
              <a:rPr lang="fi-FI" b="1" dirty="0"/>
              <a:t>perhesuunnittelun</a:t>
            </a:r>
          </a:p>
          <a:p>
            <a:r>
              <a:rPr lang="fi-FI" dirty="0"/>
              <a:t>ehkäisystä huolehtiminen yksi merkki seksuaalisesta kypsyydestä eli kyvystä ottaa vastuuta itsestä ja kumppanista – kuuluu  molemmille osapuolille</a:t>
            </a:r>
          </a:p>
          <a:p>
            <a:r>
              <a:rPr lang="fi-FI" dirty="0"/>
              <a:t>jokainen voi valita itselleen elämäntilanteeseensa sopivan ehkäisyn tarjolla olevista menetelmistä</a:t>
            </a:r>
          </a:p>
        </p:txBody>
      </p:sp>
    </p:spTree>
    <p:extLst>
      <p:ext uri="{BB962C8B-B14F-4D97-AF65-F5344CB8AC3E}">
        <p14:creationId xmlns:p14="http://schemas.microsoft.com/office/powerpoint/2010/main" val="25651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Ehkäisymenetelmät, </a:t>
            </a:r>
            <a:r>
              <a:rPr lang="fi-FI" b="1" dirty="0" smtClean="0"/>
              <a:t>s.201 </a:t>
            </a:r>
            <a:r>
              <a:rPr lang="fi-FI" b="1" dirty="0" smtClean="0">
                <a:sym typeface="Wingdings" panose="05000000000000000000" pitchFamily="2" charset="2"/>
              </a:rPr>
              <a:t> ehkäisynetti.fi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257800"/>
          </a:xfrm>
        </p:spPr>
        <p:txBody>
          <a:bodyPr>
            <a:normAutofit fontScale="4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sz="3400" b="1" dirty="0"/>
              <a:t>estemenetelmät </a:t>
            </a:r>
            <a:r>
              <a:rPr lang="fi-FI" sz="3400" b="1" dirty="0" smtClean="0"/>
              <a:t>(miesten ja naisten kondomit</a:t>
            </a:r>
            <a:r>
              <a:rPr lang="fi-FI" sz="3400" b="1" dirty="0"/>
              <a:t>) </a:t>
            </a:r>
          </a:p>
          <a:p>
            <a:pPr marL="857250" lvl="1" indent="-457200"/>
            <a:r>
              <a:rPr lang="fi-FI" sz="3400" dirty="0"/>
              <a:t>ainoina ehkäisevät myös </a:t>
            </a:r>
            <a:r>
              <a:rPr lang="fi-FI" sz="3400" u="sng" dirty="0"/>
              <a:t>seksitaudeilta</a:t>
            </a:r>
          </a:p>
          <a:p>
            <a:pPr marL="857250" lvl="1" indent="-457200"/>
            <a:r>
              <a:rPr lang="fi-FI" sz="3400" dirty="0"/>
              <a:t>estävät siittiöiden pääsyn emättimeen</a:t>
            </a:r>
          </a:p>
          <a:p>
            <a:pPr marL="857250" lvl="1" indent="-457200"/>
            <a:r>
              <a:rPr lang="fi-FI" sz="3400" dirty="0"/>
              <a:t>eivät sisällä hormonaalisia ainesosia</a:t>
            </a:r>
          </a:p>
          <a:p>
            <a:pPr marL="857250" lvl="1" indent="-457200"/>
            <a:r>
              <a:rPr lang="fi-FI" sz="3400" dirty="0"/>
              <a:t>kertakäyttöisiä</a:t>
            </a:r>
          </a:p>
          <a:p>
            <a:pPr marL="514350" indent="-514350">
              <a:buFont typeface="+mj-lt"/>
              <a:buAutoNum type="arabicPeriod"/>
            </a:pPr>
            <a:r>
              <a:rPr lang="fi-FI" sz="3400" b="1" dirty="0" smtClean="0"/>
              <a:t>Yhdistelmäehkäisyvalmisteet (E-pilleri = Yhdistelmäehkäisypilleri, ehkäisyrengas, ehkäisylaastari)</a:t>
            </a:r>
            <a:endParaRPr lang="fi-FI" sz="3400" b="1" dirty="0"/>
          </a:p>
          <a:p>
            <a:pPr lvl="1"/>
            <a:r>
              <a:rPr lang="fi-FI" sz="3400" dirty="0"/>
              <a:t>sisältävät kahta hormonia: </a:t>
            </a:r>
            <a:r>
              <a:rPr lang="fi-FI" sz="3400" b="1" dirty="0"/>
              <a:t>estrogeenia ja keltarauhashormonia </a:t>
            </a:r>
            <a:r>
              <a:rPr lang="fi-FI" sz="3400" dirty="0"/>
              <a:t>eli progestiinia tai niiden synteettisiä vastineita </a:t>
            </a:r>
            <a:br>
              <a:rPr lang="fi-FI" sz="3400" dirty="0"/>
            </a:br>
            <a:r>
              <a:rPr lang="fi-FI" sz="3400" dirty="0"/>
              <a:t>(hormonipitoisuudet vaihtelevat valmisteissa)</a:t>
            </a:r>
          </a:p>
          <a:p>
            <a:pPr lvl="1"/>
            <a:r>
              <a:rPr lang="fi-FI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ehkäisyteho perustuu lähinnä keltarauhashormoniin, joka estää munasolun kypsymisen ja irtoamisen munasarjoista ja muuttaa kohdunkaulan limaa sitkeämmäksi, jolloin siittiöt eivät pääse siitä </a:t>
            </a:r>
            <a:r>
              <a:rPr lang="fi-FI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läpi </a:t>
            </a:r>
            <a:r>
              <a:rPr lang="fi-FI" sz="35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fi-FI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Menetelmä siis </a:t>
            </a:r>
            <a:r>
              <a:rPr lang="fi-FI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perustuu ovulaation estoon, eli munarakkula ei kypsy eikä munasolu irtoa.</a:t>
            </a:r>
            <a:endParaRPr lang="fi-FI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fi-FI" sz="3400" b="1" dirty="0" smtClean="0"/>
              <a:t>Keltarauhashormonivalmisteet ( Ehkäisykapseli, minipilleri</a:t>
            </a:r>
            <a:r>
              <a:rPr lang="fi-FI" sz="3400" b="1" smtClean="0"/>
              <a:t>, </a:t>
            </a:r>
            <a:r>
              <a:rPr lang="fi-FI" sz="3400" b="1" smtClean="0"/>
              <a:t>hormonikierukka)</a:t>
            </a:r>
            <a:endParaRPr lang="fi-FI" sz="3400" b="1" dirty="0"/>
          </a:p>
          <a:p>
            <a:pPr lvl="1"/>
            <a:r>
              <a:rPr lang="fi-FI" sz="3400" dirty="0"/>
              <a:t>sisältävät ainoastaan keltarauhashormonin synteettistä vastinetta</a:t>
            </a:r>
          </a:p>
          <a:p>
            <a:pPr lvl="1"/>
            <a:r>
              <a:rPr lang="fi-FI" sz="3400" dirty="0"/>
              <a:t>soveltuvat käytettäväksi myös imetysaikana</a:t>
            </a:r>
          </a:p>
          <a:p>
            <a:pPr lvl="1"/>
            <a:r>
              <a:rPr lang="fi-FI" sz="3400" dirty="0"/>
              <a:t>sopivat myös naisille, jotka eivät voi käyttää </a:t>
            </a:r>
            <a:r>
              <a:rPr lang="fi-FI" sz="3400" dirty="0" smtClean="0"/>
              <a:t>estrogeenia </a:t>
            </a:r>
            <a:r>
              <a:rPr lang="fi-FI" sz="3400" dirty="0" smtClean="0">
                <a:sym typeface="Wingdings" panose="05000000000000000000" pitchFamily="2" charset="2"/>
              </a:rPr>
              <a:t> </a:t>
            </a:r>
            <a:r>
              <a:rPr lang="fi-FI" sz="3400" dirty="0"/>
              <a:t> Menetelmän voivat valita veritulpan sairastaneet, verenpainetautia tai diabetesta sairastavat, yli 35-vuotiaat tupakoivat jne</a:t>
            </a:r>
            <a:r>
              <a:rPr lang="fi-FI" sz="3400" dirty="0" smtClean="0"/>
              <a:t>.</a:t>
            </a:r>
          </a:p>
          <a:p>
            <a:pPr lvl="1"/>
            <a:r>
              <a:rPr lang="fi-FI" sz="3400" dirty="0"/>
              <a:t>Valmisteet estävät munarakkulan kypsymisen ja munasolun irtoamisen. Lisäksi </a:t>
            </a:r>
            <a:r>
              <a:rPr lang="fi-FI" sz="3400" b="1" dirty="0"/>
              <a:t>keltarauhashormoni</a:t>
            </a:r>
            <a:r>
              <a:rPr lang="fi-FI" sz="3400" dirty="0"/>
              <a:t> muuttaa kohdunkaulan liman siittiöitä huonosti läpäiseväksi, jollainen se on normaalin kuukautiskierron loppupuolella</a:t>
            </a:r>
            <a:r>
              <a:rPr lang="fi-FI" sz="3400" dirty="0" smtClean="0"/>
              <a:t>. (kaikkien keltarauhashormonien teho perustuu tähän).</a:t>
            </a:r>
            <a:endParaRPr lang="fi-FI" sz="3400" dirty="0"/>
          </a:p>
          <a:p>
            <a:pPr marL="514350" indent="-514350">
              <a:buFont typeface="+mj-lt"/>
              <a:buAutoNum type="arabicPeriod"/>
            </a:pPr>
            <a:r>
              <a:rPr lang="fi-FI" sz="3400" b="1" dirty="0"/>
              <a:t>muut menetelmät</a:t>
            </a:r>
          </a:p>
          <a:p>
            <a:pPr lvl="1"/>
            <a:r>
              <a:rPr lang="fi-FI" sz="3400" dirty="0" smtClean="0"/>
              <a:t>Sterilisaatio, kuparikierukka</a:t>
            </a:r>
            <a:r>
              <a:rPr lang="fi-FI" sz="3400" dirty="0" smtClean="0">
                <a:sym typeface="Wingdings" panose="05000000000000000000" pitchFamily="2" charset="2"/>
              </a:rPr>
              <a:t> </a:t>
            </a:r>
            <a:r>
              <a:rPr lang="fi-FI" sz="3400" b="1" dirty="0"/>
              <a:t>Kuparikierukka</a:t>
            </a:r>
            <a:r>
              <a:rPr lang="fi-FI" sz="3400" dirty="0"/>
              <a:t> erittää kupari-ioneja, mikä vaikuttaa kohdun olosuhteisiin heikentäen siittiöiden ja munasolun kulkua sekä siittiöiden hedelmöittämiskykyä. Jos jokin siittiö onnistuu pääsemään läpi, kupari estää hedelmöittynyttä munasolua kiinnittymästä kohdunseinämään, joten ehkäisy toimii silloinkin.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345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Suunnittelematon raskaus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r>
              <a:rPr lang="fi-FI" dirty="0"/>
              <a:t>ei-toivotun raskaustilanteen vaihtoehdot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b="1" dirty="0"/>
              <a:t>lapsen pitäminen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b="1" dirty="0"/>
              <a:t>lapsen antaminen adoptoitavaksi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b="1" dirty="0"/>
              <a:t>raskaudenkeskeytys</a:t>
            </a:r>
          </a:p>
          <a:p>
            <a:r>
              <a:rPr lang="fi-FI" dirty="0"/>
              <a:t>hyvä keskustella tilanteesta läheisten ihmisten kanssa, lopullisen päätöksen tekee nainen itse eikä kukaan saa häntä siihen painostaa</a:t>
            </a:r>
          </a:p>
          <a:p>
            <a:endParaRPr lang="fi-FI" b="1" dirty="0"/>
          </a:p>
          <a:p>
            <a:r>
              <a:rPr lang="fi-FI" b="1" dirty="0"/>
              <a:t>raskaudenkeskeytys eli abortti</a:t>
            </a:r>
          </a:p>
          <a:p>
            <a:pPr lvl="1"/>
            <a:r>
              <a:rPr lang="fi-FI" dirty="0"/>
              <a:t>raskauden päättäminen keinotekoisesti</a:t>
            </a:r>
          </a:p>
          <a:p>
            <a:pPr lvl="1"/>
            <a:r>
              <a:rPr lang="fi-FI" dirty="0"/>
              <a:t>tulisi tehdä mahdollisimman varhaisessa vaiheessa</a:t>
            </a:r>
          </a:p>
          <a:p>
            <a:pPr lvl="1"/>
            <a:r>
              <a:rPr lang="fi-FI" dirty="0"/>
              <a:t>12. raskausviikon jälkeen abortti mahdollinen vain erityistapauksissa</a:t>
            </a:r>
          </a:p>
          <a:p>
            <a:pPr lvl="1"/>
            <a:r>
              <a:rPr lang="fi-FI" dirty="0"/>
              <a:t>Suomessa aborttilaki, jonka mukaan aborttiin tarvitaan lupa </a:t>
            </a:r>
            <a:br>
              <a:rPr lang="fi-FI" dirty="0"/>
            </a:br>
            <a:r>
              <a:rPr lang="fi-FI" dirty="0"/>
              <a:t>(myönnetään vuosittain noin 10 000 kappaletta) </a:t>
            </a:r>
          </a:p>
          <a:p>
            <a:pPr lvl="1"/>
            <a:r>
              <a:rPr lang="fi-FI" dirty="0"/>
              <a:t>kansainvälisesti vertailtuna Suomessa tehdään vähän abortteja </a:t>
            </a:r>
            <a:br>
              <a:rPr lang="fi-FI" dirty="0"/>
            </a:br>
            <a:r>
              <a:rPr lang="fi-FI" dirty="0" smtClean="0"/>
              <a:t>(noin 90 % niistä sosiaalisin perustein) </a:t>
            </a:r>
          </a:p>
          <a:p>
            <a:pPr lvl="1"/>
            <a:r>
              <a:rPr lang="fi-FI" dirty="0" smtClean="0"/>
              <a:t>maailmalla tehdään vuosittain yli 21 miljoonaa vaarallista, laitonta aborttia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793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984</Words>
  <Application>Microsoft Office PowerPoint</Application>
  <PresentationFormat>Näytössä katseltava diaesitys (4:3)</PresentationFormat>
  <Paragraphs>115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Terve 2: Ihminen, ympäristö ja terveys</vt:lpstr>
      <vt:lpstr>Tuntisuunnitelma:</vt:lpstr>
      <vt:lpstr>Yhteinen tietotaulu taululle  Pedanet </vt:lpstr>
      <vt:lpstr>Pohtikaa ryhmässä seuraavia kysymyksiä:</vt:lpstr>
      <vt:lpstr>Raskausaika </vt:lpstr>
      <vt:lpstr>Keskenmeno ja ennenaikaisuus</vt:lpstr>
      <vt:lpstr>Raskauden ehkäisy</vt:lpstr>
      <vt:lpstr>Ehkäisymenetelmät, s.201  ehkäisynetti.fi</vt:lpstr>
      <vt:lpstr>Suunnittelematon raskaus</vt:lpstr>
      <vt:lpstr>Tahaton lapsettomuus</vt:lpstr>
      <vt:lpstr>Lapsettomuuden hoito</vt:lpstr>
      <vt:lpstr>Adoptio- ja sijaisvanhemmuus</vt:lpstr>
      <vt:lpstr>Ryhmätehtävä: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Laakkonen Viljami L</cp:lastModifiedBy>
  <cp:revision>1107</cp:revision>
  <dcterms:created xsi:type="dcterms:W3CDTF">2017-06-09T06:02:13Z</dcterms:created>
  <dcterms:modified xsi:type="dcterms:W3CDTF">2021-11-10T06:41:40Z</dcterms:modified>
</cp:coreProperties>
</file>