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2"/>
  </p:sldMasterIdLst>
  <p:notesMasterIdLst>
    <p:notesMasterId r:id="rId20"/>
  </p:notesMasterIdLst>
  <p:handoutMasterIdLst>
    <p:handoutMasterId r:id="rId21"/>
  </p:handoutMasterIdLst>
  <p:sldIdLst>
    <p:sldId id="256" r:id="rId3"/>
    <p:sldId id="267" r:id="rId4"/>
    <p:sldId id="268" r:id="rId5"/>
    <p:sldId id="269" r:id="rId6"/>
    <p:sldId id="270" r:id="rId7"/>
    <p:sldId id="271" r:id="rId8"/>
    <p:sldId id="272" r:id="rId9"/>
    <p:sldId id="257" r:id="rId10"/>
    <p:sldId id="258" r:id="rId11"/>
    <p:sldId id="266" r:id="rId12"/>
    <p:sldId id="260" r:id="rId13"/>
    <p:sldId id="259" r:id="rId14"/>
    <p:sldId id="261" r:id="rId15"/>
    <p:sldId id="262" r:id="rId16"/>
    <p:sldId id="263" r:id="rId17"/>
    <p:sldId id="264" r:id="rId18"/>
    <p:sldId id="26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8603FDC-E32A-4AB5-989C-0864C3EAD2B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80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4"/>
                <c:pt idx="0">
                  <c:v>Luokka 1</c:v>
                </c:pt>
                <c:pt idx="1">
                  <c:v>Luokka 2</c:v>
                </c:pt>
                <c:pt idx="2">
                  <c:v>Luokka 3</c:v>
                </c:pt>
                <c:pt idx="3">
                  <c:v>Luokka 4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Sarja 2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4"/>
                <c:pt idx="0">
                  <c:v>Luokka 1</c:v>
                </c:pt>
                <c:pt idx="1">
                  <c:v>Luokka 2</c:v>
                </c:pt>
                <c:pt idx="2">
                  <c:v>Luokka 3</c:v>
                </c:pt>
                <c:pt idx="3">
                  <c:v>Luokka 4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Sarja 3</c:v>
                </c:pt>
              </c:strCache>
            </c:strRef>
          </c:tx>
          <c:spPr>
            <a:gradFill flip="none" rotWithShape="1">
              <a:gsLst>
                <a:gs pos="0">
                  <a:schemeClr val="accent3"/>
                </a:gs>
                <a:gs pos="75000">
                  <a:schemeClr val="accent3">
                    <a:lumMod val="60000"/>
                    <a:lumOff val="40000"/>
                  </a:schemeClr>
                </a:gs>
                <a:gs pos="51000">
                  <a:schemeClr val="accent3">
                    <a:alpha val="75000"/>
                  </a:schemeClr>
                </a:gs>
                <a:gs pos="100000">
                  <a:schemeClr val="accent3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4"/>
                <c:pt idx="0">
                  <c:v>Luokka 1</c:v>
                </c:pt>
                <c:pt idx="1">
                  <c:v>Luokka 2</c:v>
                </c:pt>
                <c:pt idx="2">
                  <c:v>Luokka 3</c:v>
                </c:pt>
                <c:pt idx="3">
                  <c:v>Luokka 4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5"/>
        <c:overlap val="-70"/>
        <c:axId val="284777088"/>
        <c:axId val="284779048"/>
      </c:barChart>
      <c:catAx>
        <c:axId val="28477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i-FI"/>
          </a:p>
        </c:txPr>
        <c:crossAx val="284779048"/>
        <c:crosses val="autoZero"/>
        <c:auto val="1"/>
        <c:lblAlgn val="ctr"/>
        <c:lblOffset val="100"/>
        <c:noMultiLvlLbl val="0"/>
      </c:catAx>
      <c:valAx>
        <c:axId val="284779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i-FI"/>
          </a:p>
        </c:txPr>
        <c:crossAx val="284777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784C9-C352-4A3A-AB4F-E73B7EFE7116}" type="doc">
      <dgm:prSet loTypeId="urn:microsoft.com/office/officeart/2005/8/layout/rings+Icon#1" loCatId="relationship" qsTypeId="urn:microsoft.com/office/officeart/2005/8/quickstyle/simple4" qsCatId="simple" csTypeId="urn:microsoft.com/office/officeart/2005/8/colors/accent2_2" csCatId="accent2" phldr="1"/>
      <dgm:spPr/>
    </dgm:pt>
    <dgm:pt modelId="{EC38E271-73CD-4D7B-A66B-861CA7488EC7}">
      <dgm:prSet phldrT="[Teksti]"/>
      <dgm:spPr/>
      <dgm:t>
        <a:bodyPr/>
        <a:lstStyle/>
        <a:p>
          <a:r>
            <a: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Ryhmä A</a:t>
          </a:r>
        </a:p>
      </dgm:t>
    </dgm:pt>
    <dgm:pt modelId="{0EA99F19-5B2F-4C1C-9650-BC734B55276C}" type="parTrans" cxnId="{6635741C-801F-47A2-A3AF-03D68A077957}">
      <dgm:prSet/>
      <dgm:spPr/>
      <dgm:t>
        <a:bodyPr/>
        <a:lstStyle/>
        <a:p>
          <a:endParaRPr lang="fi-FI"/>
        </a:p>
      </dgm:t>
    </dgm:pt>
    <dgm:pt modelId="{E4286A04-4462-4767-ADE1-E306C144DD1F}" type="sibTrans" cxnId="{6635741C-801F-47A2-A3AF-03D68A077957}">
      <dgm:prSet/>
      <dgm:spPr/>
      <dgm:t>
        <a:bodyPr/>
        <a:lstStyle/>
        <a:p>
          <a:endParaRPr lang="fi-FI"/>
        </a:p>
      </dgm:t>
    </dgm:pt>
    <dgm:pt modelId="{56C32169-1400-436F-A8EC-619B9C7E6936}">
      <dgm:prSet phldrT="[Teksti]"/>
      <dgm:spPr/>
      <dgm:t>
        <a:bodyPr/>
        <a:lstStyle/>
        <a:p>
          <a:r>
            <a: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Ryhmä B</a:t>
          </a:r>
        </a:p>
      </dgm:t>
    </dgm:pt>
    <dgm:pt modelId="{206CD43D-A52D-4932-884E-340EA7F3FF6B}" type="parTrans" cxnId="{DFCD2E9B-B722-40E1-AA2E-87695AFE660E}">
      <dgm:prSet/>
      <dgm:spPr/>
      <dgm:t>
        <a:bodyPr/>
        <a:lstStyle/>
        <a:p>
          <a:endParaRPr lang="fi-FI"/>
        </a:p>
      </dgm:t>
    </dgm:pt>
    <dgm:pt modelId="{C0CE6C8E-CD32-48F9-8A54-7675A2CF02D0}" type="sibTrans" cxnId="{DFCD2E9B-B722-40E1-AA2E-87695AFE660E}">
      <dgm:prSet/>
      <dgm:spPr/>
      <dgm:t>
        <a:bodyPr/>
        <a:lstStyle/>
        <a:p>
          <a:endParaRPr lang="fi-FI"/>
        </a:p>
      </dgm:t>
    </dgm:pt>
    <dgm:pt modelId="{459EC89A-47B8-4868-BBE9-9476FBD4735E}">
      <dgm:prSet phldrT="[Teksti]"/>
      <dgm:spPr/>
      <dgm:t>
        <a:bodyPr/>
        <a:lstStyle/>
        <a:p>
          <a:r>
            <a: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Ryhmä C</a:t>
          </a:r>
        </a:p>
      </dgm:t>
    </dgm:pt>
    <dgm:pt modelId="{3B7A3293-3A0C-4891-99E7-141D50C0301C}" type="parTrans" cxnId="{C70F4E87-7751-4AB2-A73D-197D003AD2F4}">
      <dgm:prSet/>
      <dgm:spPr/>
      <dgm:t>
        <a:bodyPr/>
        <a:lstStyle/>
        <a:p>
          <a:endParaRPr lang="fi-FI"/>
        </a:p>
      </dgm:t>
    </dgm:pt>
    <dgm:pt modelId="{D3368E72-87E7-49A6-B731-AD2AC3EA2532}" type="sibTrans" cxnId="{C70F4E87-7751-4AB2-A73D-197D003AD2F4}">
      <dgm:prSet/>
      <dgm:spPr/>
      <dgm:t>
        <a:bodyPr/>
        <a:lstStyle/>
        <a:p>
          <a:endParaRPr lang="fi-FI"/>
        </a:p>
      </dgm:t>
    </dgm:pt>
    <dgm:pt modelId="{6EDA52E5-A2A7-435F-9246-0D388ED0D00A}" type="pres">
      <dgm:prSet presAssocID="{466784C9-C352-4A3A-AB4F-E73B7EFE7116}" presName="Name0" presStyleCnt="0">
        <dgm:presLayoutVars>
          <dgm:chMax val="7"/>
          <dgm:dir/>
          <dgm:resizeHandles val="exact"/>
        </dgm:presLayoutVars>
      </dgm:prSet>
      <dgm:spPr/>
    </dgm:pt>
    <dgm:pt modelId="{073C0186-C529-47F6-9A3F-AC54F3EC1A71}" type="pres">
      <dgm:prSet presAssocID="{466784C9-C352-4A3A-AB4F-E73B7EFE7116}" presName="ellipse1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34614A2-1392-4E77-BDA0-2BEA4D89C2F7}" type="pres">
      <dgm:prSet presAssocID="{466784C9-C352-4A3A-AB4F-E73B7EFE7116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D81501D-F97C-4215-9373-9F01E07C91FE}" type="pres">
      <dgm:prSet presAssocID="{466784C9-C352-4A3A-AB4F-E73B7EFE7116}" presName="ellipse3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635741C-801F-47A2-A3AF-03D68A077957}" srcId="{466784C9-C352-4A3A-AB4F-E73B7EFE7116}" destId="{EC38E271-73CD-4D7B-A66B-861CA7488EC7}" srcOrd="0" destOrd="0" parTransId="{0EA99F19-5B2F-4C1C-9650-BC734B55276C}" sibTransId="{E4286A04-4462-4767-ADE1-E306C144DD1F}"/>
    <dgm:cxn modelId="{5E608FEA-395A-446E-AE17-CB6CF05A8788}" type="presOf" srcId="{EC38E271-73CD-4D7B-A66B-861CA7488EC7}" destId="{073C0186-C529-47F6-9A3F-AC54F3EC1A71}" srcOrd="0" destOrd="0" presId="urn:microsoft.com/office/officeart/2005/8/layout/rings+Icon#1"/>
    <dgm:cxn modelId="{F5AC7BFA-D3B8-4821-9948-783EC7196B29}" type="presOf" srcId="{56C32169-1400-436F-A8EC-619B9C7E6936}" destId="{B34614A2-1392-4E77-BDA0-2BEA4D89C2F7}" srcOrd="0" destOrd="0" presId="urn:microsoft.com/office/officeart/2005/8/layout/rings+Icon#1"/>
    <dgm:cxn modelId="{C70F4E87-7751-4AB2-A73D-197D003AD2F4}" srcId="{466784C9-C352-4A3A-AB4F-E73B7EFE7116}" destId="{459EC89A-47B8-4868-BBE9-9476FBD4735E}" srcOrd="2" destOrd="0" parTransId="{3B7A3293-3A0C-4891-99E7-141D50C0301C}" sibTransId="{D3368E72-87E7-49A6-B731-AD2AC3EA2532}"/>
    <dgm:cxn modelId="{29AA74D2-84E1-48EC-8E00-BBF044D53BCE}" type="presOf" srcId="{466784C9-C352-4A3A-AB4F-E73B7EFE7116}" destId="{6EDA52E5-A2A7-435F-9246-0D388ED0D00A}" srcOrd="0" destOrd="0" presId="urn:microsoft.com/office/officeart/2005/8/layout/rings+Icon#1"/>
    <dgm:cxn modelId="{CDDBB908-DA88-4E73-98AC-B93F027CF084}" type="presOf" srcId="{459EC89A-47B8-4868-BBE9-9476FBD4735E}" destId="{2D81501D-F97C-4215-9373-9F01E07C91FE}" srcOrd="0" destOrd="0" presId="urn:microsoft.com/office/officeart/2005/8/layout/rings+Icon#1"/>
    <dgm:cxn modelId="{DFCD2E9B-B722-40E1-AA2E-87695AFE660E}" srcId="{466784C9-C352-4A3A-AB4F-E73B7EFE7116}" destId="{56C32169-1400-436F-A8EC-619B9C7E6936}" srcOrd="1" destOrd="0" parTransId="{206CD43D-A52D-4932-884E-340EA7F3FF6B}" sibTransId="{C0CE6C8E-CD32-48F9-8A54-7675A2CF02D0}"/>
    <dgm:cxn modelId="{DBE26B54-7079-4FFC-87E1-3554F7051E35}" type="presParOf" srcId="{6EDA52E5-A2A7-435F-9246-0D388ED0D00A}" destId="{073C0186-C529-47F6-9A3F-AC54F3EC1A71}" srcOrd="0" destOrd="0" presId="urn:microsoft.com/office/officeart/2005/8/layout/rings+Icon#1"/>
    <dgm:cxn modelId="{D6408F6A-19A4-403D-A1B1-2FB7672E934D}" type="presParOf" srcId="{6EDA52E5-A2A7-435F-9246-0D388ED0D00A}" destId="{B34614A2-1392-4E77-BDA0-2BEA4D89C2F7}" srcOrd="1" destOrd="0" presId="urn:microsoft.com/office/officeart/2005/8/layout/rings+Icon#1"/>
    <dgm:cxn modelId="{E3EED042-9059-4857-A024-B8C959786EE0}" type="presParOf" srcId="{6EDA52E5-A2A7-435F-9246-0D388ED0D00A}" destId="{2D81501D-F97C-4215-9373-9F01E07C91FE}" srcOrd="2" destOrd="0" presId="urn:microsoft.com/office/officeart/2005/8/layout/rings+Icon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#1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DE71268B-8AC2-4239-8FAF-7C144C210720}" type="datetimeFigureOut">
              <a:rPr lang="fi-FI"/>
              <a:t>23.4.2017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402BA2C8-71FC-43D0-BD87-0547616971FA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F5AD8362-6D63-40AC-BAA9-90C3AE6D5875}" type="datetimeFigureOut">
              <a:t>23.4.2017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C6539446-6953-447E-A4E3-E7CFBF87004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si3"/>
          <p:cNvSpPr/>
          <p:nvPr/>
        </p:nvSpPr>
        <p:spPr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aivas"/>
          <p:cNvSpPr/>
          <p:nvPr/>
        </p:nvSpPr>
        <p:spPr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vesi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vesi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uorakulmio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anchor="b">
            <a:noAutofit/>
          </a:bodyPr>
          <a:lstStyle>
            <a:lvl1pPr algn="ctr" latinLnBrk="0">
              <a:defRPr lang="fi-FI" sz="6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fi-FI" sz="1800" cap="all" baseline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latinLnBrk="0">
              <a:buNone/>
              <a:defRPr lang="fi-FI" sz="2800"/>
            </a:lvl2pPr>
            <a:lvl3pPr marL="914400" indent="0" algn="ctr" latinLnBrk="0">
              <a:buNone/>
              <a:defRPr lang="fi-FI" sz="2400"/>
            </a:lvl3pPr>
            <a:lvl4pPr marL="1371600" indent="0" algn="ctr" latinLnBrk="0">
              <a:buNone/>
              <a:defRPr lang="fi-FI" sz="2000"/>
            </a:lvl4pPr>
            <a:lvl5pPr marL="1828800" indent="0" algn="ctr" latinLnBrk="0">
              <a:buNone/>
              <a:defRPr lang="fi-FI" sz="2000"/>
            </a:lvl5pPr>
            <a:lvl6pPr marL="2286000" indent="0" algn="ctr" latinLnBrk="0">
              <a:buNone/>
              <a:defRPr lang="fi-FI" sz="2000"/>
            </a:lvl6pPr>
            <a:lvl7pPr marL="2743200" indent="0" algn="ctr" latinLnBrk="0">
              <a:buNone/>
              <a:defRPr lang="fi-FI" sz="2000"/>
            </a:lvl7pPr>
            <a:lvl8pPr marL="3200400" indent="0" algn="ctr" latinLnBrk="0">
              <a:buNone/>
              <a:defRPr lang="fi-FI" sz="2000"/>
            </a:lvl8pPr>
            <a:lvl9pPr marL="3657600" indent="0" algn="ctr" latinLnBrk="0">
              <a:buNone/>
              <a:defRPr lang="fi-FI" sz="20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t>23.4.2017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t>23.4.2017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lang="fi-FI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t>23.4.2017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ivas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anchor="b">
            <a:normAutofit/>
          </a:bodyPr>
          <a:lstStyle>
            <a:lvl1pPr algn="ctr" latinLnBrk="0">
              <a:defRPr lang="fi-FI" sz="6000" b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fi-FI"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t>23.4.2017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23.4.2017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0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>
            <a:normAutofit/>
          </a:bodyPr>
          <a:lstStyle>
            <a:lvl1pPr latinLnBrk="0">
              <a:defRPr lang="fi-FI" sz="1800"/>
            </a:lvl1pPr>
            <a:lvl2pPr latinLnBrk="0">
              <a:defRPr lang="fi-FI" sz="1600"/>
            </a:lvl2pPr>
            <a:lvl3pPr latinLnBrk="0">
              <a:defRPr lang="fi-FI" sz="1400"/>
            </a:lvl3pPr>
            <a:lvl4pPr latinLnBrk="0">
              <a:defRPr lang="fi-FI" sz="1200"/>
            </a:lvl4pPr>
            <a:lvl5pPr latinLnBrk="0">
              <a:defRPr lang="fi-FI" sz="1200"/>
            </a:lvl5pPr>
            <a:lvl6pPr latinLnBrk="0">
              <a:defRPr lang="fi-FI" sz="1200"/>
            </a:lvl6pPr>
            <a:lvl7pPr latinLnBrk="0">
              <a:defRPr lang="fi-FI" sz="1200"/>
            </a:lvl7pPr>
            <a:lvl8pPr latinLnBrk="0">
              <a:defRPr lang="fi-FI" sz="1200"/>
            </a:lvl8pPr>
            <a:lvl9pPr latinLnBrk="0">
              <a:defRPr lang="fi-FI"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0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>
            <a:normAutofit/>
          </a:bodyPr>
          <a:lstStyle>
            <a:lvl1pPr latinLnBrk="0">
              <a:defRPr lang="fi-FI" sz="1800"/>
            </a:lvl1pPr>
            <a:lvl2pPr latinLnBrk="0">
              <a:defRPr lang="fi-FI" sz="1600"/>
            </a:lvl2pPr>
            <a:lvl3pPr latinLnBrk="0">
              <a:defRPr lang="fi-FI" sz="1400"/>
            </a:lvl3pPr>
            <a:lvl4pPr latinLnBrk="0">
              <a:defRPr lang="fi-FI" sz="1200"/>
            </a:lvl4pPr>
            <a:lvl5pPr latinLnBrk="0">
              <a:defRPr lang="fi-FI" sz="1200"/>
            </a:lvl5pPr>
            <a:lvl6pPr latinLnBrk="0">
              <a:defRPr lang="fi-FI" sz="1200"/>
            </a:lvl6pPr>
            <a:lvl7pPr latinLnBrk="0">
              <a:defRPr lang="fi-FI" sz="1200"/>
            </a:lvl7pPr>
            <a:lvl8pPr latinLnBrk="0">
              <a:defRPr lang="fi-FI" sz="1200"/>
            </a:lvl8pPr>
            <a:lvl9pPr latinLnBrk="0">
              <a:defRPr lang="fi-FI"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23.4.2017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t>23.4.2017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ivas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t>23.4.2017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 latinLnBrk="0">
              <a:defRPr lang="fi-FI" sz="3200" b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 latinLnBrk="0">
              <a:lnSpc>
                <a:spcPct val="90000"/>
              </a:lnSpc>
              <a:spcBef>
                <a:spcPts val="800"/>
              </a:spcBef>
              <a:buNone/>
              <a:defRPr lang="fi-FI" sz="14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t>23.4.2017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 latinLnBrk="0">
              <a:defRPr lang="fi-FI" sz="3400" b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fi-FI" sz="24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spcBef>
                <a:spcPts val="800"/>
              </a:spcBef>
              <a:buNone/>
              <a:defRPr lang="fi-FI" sz="14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t>23.4.2017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ivas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vesi3"/>
          <p:cNvSpPr/>
          <p:nvPr/>
        </p:nvSpPr>
        <p:spPr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vesi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vesi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8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586B75A-687E-405C-8A0B-8D00578BA2C3}" type="datetime1">
              <a:rPr lang="fi-FI" smtClean="0"/>
              <a:pPr/>
              <a:t>23.4.2017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8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8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FAB73BC-B049-4115-A692-8D63A059BFB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3800" kern="1200">
          <a:solidFill>
            <a:schemeClr val="accent2">
              <a:lumMod val="50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lang="fi-FI" sz="2000" kern="1200">
          <a:solidFill>
            <a:schemeClr val="accent2">
              <a:lumMod val="7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lang="fi-FI" sz="1800" kern="1200">
          <a:solidFill>
            <a:schemeClr val="accent2">
              <a:lumMod val="7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600" kern="1200">
          <a:solidFill>
            <a:schemeClr val="accent2">
              <a:lumMod val="7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400" kern="1200">
          <a:solidFill>
            <a:schemeClr val="accent2">
              <a:lumMod val="7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400" kern="1200">
          <a:solidFill>
            <a:schemeClr val="accent2">
              <a:lumMod val="7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lang="fi-FI"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840">
          <p15:clr>
            <a:srgbClr val="F26B43"/>
          </p15:clr>
        </p15:guide>
        <p15:guide id="4" orient="horz" pos="984">
          <p15:clr>
            <a:srgbClr val="F26B43"/>
          </p15:clr>
        </p15:guide>
        <p15:guide id="5" orient="horz" pos="3600">
          <p15:clr>
            <a:srgbClr val="F26B43"/>
          </p15:clr>
        </p15:guide>
        <p15:guide id="6" pos="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000" b="1" dirty="0" smtClean="0"/>
              <a:t>KONDITIONAALI JA KONJUNKTIIVIN IMPERFEKTI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873" y="4187952"/>
            <a:ext cx="5230368" cy="207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90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27477" y="762000"/>
            <a:ext cx="3852673" cy="2743200"/>
          </a:xfrm>
        </p:spPr>
        <p:txBody>
          <a:bodyPr/>
          <a:lstStyle/>
          <a:p>
            <a:r>
              <a:rPr lang="fi-FI" dirty="0"/>
              <a:t>Kuva kuvatekstiasettelun kanssa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dirty="0"/>
              <a:t>Kuvateksti</a:t>
            </a:r>
          </a:p>
        </p:txBody>
      </p:sp>
      <p:pic>
        <p:nvPicPr>
          <p:cNvPr id="7" name="Kuvan paikkamerkki 6" descr="Lähikuva kukasta, meritähdestä ja simpukankuorista valkealla hiekalla" title="Beach photo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188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Kahden sisällön asettelu taulukon kanssa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/>
              <a:t>Ensimmäinen luettelomerkki tähän</a:t>
            </a:r>
          </a:p>
          <a:p>
            <a:r>
              <a:rPr lang="fi-FI"/>
              <a:t>Toinen luettelomerkki tähän</a:t>
            </a:r>
          </a:p>
          <a:p>
            <a:r>
              <a:rPr lang="fi-FI"/>
              <a:t>Kolmas luettelomerkki tähän</a:t>
            </a:r>
          </a:p>
        </p:txBody>
      </p:sp>
      <p:graphicFrame>
        <p:nvGraphicFramePr>
          <p:cNvPr id="5" name="Sisällön paikkamerkki 4" descr="Mallitaulukko kolmella sarakkeella ja neljällä rivillä" title="Tabl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7734193"/>
              </p:ext>
            </p:extLst>
          </p:nvPr>
        </p:nvGraphicFramePr>
        <p:xfrm>
          <a:off x="6278563" y="1573213"/>
          <a:ext cx="4572000" cy="223016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524000"/>
                <a:gridCol w="1524000"/>
                <a:gridCol w="1524000"/>
              </a:tblGrid>
              <a:tr h="557540">
                <a:tc>
                  <a:txBody>
                    <a:bodyPr/>
                    <a:lstStyle/>
                    <a:p>
                      <a:endParaRPr lang="fi-FI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Ryhmä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Ryhmä B</a:t>
                      </a:r>
                    </a:p>
                  </a:txBody>
                  <a:tcPr anchor="ctr"/>
                </a:tc>
              </a:tr>
              <a:tr h="557540">
                <a:tc>
                  <a:txBody>
                    <a:bodyPr/>
                    <a:lstStyle/>
                    <a:p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Luokka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95</a:t>
                      </a:r>
                    </a:p>
                  </a:txBody>
                  <a:tcPr anchor="ctr"/>
                </a:tc>
              </a:tr>
              <a:tr h="557540">
                <a:tc>
                  <a:txBody>
                    <a:bodyPr/>
                    <a:lstStyle/>
                    <a:p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Luokka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</a:t>
                      </a:r>
                    </a:p>
                  </a:txBody>
                  <a:tcPr anchor="ctr"/>
                </a:tc>
              </a:tr>
              <a:tr h="557540">
                <a:tc>
                  <a:txBody>
                    <a:bodyPr/>
                    <a:lstStyle/>
                    <a:p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Luokka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03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Kahden sisällön asettelu SmartArtin kanssa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/>
              <a:t>Ensimmäinen luettelomerkki tähän</a:t>
            </a:r>
          </a:p>
          <a:p>
            <a:r>
              <a:rPr lang="fi-FI"/>
              <a:t>Toinen luettelomerkki tähän</a:t>
            </a:r>
          </a:p>
          <a:p>
            <a:r>
              <a:rPr lang="fi-FI"/>
              <a:t>Kolmas luettelomerkki tähän</a:t>
            </a:r>
          </a:p>
        </p:txBody>
      </p:sp>
      <p:graphicFrame>
        <p:nvGraphicFramePr>
          <p:cNvPr id="7" name="Sisällön paikkamerkki 6" descr="Lomittuvat ympyrät" title="SmartArt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1511590"/>
              </p:ext>
            </p:extLst>
          </p:nvPr>
        </p:nvGraphicFramePr>
        <p:xfrm>
          <a:off x="6278563" y="1573213"/>
          <a:ext cx="4572000" cy="4141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10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05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72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935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4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80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1624" y="475488"/>
            <a:ext cx="10792968" cy="586130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LUE JA SUOMENNA LAUSEET </a:t>
            </a:r>
          </a:p>
          <a:p>
            <a:r>
              <a:rPr lang="fi-FI" sz="2800" i="1" dirty="0" err="1" smtClean="0"/>
              <a:t>Regine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würde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mehr</a:t>
            </a:r>
            <a:r>
              <a:rPr lang="fi-FI" sz="2800" i="1" dirty="0" smtClean="0"/>
              <a:t> </a:t>
            </a:r>
            <a:r>
              <a:rPr lang="fi-FI" sz="2800" b="1" u="sng" dirty="0" err="1" smtClean="0"/>
              <a:t>fernsehen</a:t>
            </a:r>
            <a:r>
              <a:rPr lang="fi-FI" sz="2800" i="1" dirty="0" smtClean="0"/>
              <a:t>, </a:t>
            </a:r>
            <a:r>
              <a:rPr lang="fi-FI" sz="2800" i="1" dirty="0" err="1" smtClean="0"/>
              <a:t>wenn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sie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nicht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arbeiten</a:t>
            </a:r>
            <a:r>
              <a:rPr lang="fi-FI" sz="2800" b="1" i="1" u="sng" dirty="0" smtClean="0"/>
              <a:t> </a:t>
            </a:r>
            <a:r>
              <a:rPr lang="fi-FI" sz="2800" b="1" i="1" u="sng" dirty="0" err="1" smtClean="0"/>
              <a:t>würde</a:t>
            </a:r>
            <a:r>
              <a:rPr lang="fi-FI" sz="2800" i="1" dirty="0" smtClean="0"/>
              <a:t>.  </a:t>
            </a:r>
          </a:p>
          <a:p>
            <a:r>
              <a:rPr lang="fi-FI" sz="2800" i="1" dirty="0" err="1" smtClean="0"/>
              <a:t>Die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Kinder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würden</a:t>
            </a:r>
            <a:r>
              <a:rPr lang="fi-FI" sz="2800" b="1" i="1" u="sng" dirty="0" smtClean="0"/>
              <a:t> </a:t>
            </a:r>
            <a:r>
              <a:rPr lang="fi-FI" sz="2800" i="1" dirty="0" err="1" smtClean="0"/>
              <a:t>viereckige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Augen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bekommen</a:t>
            </a:r>
            <a:r>
              <a:rPr lang="fi-FI" sz="2800" i="1" dirty="0" smtClean="0"/>
              <a:t>, </a:t>
            </a:r>
            <a:r>
              <a:rPr lang="fi-FI" sz="2800" i="1" dirty="0" err="1" smtClean="0"/>
              <a:t>wenn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sie</a:t>
            </a:r>
            <a:r>
              <a:rPr lang="fi-FI" sz="2800" i="1" dirty="0" smtClean="0"/>
              <a:t> am </a:t>
            </a:r>
            <a:r>
              <a:rPr lang="fi-FI" sz="2800" i="1" dirty="0" err="1" smtClean="0"/>
              <a:t>Tag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mehr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als</a:t>
            </a:r>
            <a:r>
              <a:rPr lang="fi-FI" sz="2800" i="1" dirty="0" smtClean="0"/>
              <a:t> eine </a:t>
            </a:r>
            <a:r>
              <a:rPr lang="fi-FI" sz="2800" i="1" dirty="0" err="1" smtClean="0"/>
              <a:t>Stunde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Kinderprogramme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sehen</a:t>
            </a:r>
            <a:r>
              <a:rPr lang="fi-FI" sz="2800" b="1" i="1" u="sng" dirty="0" smtClean="0"/>
              <a:t> </a:t>
            </a:r>
            <a:r>
              <a:rPr lang="fi-FI" sz="2800" b="1" i="1" u="sng" dirty="0" err="1" smtClean="0"/>
              <a:t>würden</a:t>
            </a:r>
            <a:r>
              <a:rPr lang="fi-FI" sz="2800" i="1" dirty="0" smtClean="0"/>
              <a:t>. </a:t>
            </a:r>
            <a:endParaRPr lang="fi-FI" sz="2800" i="1" dirty="0"/>
          </a:p>
          <a:p>
            <a:r>
              <a:rPr lang="fi-FI" sz="2800" i="1" dirty="0" err="1" smtClean="0"/>
              <a:t>Wenn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die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deutschen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Plattenfirmen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deutsche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Musiker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fördern</a:t>
            </a:r>
            <a:r>
              <a:rPr lang="fi-FI" sz="2800" b="1" i="1" u="sng" dirty="0" smtClean="0"/>
              <a:t> </a:t>
            </a:r>
            <a:r>
              <a:rPr lang="fi-FI" sz="2800" b="1" i="1" u="sng" dirty="0" err="1" smtClean="0"/>
              <a:t>würden</a:t>
            </a:r>
            <a:r>
              <a:rPr lang="fi-FI" sz="2800" b="1" i="1" u="sng" dirty="0" smtClean="0"/>
              <a:t>,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würde</a:t>
            </a:r>
            <a:r>
              <a:rPr lang="fi-FI" sz="2800" b="1" i="1" u="sng" dirty="0" smtClean="0"/>
              <a:t> </a:t>
            </a:r>
            <a:r>
              <a:rPr lang="fi-FI" sz="2800" i="1" dirty="0" smtClean="0"/>
              <a:t>es </a:t>
            </a:r>
            <a:r>
              <a:rPr lang="fi-FI" sz="2800" i="1" dirty="0" err="1" smtClean="0"/>
              <a:t>auch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mehr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deutsche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Musik</a:t>
            </a:r>
            <a:r>
              <a:rPr lang="fi-FI" sz="2800" i="1" dirty="0" smtClean="0"/>
              <a:t> </a:t>
            </a:r>
            <a:r>
              <a:rPr lang="fi-FI" sz="2800" b="1" i="1" u="sng" dirty="0" err="1" smtClean="0"/>
              <a:t>geben</a:t>
            </a:r>
            <a:r>
              <a:rPr lang="fi-FI" sz="2800" b="1" i="1" u="sng" dirty="0" smtClean="0"/>
              <a:t>.</a:t>
            </a:r>
            <a:r>
              <a:rPr lang="fi-FI" sz="2800" i="1" dirty="0" smtClean="0"/>
              <a:t> </a:t>
            </a:r>
          </a:p>
          <a:p>
            <a:r>
              <a:rPr lang="fi-FI" sz="2800" dirty="0" smtClean="0"/>
              <a:t>KONDITIONAALI MUODOSTETAAN SAKSASSA: </a:t>
            </a:r>
          </a:p>
          <a:p>
            <a:r>
              <a:rPr lang="fi-FI" sz="2800" dirty="0" smtClean="0"/>
              <a:t>-&gt; </a:t>
            </a:r>
            <a:r>
              <a:rPr lang="fi-FI" sz="2800" i="1" dirty="0" err="1" smtClean="0"/>
              <a:t>würde</a:t>
            </a:r>
            <a:r>
              <a:rPr lang="fi-FI" sz="2800" i="1" dirty="0" smtClean="0"/>
              <a:t> –apuverbillä JA </a:t>
            </a:r>
          </a:p>
          <a:p>
            <a:r>
              <a:rPr lang="fi-FI" sz="2800" i="1" dirty="0" smtClean="0"/>
              <a:t>-&gt; pääverbin perusmuodolla eli infinitiivillä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77105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69264" y="237744"/>
            <a:ext cx="10826496" cy="6336792"/>
          </a:xfrm>
        </p:spPr>
        <p:txBody>
          <a:bodyPr>
            <a:normAutofit fontScale="92500" lnSpcReduction="10000"/>
          </a:bodyPr>
          <a:lstStyle/>
          <a:p>
            <a:r>
              <a:rPr lang="fi-FI" sz="2800" i="1" dirty="0"/>
              <a:t>p</a:t>
            </a:r>
            <a:r>
              <a:rPr lang="fi-FI" sz="2800" i="1" dirty="0" smtClean="0"/>
              <a:t>äälauseessa infinitiivin paikka on </a:t>
            </a:r>
            <a:r>
              <a:rPr lang="fi-FI" sz="2800" b="1" i="1" u="sng" dirty="0" smtClean="0"/>
              <a:t>lauseen lopussa.</a:t>
            </a:r>
            <a:r>
              <a:rPr lang="fi-FI" sz="2800" i="1" dirty="0" smtClean="0"/>
              <a:t> </a:t>
            </a:r>
          </a:p>
          <a:p>
            <a:r>
              <a:rPr lang="fi-FI" sz="2800" i="1" dirty="0"/>
              <a:t>s</a:t>
            </a:r>
            <a:r>
              <a:rPr lang="fi-FI" sz="2800" i="1" dirty="0" smtClean="0"/>
              <a:t>ivulauseessa apuverbi on lauseen </a:t>
            </a:r>
            <a:r>
              <a:rPr lang="fi-FI" sz="2800" b="1" i="1" dirty="0" smtClean="0"/>
              <a:t>lopussa,</a:t>
            </a:r>
            <a:r>
              <a:rPr lang="fi-FI" sz="2800" i="1" dirty="0" smtClean="0"/>
              <a:t> ja infinitiivi välittömästi ennen sitä, siis </a:t>
            </a:r>
            <a:r>
              <a:rPr lang="fi-FI" sz="2800" b="1" i="1" dirty="0" smtClean="0"/>
              <a:t>toiseksi viimeisenä. </a:t>
            </a:r>
            <a:r>
              <a:rPr lang="fi-FI" sz="2800" dirty="0" smtClean="0"/>
              <a:t> </a:t>
            </a:r>
          </a:p>
          <a:p>
            <a:r>
              <a:rPr lang="fi-FI" sz="2800" dirty="0" smtClean="0"/>
              <a:t>KONDITIONAALIN APUVERBI </a:t>
            </a:r>
            <a:r>
              <a:rPr lang="fi-FI" sz="2800" i="1" dirty="0" err="1" smtClean="0"/>
              <a:t>würde</a:t>
            </a:r>
            <a:r>
              <a:rPr lang="fi-FI" sz="2800" i="1" dirty="0" smtClean="0"/>
              <a:t> </a:t>
            </a:r>
            <a:r>
              <a:rPr lang="fi-FI" sz="2800" dirty="0" smtClean="0"/>
              <a:t>taipuu lauseen subjektin mukaan (HUOM! Yksikön 1. ja 3. persoona on keskenään samanlaiset ja persoonapäätteettömät). </a:t>
            </a:r>
          </a:p>
          <a:p>
            <a:r>
              <a:rPr lang="fi-FI" sz="2800" dirty="0" smtClean="0"/>
              <a:t>Y.1. </a:t>
            </a:r>
            <a:r>
              <a:rPr lang="fi-FI" sz="2800" dirty="0" err="1" smtClean="0"/>
              <a:t>ich</a:t>
            </a:r>
            <a:r>
              <a:rPr lang="fi-FI" sz="2800" dirty="0" smtClean="0"/>
              <a:t> </a:t>
            </a:r>
            <a:r>
              <a:rPr lang="fi-FI" sz="2800" dirty="0" err="1" smtClean="0"/>
              <a:t>würde</a:t>
            </a:r>
            <a:r>
              <a:rPr lang="fi-FI" sz="2800" dirty="0" smtClean="0"/>
              <a:t> </a:t>
            </a:r>
          </a:p>
          <a:p>
            <a:r>
              <a:rPr lang="fi-FI" sz="2800" dirty="0" smtClean="0"/>
              <a:t>Y.2. du </a:t>
            </a:r>
            <a:r>
              <a:rPr lang="fi-FI" sz="2800" dirty="0" err="1" smtClean="0"/>
              <a:t>würdest</a:t>
            </a:r>
            <a:r>
              <a:rPr lang="fi-FI" sz="2800" dirty="0" smtClean="0"/>
              <a:t> </a:t>
            </a:r>
          </a:p>
          <a:p>
            <a:r>
              <a:rPr lang="fi-FI" sz="2800" dirty="0" smtClean="0"/>
              <a:t>Y.3. </a:t>
            </a:r>
            <a:r>
              <a:rPr lang="fi-FI" sz="2800" dirty="0" err="1" smtClean="0"/>
              <a:t>er</a:t>
            </a:r>
            <a:r>
              <a:rPr lang="fi-FI" sz="2800" dirty="0" smtClean="0"/>
              <a:t>/es/</a:t>
            </a:r>
            <a:r>
              <a:rPr lang="fi-FI" sz="2800" dirty="0" err="1" smtClean="0"/>
              <a:t>sie</a:t>
            </a:r>
            <a:r>
              <a:rPr lang="fi-FI" sz="2800" dirty="0" smtClean="0"/>
              <a:t> </a:t>
            </a:r>
            <a:r>
              <a:rPr lang="fi-FI" sz="2800" dirty="0" err="1" smtClean="0"/>
              <a:t>würde</a:t>
            </a:r>
            <a:r>
              <a:rPr lang="fi-FI" sz="2800" dirty="0" smtClean="0"/>
              <a:t> </a:t>
            </a:r>
          </a:p>
          <a:p>
            <a:r>
              <a:rPr lang="fi-FI" sz="2800" dirty="0" smtClean="0"/>
              <a:t>M.1. </a:t>
            </a:r>
            <a:r>
              <a:rPr lang="fi-FI" sz="2800" dirty="0" err="1" smtClean="0"/>
              <a:t>wir</a:t>
            </a:r>
            <a:r>
              <a:rPr lang="fi-FI" sz="2800" dirty="0" smtClean="0"/>
              <a:t> </a:t>
            </a:r>
            <a:r>
              <a:rPr lang="fi-FI" sz="2800" dirty="0" err="1" smtClean="0"/>
              <a:t>würden</a:t>
            </a:r>
            <a:r>
              <a:rPr lang="fi-FI" sz="2800" dirty="0" smtClean="0"/>
              <a:t> </a:t>
            </a:r>
          </a:p>
          <a:p>
            <a:r>
              <a:rPr lang="fi-FI" sz="2800" dirty="0" smtClean="0"/>
              <a:t>M.2. </a:t>
            </a:r>
            <a:r>
              <a:rPr lang="fi-FI" sz="2800" dirty="0" err="1" smtClean="0"/>
              <a:t>ihr</a:t>
            </a:r>
            <a:r>
              <a:rPr lang="fi-FI" sz="2800" dirty="0" smtClean="0"/>
              <a:t> </a:t>
            </a:r>
            <a:r>
              <a:rPr lang="fi-FI" sz="2800" dirty="0" err="1" smtClean="0"/>
              <a:t>würdet</a:t>
            </a:r>
            <a:endParaRPr lang="fi-FI" sz="2800" dirty="0" smtClean="0"/>
          </a:p>
          <a:p>
            <a:r>
              <a:rPr lang="fi-FI" sz="2800" dirty="0" smtClean="0"/>
              <a:t>M.3. </a:t>
            </a:r>
            <a:r>
              <a:rPr lang="fi-FI" sz="2800" dirty="0" err="1" smtClean="0"/>
              <a:t>sie</a:t>
            </a:r>
            <a:r>
              <a:rPr lang="fi-FI" sz="2800" dirty="0" smtClean="0"/>
              <a:t> </a:t>
            </a:r>
            <a:r>
              <a:rPr lang="fi-FI" sz="2800" dirty="0" err="1" smtClean="0"/>
              <a:t>würden</a:t>
            </a:r>
            <a:r>
              <a:rPr lang="fi-FI" sz="2800" dirty="0" smtClean="0"/>
              <a:t> </a:t>
            </a:r>
          </a:p>
          <a:p>
            <a:r>
              <a:rPr lang="fi-FI" sz="2800" dirty="0" err="1" smtClean="0"/>
              <a:t>Teitit</a:t>
            </a:r>
            <a:r>
              <a:rPr lang="fi-FI" sz="2800" dirty="0" smtClean="0"/>
              <a:t>. </a:t>
            </a:r>
            <a:r>
              <a:rPr lang="fi-FI" sz="2800" dirty="0" err="1" smtClean="0"/>
              <a:t>Sie</a:t>
            </a:r>
            <a:r>
              <a:rPr lang="fi-FI" sz="2800" dirty="0" smtClean="0"/>
              <a:t> </a:t>
            </a:r>
            <a:r>
              <a:rPr lang="fi-FI" sz="2800" dirty="0" err="1" smtClean="0"/>
              <a:t>würden</a:t>
            </a:r>
            <a:r>
              <a:rPr lang="fi-FI" sz="2800" dirty="0" smtClean="0"/>
              <a:t> </a:t>
            </a:r>
            <a:endParaRPr lang="fi-FI" sz="28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2907792"/>
            <a:ext cx="2095500" cy="264052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904" y="3325803"/>
            <a:ext cx="2560319" cy="195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5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749808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SEURAAVISTA VERBEISTÄ EI KÄYTETÄ KONDITIONAALIA VAAN KONJUNKTIIVIN IMPERFEKTIÄ: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41120" y="1014984"/>
            <a:ext cx="9509760" cy="5733288"/>
          </a:xfrm>
        </p:spPr>
        <p:txBody>
          <a:bodyPr>
            <a:normAutofit lnSpcReduction="10000"/>
          </a:bodyPr>
          <a:lstStyle/>
          <a:p>
            <a:r>
              <a:rPr lang="fi-FI" sz="2800" i="1" dirty="0"/>
              <a:t>s</a:t>
            </a:r>
            <a:r>
              <a:rPr lang="fi-FI" sz="2800" i="1" dirty="0" smtClean="0"/>
              <a:t>ein        olla                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wäre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h</a:t>
            </a:r>
            <a:r>
              <a:rPr lang="fi-FI" sz="2800" i="1" dirty="0" err="1" smtClean="0"/>
              <a:t>aben</a:t>
            </a:r>
            <a:r>
              <a:rPr lang="fi-FI" sz="2800" i="1" dirty="0" smtClean="0"/>
              <a:t>     </a:t>
            </a:r>
            <a:r>
              <a:rPr lang="fi-FI" sz="2800" i="1" dirty="0" err="1" smtClean="0"/>
              <a:t>jklla</a:t>
            </a:r>
            <a:r>
              <a:rPr lang="fi-FI" sz="2800" i="1" dirty="0" smtClean="0"/>
              <a:t> on          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hätte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w</a:t>
            </a:r>
            <a:r>
              <a:rPr lang="fi-FI" sz="2800" i="1" dirty="0" err="1" smtClean="0"/>
              <a:t>erden</a:t>
            </a:r>
            <a:r>
              <a:rPr lang="fi-FI" sz="2800" i="1" dirty="0" smtClean="0"/>
              <a:t>   tulla </a:t>
            </a:r>
            <a:r>
              <a:rPr lang="fi-FI" sz="2800" i="1" dirty="0" err="1" smtClean="0"/>
              <a:t>jksik</a:t>
            </a:r>
            <a:r>
              <a:rPr lang="fi-FI" sz="2800" i="1" dirty="0" smtClean="0"/>
              <a:t>       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würde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 smtClean="0"/>
              <a:t>wissen</a:t>
            </a:r>
            <a:r>
              <a:rPr lang="fi-FI" sz="2800" i="1" dirty="0" smtClean="0"/>
              <a:t>    tietää            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wüsste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d</a:t>
            </a:r>
            <a:r>
              <a:rPr lang="fi-FI" sz="2800" i="1" dirty="0" err="1" smtClean="0"/>
              <a:t>ürfen</a:t>
            </a:r>
            <a:r>
              <a:rPr lang="fi-FI" sz="2800" i="1" dirty="0" smtClean="0"/>
              <a:t>     saada, olla lupa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dürfte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k</a:t>
            </a:r>
            <a:r>
              <a:rPr lang="fi-FI" sz="2800" i="1" dirty="0" err="1" smtClean="0"/>
              <a:t>önnen</a:t>
            </a:r>
            <a:r>
              <a:rPr lang="fi-FI" sz="2800" i="1" dirty="0" smtClean="0"/>
              <a:t>    osata, voida  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könnte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m</a:t>
            </a:r>
            <a:r>
              <a:rPr lang="fi-FI" sz="2800" i="1" dirty="0" err="1" smtClean="0"/>
              <a:t>ögen</a:t>
            </a:r>
            <a:r>
              <a:rPr lang="fi-FI" sz="2800" i="1" dirty="0" smtClean="0"/>
              <a:t>      saattaa, viitsiä; pitää </a:t>
            </a:r>
            <a:r>
              <a:rPr lang="fi-FI" sz="2800" i="1" dirty="0" err="1" smtClean="0"/>
              <a:t>jstak</a:t>
            </a:r>
            <a:r>
              <a:rPr lang="fi-FI" sz="2800" i="1" dirty="0" smtClean="0"/>
              <a:t>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möchte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m</a:t>
            </a:r>
            <a:r>
              <a:rPr lang="fi-FI" sz="2800" i="1" dirty="0" err="1" smtClean="0"/>
              <a:t>üssen</a:t>
            </a:r>
            <a:r>
              <a:rPr lang="fi-FI" sz="2800" i="1" dirty="0" smtClean="0"/>
              <a:t>     täytyä, olla pakko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müsste</a:t>
            </a:r>
            <a:r>
              <a:rPr lang="fi-FI" sz="2800" i="1" dirty="0" smtClean="0"/>
              <a:t>  </a:t>
            </a:r>
          </a:p>
          <a:p>
            <a:r>
              <a:rPr lang="fi-FI" sz="2800" i="1" dirty="0" err="1"/>
              <a:t>s</a:t>
            </a:r>
            <a:r>
              <a:rPr lang="fi-FI" sz="2800" i="1" dirty="0" err="1" smtClean="0"/>
              <a:t>ollen</a:t>
            </a:r>
            <a:r>
              <a:rPr lang="fi-FI" sz="2800" i="1" dirty="0" smtClean="0"/>
              <a:t>       pitää           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sollte</a:t>
            </a:r>
            <a:r>
              <a:rPr lang="fi-FI" sz="2800" i="1" dirty="0" smtClean="0"/>
              <a:t> </a:t>
            </a:r>
          </a:p>
          <a:p>
            <a:r>
              <a:rPr lang="fi-FI" sz="2800" i="1" dirty="0" err="1"/>
              <a:t>w</a:t>
            </a:r>
            <a:r>
              <a:rPr lang="fi-FI" sz="2800" i="1" dirty="0" err="1" smtClean="0"/>
              <a:t>ollen</a:t>
            </a:r>
            <a:r>
              <a:rPr lang="fi-FI" sz="2800" i="1" dirty="0" smtClean="0"/>
              <a:t>      haluta, aikoa                     </a:t>
            </a:r>
            <a:r>
              <a:rPr lang="fi-FI" sz="2800" i="1" dirty="0" err="1" smtClean="0"/>
              <a:t>er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wollte</a:t>
            </a:r>
            <a:r>
              <a:rPr lang="fi-FI" sz="2800" i="1" dirty="0" smtClean="0"/>
              <a:t>  </a:t>
            </a:r>
            <a:endParaRPr lang="fi-FI" sz="2800" i="1" dirty="0"/>
          </a:p>
        </p:txBody>
      </p:sp>
    </p:spTree>
    <p:extLst>
      <p:ext uri="{BB962C8B-B14F-4D97-AF65-F5344CB8AC3E}">
        <p14:creationId xmlns:p14="http://schemas.microsoft.com/office/powerpoint/2010/main" val="314037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841248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KONDITIONAALIA JA KONJUNKTIIVIN IMPERFEKTIÄ KÄYTETÄÄN USEIN KOHTELIAISSA PYYNNÖISSÄ: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41120" y="1170432"/>
            <a:ext cx="9509760" cy="5248656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-</a:t>
            </a:r>
            <a:r>
              <a:rPr lang="fi-FI" sz="2800" b="1" i="1" dirty="0" err="1" smtClean="0"/>
              <a:t>Würdest</a:t>
            </a:r>
            <a:r>
              <a:rPr lang="fi-FI" sz="2800" b="1" i="1" dirty="0" smtClean="0"/>
              <a:t> </a:t>
            </a:r>
            <a:r>
              <a:rPr lang="fi-FI" sz="2800" i="1" dirty="0" smtClean="0"/>
              <a:t>du </a:t>
            </a:r>
            <a:r>
              <a:rPr lang="fi-FI" sz="2800" i="1" dirty="0" err="1" smtClean="0"/>
              <a:t>bitte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das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Fenster</a:t>
            </a:r>
            <a:r>
              <a:rPr lang="fi-FI" sz="2800" i="1" dirty="0" smtClean="0"/>
              <a:t> </a:t>
            </a:r>
            <a:r>
              <a:rPr lang="fi-FI" sz="2800" b="1" i="1" dirty="0" err="1" smtClean="0"/>
              <a:t>öffnen</a:t>
            </a:r>
            <a:r>
              <a:rPr lang="fi-FI" sz="2800" b="1" i="1" dirty="0" smtClean="0"/>
              <a:t>?</a:t>
            </a:r>
            <a:r>
              <a:rPr lang="fi-FI" sz="2800" i="1" dirty="0" smtClean="0"/>
              <a:t> </a:t>
            </a:r>
          </a:p>
          <a:p>
            <a:r>
              <a:rPr lang="fi-FI" sz="2800" b="1" i="1" dirty="0" smtClean="0"/>
              <a:t>-Avaisitko </a:t>
            </a:r>
            <a:r>
              <a:rPr lang="fi-FI" sz="2800" i="1" dirty="0" smtClean="0"/>
              <a:t>ikkunan? </a:t>
            </a:r>
          </a:p>
          <a:p>
            <a:r>
              <a:rPr lang="fi-FI" sz="2800" b="1" dirty="0" smtClean="0"/>
              <a:t>-</a:t>
            </a:r>
            <a:r>
              <a:rPr lang="fi-FI" sz="2800" b="1" i="1" dirty="0" err="1" smtClean="0"/>
              <a:t>Hättest</a:t>
            </a:r>
            <a:r>
              <a:rPr lang="fi-FI" sz="2800" b="1" i="1" dirty="0" smtClean="0"/>
              <a:t> </a:t>
            </a:r>
            <a:r>
              <a:rPr lang="fi-FI" sz="2800" i="1" dirty="0" smtClean="0"/>
              <a:t>du </a:t>
            </a:r>
            <a:r>
              <a:rPr lang="fi-FI" sz="2800" i="1" dirty="0" err="1" smtClean="0"/>
              <a:t>einen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besseren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Vorschlag</a:t>
            </a:r>
            <a:r>
              <a:rPr lang="fi-FI" sz="2800" i="1" dirty="0" smtClean="0"/>
              <a:t>? </a:t>
            </a:r>
          </a:p>
          <a:p>
            <a:r>
              <a:rPr lang="fi-FI" sz="2800" b="1" i="1" dirty="0" smtClean="0"/>
              <a:t>-Olisiko </a:t>
            </a:r>
            <a:r>
              <a:rPr lang="fi-FI" sz="2800" i="1" dirty="0" smtClean="0"/>
              <a:t>sinulla parempaa ehdotusta? </a:t>
            </a:r>
          </a:p>
          <a:p>
            <a:r>
              <a:rPr lang="fi-FI" sz="2800" dirty="0" smtClean="0"/>
              <a:t>-</a:t>
            </a:r>
            <a:r>
              <a:rPr lang="fi-FI" sz="2800" b="1" i="1" dirty="0" err="1" smtClean="0"/>
              <a:t>Würdet</a:t>
            </a:r>
            <a:r>
              <a:rPr lang="fi-FI" sz="2800" b="1" i="1" dirty="0" smtClean="0"/>
              <a:t> </a:t>
            </a:r>
            <a:r>
              <a:rPr lang="fi-FI" sz="2800" i="1" dirty="0" err="1" smtClean="0"/>
              <a:t>ihr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bitte</a:t>
            </a:r>
            <a:r>
              <a:rPr lang="fi-FI" sz="2800" i="1" dirty="0" smtClean="0"/>
              <a:t> an </a:t>
            </a:r>
            <a:r>
              <a:rPr lang="fi-FI" sz="2800" i="1" dirty="0" err="1" smtClean="0"/>
              <a:t>die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Sache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denken</a:t>
            </a:r>
            <a:r>
              <a:rPr lang="fi-FI" sz="2800" i="1" dirty="0" smtClean="0"/>
              <a:t>? </a:t>
            </a:r>
          </a:p>
          <a:p>
            <a:r>
              <a:rPr lang="fi-FI" sz="2800" i="1" dirty="0" smtClean="0"/>
              <a:t>-</a:t>
            </a:r>
            <a:r>
              <a:rPr lang="fi-FI" sz="2800" b="1" i="1" dirty="0" smtClean="0"/>
              <a:t>Ajattelisitteko </a:t>
            </a:r>
            <a:r>
              <a:rPr lang="fi-FI" sz="2800" i="1" dirty="0" smtClean="0"/>
              <a:t>asiaa?</a:t>
            </a:r>
          </a:p>
          <a:p>
            <a:r>
              <a:rPr lang="fi-FI" sz="2400" dirty="0" smtClean="0"/>
              <a:t>Huomaa myös, että saksan kielessä sekä konditionaalia (-isi) että konjunktiivin imperfektiä voidaan käyttää  sekä pää- että sivulauseessa (toisin kuin sivulauseessa). Muodon valinta riippuu siis verbistä eikä lauseesta.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7243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886968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Muodosta parisi kanssa suullisesti kysymyksiä ja vastauksia käyttäen</a:t>
            </a:r>
            <a:br>
              <a:rPr lang="fi-FI" sz="2400" dirty="0" smtClean="0"/>
            </a:br>
            <a:r>
              <a:rPr lang="fi-FI" sz="2400" dirty="0" smtClean="0"/>
              <a:t>konditionaali- tai konjunktiivimuotoja.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41120" y="1152144"/>
            <a:ext cx="9509760" cy="5294376"/>
          </a:xfrm>
        </p:spPr>
        <p:txBody>
          <a:bodyPr>
            <a:normAutofit/>
          </a:bodyPr>
          <a:lstStyle/>
          <a:p>
            <a:r>
              <a:rPr lang="fi-FI" sz="2800" i="1" dirty="0" err="1" smtClean="0"/>
              <a:t>Was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würdest</a:t>
            </a:r>
            <a:r>
              <a:rPr lang="fi-FI" sz="2800" i="1" dirty="0" smtClean="0"/>
              <a:t> du </a:t>
            </a:r>
            <a:r>
              <a:rPr lang="fi-FI" sz="2800" i="1" dirty="0" err="1" smtClean="0"/>
              <a:t>tun</a:t>
            </a:r>
            <a:r>
              <a:rPr lang="fi-FI" sz="2800" i="1" dirty="0" smtClean="0"/>
              <a:t>, </a:t>
            </a:r>
            <a:r>
              <a:rPr lang="fi-FI" sz="2800" i="1" dirty="0" err="1" smtClean="0"/>
              <a:t>wenn</a:t>
            </a:r>
            <a:r>
              <a:rPr lang="fi-FI" sz="2800" i="1" dirty="0" smtClean="0"/>
              <a:t> ….? </a:t>
            </a:r>
            <a:endParaRPr lang="fi-FI" sz="2400" dirty="0" smtClean="0"/>
          </a:p>
          <a:p>
            <a:pPr>
              <a:lnSpc>
                <a:spcPct val="100000"/>
              </a:lnSpc>
            </a:pPr>
            <a:r>
              <a:rPr lang="fi-FI" sz="2400" i="1" dirty="0" smtClean="0"/>
              <a:t>1. </a:t>
            </a:r>
            <a:r>
              <a:rPr lang="fi-FI" sz="2400" i="1" dirty="0" err="1" smtClean="0"/>
              <a:t>viel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Geld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gewinnen</a:t>
            </a:r>
            <a:r>
              <a:rPr lang="fi-FI" sz="2400" i="1" dirty="0" smtClean="0"/>
              <a:t>      -    eine </a:t>
            </a:r>
            <a:r>
              <a:rPr lang="fi-FI" sz="2400" i="1" dirty="0" err="1" smtClean="0"/>
              <a:t>Weltreise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machen</a:t>
            </a:r>
            <a:endParaRPr lang="fi-FI" sz="2400" i="1" dirty="0"/>
          </a:p>
          <a:p>
            <a:pPr>
              <a:lnSpc>
                <a:spcPct val="100000"/>
              </a:lnSpc>
            </a:pPr>
            <a:r>
              <a:rPr lang="fi-FI" sz="2400" i="1" dirty="0" smtClean="0"/>
              <a:t>2. </a:t>
            </a:r>
            <a:r>
              <a:rPr lang="fi-FI" sz="2400" i="1" dirty="0" err="1" smtClean="0"/>
              <a:t>traurig</a:t>
            </a:r>
            <a:r>
              <a:rPr lang="fi-FI" sz="2400" i="1" dirty="0" smtClean="0"/>
              <a:t> sein – </a:t>
            </a:r>
            <a:r>
              <a:rPr lang="fi-FI" sz="2400" i="1" dirty="0" err="1" smtClean="0"/>
              <a:t>einen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Freund</a:t>
            </a:r>
            <a:r>
              <a:rPr lang="fi-FI" sz="2400" i="1" dirty="0" smtClean="0"/>
              <a:t> / eine </a:t>
            </a:r>
            <a:r>
              <a:rPr lang="fi-FI" sz="2400" i="1" dirty="0" err="1" smtClean="0"/>
              <a:t>Freundin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anrufen</a:t>
            </a:r>
            <a:r>
              <a:rPr lang="fi-FI" sz="2400" i="1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i-FI" sz="2400" i="1" dirty="0" smtClean="0"/>
              <a:t>3. </a:t>
            </a:r>
            <a:r>
              <a:rPr lang="fi-FI" sz="2400" i="1" dirty="0" err="1" smtClean="0"/>
              <a:t>einen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Liebesbrief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bekommen</a:t>
            </a:r>
            <a:r>
              <a:rPr lang="fi-FI" sz="2400" i="1" dirty="0" smtClean="0"/>
              <a:t> – </a:t>
            </a:r>
            <a:r>
              <a:rPr lang="fi-FI" sz="2400" i="1" dirty="0" err="1" smtClean="0"/>
              <a:t>glücklich</a:t>
            </a:r>
            <a:r>
              <a:rPr lang="fi-FI" sz="2400" i="1" dirty="0" smtClean="0"/>
              <a:t> sein </a:t>
            </a:r>
          </a:p>
          <a:p>
            <a:pPr>
              <a:lnSpc>
                <a:spcPct val="100000"/>
              </a:lnSpc>
            </a:pPr>
            <a:r>
              <a:rPr lang="fi-FI" sz="2400" i="1" dirty="0" smtClean="0"/>
              <a:t>4. </a:t>
            </a:r>
            <a:r>
              <a:rPr lang="fi-FI" sz="2400" i="1" dirty="0" err="1" smtClean="0"/>
              <a:t>die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Grosseltern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besuchen</a:t>
            </a:r>
            <a:r>
              <a:rPr lang="fi-FI" sz="2400" i="1" dirty="0" smtClean="0"/>
              <a:t> – </a:t>
            </a:r>
            <a:r>
              <a:rPr lang="fi-FI" sz="2400" i="1" dirty="0" err="1" smtClean="0"/>
              <a:t>ein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Geschenk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mitnehmen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sollen</a:t>
            </a:r>
            <a:r>
              <a:rPr lang="fi-FI" sz="2400" i="1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i-FI" sz="2400" i="1" dirty="0" smtClean="0"/>
              <a:t>5. </a:t>
            </a:r>
            <a:r>
              <a:rPr lang="fi-FI" sz="2400" i="1" dirty="0" err="1" smtClean="0"/>
              <a:t>ein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neues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Motorrad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kaufen</a:t>
            </a:r>
            <a:r>
              <a:rPr lang="fi-FI" sz="2400" i="1" dirty="0" smtClean="0"/>
              <a:t> – </a:t>
            </a:r>
            <a:r>
              <a:rPr lang="fi-FI" sz="2400" i="1" dirty="0" err="1" smtClean="0"/>
              <a:t>viel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unterwegs</a:t>
            </a:r>
            <a:r>
              <a:rPr lang="fi-FI" sz="2400" i="1" dirty="0" smtClean="0"/>
              <a:t> sein </a:t>
            </a:r>
          </a:p>
          <a:p>
            <a:pPr>
              <a:lnSpc>
                <a:spcPct val="100000"/>
              </a:lnSpc>
            </a:pPr>
            <a:r>
              <a:rPr lang="fi-FI" sz="2400" i="1" dirty="0" smtClean="0"/>
              <a:t>6. </a:t>
            </a:r>
            <a:r>
              <a:rPr lang="fi-FI" sz="2400" i="1" dirty="0" err="1" smtClean="0"/>
              <a:t>keinen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Studienplatz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haben</a:t>
            </a:r>
            <a:r>
              <a:rPr lang="fi-FI" sz="2400" i="1" dirty="0" smtClean="0"/>
              <a:t> – </a:t>
            </a:r>
            <a:r>
              <a:rPr lang="fi-FI" sz="2400" i="1" dirty="0" err="1" smtClean="0"/>
              <a:t>ins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Ausland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fahren</a:t>
            </a:r>
            <a:r>
              <a:rPr lang="fi-FI" sz="2400" i="1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i-FI" sz="2400" i="1" dirty="0" smtClean="0"/>
              <a:t>7. </a:t>
            </a:r>
            <a:r>
              <a:rPr lang="fi-FI" sz="2400" i="1" dirty="0" err="1" smtClean="0"/>
              <a:t>Hilfe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brauchen</a:t>
            </a:r>
            <a:r>
              <a:rPr lang="fi-FI" sz="2400" i="1" dirty="0" smtClean="0"/>
              <a:t> – </a:t>
            </a:r>
            <a:r>
              <a:rPr lang="fi-FI" sz="2400" i="1" dirty="0" err="1" smtClean="0"/>
              <a:t>die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Mutter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fragen</a:t>
            </a:r>
            <a:r>
              <a:rPr lang="fi-FI" sz="2400" i="1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i-FI" sz="2400" i="1" dirty="0" smtClean="0"/>
              <a:t>8. </a:t>
            </a:r>
            <a:r>
              <a:rPr lang="fi-FI" sz="2400" i="1" dirty="0" err="1" smtClean="0"/>
              <a:t>krank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werden</a:t>
            </a:r>
            <a:r>
              <a:rPr lang="fi-FI" sz="2400" i="1" dirty="0" smtClean="0"/>
              <a:t> – </a:t>
            </a:r>
            <a:r>
              <a:rPr lang="fi-FI" sz="2400" i="1" dirty="0" err="1" smtClean="0"/>
              <a:t>zu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Hause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bleiben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müssen</a:t>
            </a:r>
            <a:endParaRPr lang="fi-FI" sz="2400" i="1" dirty="0" smtClean="0"/>
          </a:p>
          <a:p>
            <a:pPr>
              <a:lnSpc>
                <a:spcPct val="100000"/>
              </a:lnSpc>
            </a:pPr>
            <a:endParaRPr lang="fi-FI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91487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9808" y="457200"/>
            <a:ext cx="10704576" cy="5833872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Muodosta lauseita annetuista sanoista konditionaalissa tai konjunktiivin </a:t>
            </a:r>
            <a:r>
              <a:rPr lang="fi-FI" sz="2400" dirty="0" err="1" smtClean="0"/>
              <a:t>imperfektissä.Muista</a:t>
            </a:r>
            <a:r>
              <a:rPr lang="fi-FI" sz="2400" dirty="0" smtClean="0"/>
              <a:t> taivuttaa sanat. Kiinnitä huomiota myös sanajärjestykseen. </a:t>
            </a:r>
          </a:p>
          <a:p>
            <a:r>
              <a:rPr lang="fi-FI" sz="2400" dirty="0" smtClean="0"/>
              <a:t>1. </a:t>
            </a:r>
            <a:r>
              <a:rPr lang="fi-FI" sz="2400" dirty="0" err="1" smtClean="0"/>
              <a:t>Viele</a:t>
            </a:r>
            <a:r>
              <a:rPr lang="fi-FI" sz="2400" dirty="0" smtClean="0"/>
              <a:t> </a:t>
            </a:r>
            <a:r>
              <a:rPr lang="fi-FI" sz="2400" dirty="0" err="1" smtClean="0"/>
              <a:t>Eltern</a:t>
            </a:r>
            <a:r>
              <a:rPr lang="fi-FI" sz="2400" dirty="0" smtClean="0"/>
              <a:t> – </a:t>
            </a:r>
            <a:r>
              <a:rPr lang="fi-FI" sz="2400" dirty="0" err="1" smtClean="0"/>
              <a:t>sich</a:t>
            </a:r>
            <a:r>
              <a:rPr lang="fi-FI" sz="2400" dirty="0" smtClean="0"/>
              <a:t> </a:t>
            </a:r>
            <a:r>
              <a:rPr lang="fi-FI" sz="2400" dirty="0" err="1" smtClean="0"/>
              <a:t>wundern</a:t>
            </a:r>
            <a:r>
              <a:rPr lang="fi-FI" sz="2400" dirty="0" smtClean="0"/>
              <a:t>, </a:t>
            </a:r>
            <a:r>
              <a:rPr lang="fi-FI" sz="2400" dirty="0" err="1" smtClean="0"/>
              <a:t>wenn</a:t>
            </a:r>
            <a:r>
              <a:rPr lang="fi-FI" sz="2400" dirty="0" smtClean="0"/>
              <a:t> – </a:t>
            </a:r>
            <a:r>
              <a:rPr lang="fi-FI" sz="2400" dirty="0" err="1" smtClean="0"/>
              <a:t>die</a:t>
            </a:r>
            <a:r>
              <a:rPr lang="fi-FI" sz="2400" dirty="0" smtClean="0"/>
              <a:t> </a:t>
            </a:r>
            <a:r>
              <a:rPr lang="fi-FI" sz="2400" dirty="0" err="1" smtClean="0"/>
              <a:t>Jugendlichen</a:t>
            </a:r>
            <a:r>
              <a:rPr lang="fi-FI" sz="2400" dirty="0" smtClean="0"/>
              <a:t> – </a:t>
            </a:r>
            <a:r>
              <a:rPr lang="fi-FI" sz="2400" dirty="0" err="1" smtClean="0"/>
              <a:t>mögen</a:t>
            </a:r>
            <a:r>
              <a:rPr lang="fi-FI" sz="2400" dirty="0"/>
              <a:t> </a:t>
            </a:r>
            <a:r>
              <a:rPr lang="fi-FI" sz="2400" dirty="0" smtClean="0"/>
              <a:t>– </a:t>
            </a:r>
            <a:r>
              <a:rPr lang="fi-FI" sz="2400" dirty="0" err="1" smtClean="0"/>
              <a:t>werden</a:t>
            </a:r>
            <a:r>
              <a:rPr lang="fi-FI" sz="2400" dirty="0" smtClean="0"/>
              <a:t> – Bauer. </a:t>
            </a:r>
          </a:p>
          <a:p>
            <a:r>
              <a:rPr lang="fi-FI" sz="2400" dirty="0" smtClean="0"/>
              <a:t>2. </a:t>
            </a:r>
            <a:r>
              <a:rPr lang="fi-FI" sz="2400" dirty="0" err="1" smtClean="0"/>
              <a:t>Die</a:t>
            </a:r>
            <a:r>
              <a:rPr lang="fi-FI" sz="2400" dirty="0" smtClean="0"/>
              <a:t> </a:t>
            </a:r>
            <a:r>
              <a:rPr lang="fi-FI" sz="2400" dirty="0" err="1" smtClean="0"/>
              <a:t>Jugendlichen</a:t>
            </a:r>
            <a:r>
              <a:rPr lang="fi-FI" sz="2400" dirty="0" smtClean="0"/>
              <a:t> – </a:t>
            </a:r>
            <a:r>
              <a:rPr lang="fi-FI" sz="2400" dirty="0" err="1" smtClean="0"/>
              <a:t>arbeiten</a:t>
            </a:r>
            <a:r>
              <a:rPr lang="fi-FI" sz="2400" dirty="0" smtClean="0"/>
              <a:t> – </a:t>
            </a:r>
            <a:r>
              <a:rPr lang="fi-FI" sz="2400" dirty="0" err="1" smtClean="0"/>
              <a:t>nicht</a:t>
            </a:r>
            <a:r>
              <a:rPr lang="fi-FI" sz="2400" dirty="0" smtClean="0"/>
              <a:t> </a:t>
            </a:r>
            <a:r>
              <a:rPr lang="fi-FI" sz="2400" dirty="0" err="1" smtClean="0"/>
              <a:t>gern</a:t>
            </a:r>
            <a:r>
              <a:rPr lang="fi-FI" sz="2400" dirty="0" smtClean="0"/>
              <a:t> – </a:t>
            </a:r>
            <a:r>
              <a:rPr lang="fi-FI" sz="2400" dirty="0" err="1" smtClean="0"/>
              <a:t>auf</a:t>
            </a:r>
            <a:r>
              <a:rPr lang="fi-FI" sz="2400" dirty="0" smtClean="0"/>
              <a:t> </a:t>
            </a:r>
            <a:r>
              <a:rPr lang="fi-FI" sz="2400" dirty="0" err="1" smtClean="0"/>
              <a:t>dem</a:t>
            </a:r>
            <a:r>
              <a:rPr lang="fi-FI" sz="2400" dirty="0" smtClean="0"/>
              <a:t> </a:t>
            </a:r>
            <a:r>
              <a:rPr lang="fi-FI" sz="2400" dirty="0" err="1" smtClean="0"/>
              <a:t>Land</a:t>
            </a:r>
            <a:r>
              <a:rPr lang="fi-FI" sz="2400" dirty="0" smtClean="0"/>
              <a:t>, </a:t>
            </a:r>
            <a:r>
              <a:rPr lang="fi-FI" sz="2400" dirty="0" err="1" smtClean="0"/>
              <a:t>weil</a:t>
            </a:r>
            <a:r>
              <a:rPr lang="fi-FI" sz="2400" dirty="0" smtClean="0"/>
              <a:t> – </a:t>
            </a:r>
            <a:r>
              <a:rPr lang="fi-FI" sz="2400" dirty="0" err="1" smtClean="0"/>
              <a:t>das</a:t>
            </a:r>
            <a:r>
              <a:rPr lang="fi-FI" sz="2400" dirty="0" smtClean="0"/>
              <a:t> </a:t>
            </a:r>
            <a:r>
              <a:rPr lang="fi-FI" sz="2400" dirty="0" err="1" smtClean="0"/>
              <a:t>Leben</a:t>
            </a:r>
            <a:r>
              <a:rPr lang="fi-FI" sz="2400" dirty="0" smtClean="0"/>
              <a:t> – sein – </a:t>
            </a:r>
            <a:r>
              <a:rPr lang="fi-FI" sz="2400" dirty="0" err="1" smtClean="0"/>
              <a:t>dort</a:t>
            </a:r>
            <a:r>
              <a:rPr lang="fi-FI" sz="2400" dirty="0" smtClean="0"/>
              <a:t> – </a:t>
            </a:r>
            <a:r>
              <a:rPr lang="fi-FI" sz="2400" dirty="0" err="1" smtClean="0"/>
              <a:t>anstrengend</a:t>
            </a:r>
            <a:r>
              <a:rPr lang="fi-FI" sz="2400" dirty="0" smtClean="0"/>
              <a:t>. </a:t>
            </a:r>
          </a:p>
          <a:p>
            <a:r>
              <a:rPr lang="fi-FI" sz="2400" dirty="0" smtClean="0"/>
              <a:t>3. </a:t>
            </a:r>
            <a:r>
              <a:rPr lang="fi-FI" sz="2400" dirty="0" err="1" smtClean="0"/>
              <a:t>Die</a:t>
            </a:r>
            <a:r>
              <a:rPr lang="fi-FI" sz="2400" dirty="0" smtClean="0"/>
              <a:t> </a:t>
            </a:r>
            <a:r>
              <a:rPr lang="fi-FI" sz="2400" dirty="0" err="1" smtClean="0"/>
              <a:t>Berufsbezeichnungen</a:t>
            </a:r>
            <a:r>
              <a:rPr lang="fi-FI" sz="2400" dirty="0" smtClean="0"/>
              <a:t> – </a:t>
            </a:r>
            <a:r>
              <a:rPr lang="fi-FI" sz="2400" dirty="0" err="1" smtClean="0"/>
              <a:t>klingen</a:t>
            </a:r>
            <a:r>
              <a:rPr lang="fi-FI" sz="2400" dirty="0" smtClean="0"/>
              <a:t> – </a:t>
            </a:r>
            <a:r>
              <a:rPr lang="fi-FI" sz="2400" dirty="0" err="1" smtClean="0"/>
              <a:t>langweilig</a:t>
            </a:r>
            <a:r>
              <a:rPr lang="fi-FI" sz="2400" dirty="0" smtClean="0"/>
              <a:t>, </a:t>
            </a:r>
            <a:r>
              <a:rPr lang="fi-FI" sz="2400" dirty="0" err="1" smtClean="0"/>
              <a:t>wenn</a:t>
            </a:r>
            <a:r>
              <a:rPr lang="fi-FI" sz="2400" dirty="0" smtClean="0"/>
              <a:t> – </a:t>
            </a:r>
            <a:r>
              <a:rPr lang="fi-FI" sz="2400" dirty="0" err="1" smtClean="0"/>
              <a:t>sie</a:t>
            </a:r>
            <a:r>
              <a:rPr lang="fi-FI" sz="2400" dirty="0" smtClean="0"/>
              <a:t> – sein – </a:t>
            </a:r>
            <a:r>
              <a:rPr lang="fi-FI" sz="2400" dirty="0" err="1" smtClean="0"/>
              <a:t>nicht</a:t>
            </a:r>
            <a:r>
              <a:rPr lang="fi-FI" sz="2400" dirty="0" smtClean="0"/>
              <a:t> – </a:t>
            </a:r>
            <a:r>
              <a:rPr lang="fi-FI" sz="2400" dirty="0" err="1" smtClean="0"/>
              <a:t>auf</a:t>
            </a:r>
            <a:r>
              <a:rPr lang="fi-FI" sz="2400" dirty="0" smtClean="0"/>
              <a:t> </a:t>
            </a:r>
            <a:r>
              <a:rPr lang="fi-FI" sz="2400" dirty="0" err="1" smtClean="0"/>
              <a:t>Englisch</a:t>
            </a:r>
            <a:r>
              <a:rPr lang="fi-FI" sz="2400" dirty="0" smtClean="0"/>
              <a:t>. </a:t>
            </a:r>
          </a:p>
          <a:p>
            <a:r>
              <a:rPr lang="fi-FI" sz="2400" dirty="0" smtClean="0"/>
              <a:t>4. Es – sein – </a:t>
            </a:r>
            <a:r>
              <a:rPr lang="fi-FI" sz="2400" dirty="0" err="1" smtClean="0"/>
              <a:t>gut</a:t>
            </a:r>
            <a:r>
              <a:rPr lang="fi-FI" sz="2400" dirty="0" smtClean="0"/>
              <a:t>, </a:t>
            </a:r>
            <a:r>
              <a:rPr lang="fi-FI" sz="2400" dirty="0" err="1" smtClean="0"/>
              <a:t>wenn</a:t>
            </a:r>
            <a:r>
              <a:rPr lang="fi-FI" sz="2400" dirty="0" smtClean="0"/>
              <a:t> – </a:t>
            </a:r>
            <a:r>
              <a:rPr lang="fi-FI" sz="2400" dirty="0" err="1" smtClean="0"/>
              <a:t>die</a:t>
            </a:r>
            <a:r>
              <a:rPr lang="fi-FI" sz="2400" dirty="0" smtClean="0"/>
              <a:t> </a:t>
            </a:r>
            <a:r>
              <a:rPr lang="fi-FI" sz="2400" dirty="0" err="1" smtClean="0"/>
              <a:t>Jugendlichen</a:t>
            </a:r>
            <a:r>
              <a:rPr lang="fi-FI" sz="2400" dirty="0" smtClean="0"/>
              <a:t> – </a:t>
            </a:r>
            <a:r>
              <a:rPr lang="fi-FI" sz="2400" dirty="0" err="1" smtClean="0"/>
              <a:t>sich</a:t>
            </a:r>
            <a:r>
              <a:rPr lang="fi-FI" sz="2400" dirty="0" smtClean="0"/>
              <a:t> </a:t>
            </a:r>
            <a:r>
              <a:rPr lang="fi-FI" sz="2400" dirty="0" err="1" smtClean="0"/>
              <a:t>interessieren</a:t>
            </a:r>
            <a:r>
              <a:rPr lang="fi-FI" sz="2400" dirty="0" smtClean="0"/>
              <a:t> – </a:t>
            </a:r>
            <a:r>
              <a:rPr lang="fi-FI" sz="2400" dirty="0" err="1" smtClean="0"/>
              <a:t>auch</a:t>
            </a:r>
            <a:r>
              <a:rPr lang="fi-FI" sz="2400" dirty="0" smtClean="0"/>
              <a:t> – </a:t>
            </a:r>
            <a:r>
              <a:rPr lang="fi-FI" sz="2400" dirty="0" err="1" smtClean="0"/>
              <a:t>für</a:t>
            </a:r>
            <a:r>
              <a:rPr lang="fi-FI" sz="2400" dirty="0" smtClean="0"/>
              <a:t> – </a:t>
            </a:r>
            <a:r>
              <a:rPr lang="fi-FI" sz="2400" dirty="0" err="1" smtClean="0"/>
              <a:t>traditionelle</a:t>
            </a:r>
            <a:r>
              <a:rPr lang="fi-FI" sz="2400" dirty="0" smtClean="0"/>
              <a:t> </a:t>
            </a:r>
            <a:r>
              <a:rPr lang="fi-FI" sz="2400" dirty="0" err="1" smtClean="0"/>
              <a:t>Berufe</a:t>
            </a:r>
            <a:r>
              <a:rPr lang="fi-FI" sz="2400" dirty="0" smtClean="0"/>
              <a:t>. </a:t>
            </a:r>
          </a:p>
          <a:p>
            <a:r>
              <a:rPr lang="fi-FI" sz="2400" dirty="0" smtClean="0"/>
              <a:t>5. </a:t>
            </a:r>
            <a:r>
              <a:rPr lang="fi-FI" sz="2400" dirty="0" err="1" smtClean="0"/>
              <a:t>Die</a:t>
            </a:r>
            <a:r>
              <a:rPr lang="fi-FI" sz="2400" dirty="0" smtClean="0"/>
              <a:t> </a:t>
            </a:r>
            <a:r>
              <a:rPr lang="fi-FI" sz="2400" dirty="0" err="1" smtClean="0"/>
              <a:t>Berufe</a:t>
            </a:r>
            <a:r>
              <a:rPr lang="fi-FI" sz="2400" dirty="0" smtClean="0"/>
              <a:t> – </a:t>
            </a:r>
            <a:r>
              <a:rPr lang="fi-FI" sz="2400" dirty="0" err="1" smtClean="0"/>
              <a:t>müssen</a:t>
            </a:r>
            <a:r>
              <a:rPr lang="fi-FI" sz="2400" dirty="0" smtClean="0"/>
              <a:t> – </a:t>
            </a:r>
            <a:r>
              <a:rPr lang="fi-FI" sz="2400" dirty="0" err="1" smtClean="0"/>
              <a:t>machen</a:t>
            </a:r>
            <a:r>
              <a:rPr lang="fi-FI" sz="2400" dirty="0" smtClean="0"/>
              <a:t> – </a:t>
            </a:r>
            <a:r>
              <a:rPr lang="fi-FI" sz="2400" dirty="0" err="1" smtClean="0"/>
              <a:t>einfach</a:t>
            </a:r>
            <a:r>
              <a:rPr lang="fi-FI" sz="2400" dirty="0" smtClean="0"/>
              <a:t> – </a:t>
            </a:r>
            <a:r>
              <a:rPr lang="fi-FI" sz="2400" dirty="0" err="1" smtClean="0"/>
              <a:t>ein</a:t>
            </a:r>
            <a:r>
              <a:rPr lang="fi-FI" sz="2400" dirty="0" smtClean="0"/>
              <a:t> </a:t>
            </a:r>
            <a:r>
              <a:rPr lang="fi-FI" sz="2400" dirty="0" err="1" smtClean="0"/>
              <a:t>guter</a:t>
            </a:r>
            <a:r>
              <a:rPr lang="fi-FI" sz="2400" dirty="0" smtClean="0"/>
              <a:t> </a:t>
            </a:r>
            <a:r>
              <a:rPr lang="fi-FI" sz="2400" dirty="0" err="1" smtClean="0"/>
              <a:t>Eindruck</a:t>
            </a:r>
            <a:r>
              <a:rPr lang="fi-FI" sz="2400" smtClean="0"/>
              <a:t> . </a:t>
            </a: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92685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Otsikon ja sisällön asettelu luettelon kanssa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Lisää ensimmäinen luettelomerkki tähän</a:t>
            </a:r>
          </a:p>
          <a:p>
            <a:r>
              <a:rPr lang="fi-FI" dirty="0"/>
              <a:t>Lisää toinen luettelomerkki tähän</a:t>
            </a:r>
          </a:p>
          <a:p>
            <a:r>
              <a:rPr lang="fi-FI" dirty="0"/>
              <a:t>Lisää kolmas luettelomerkki tähän</a:t>
            </a:r>
          </a:p>
        </p:txBody>
      </p:sp>
    </p:spTree>
    <p:extLst>
      <p:ext uri="{BB962C8B-B14F-4D97-AF65-F5344CB8AC3E}">
        <p14:creationId xmlns:p14="http://schemas.microsoft.com/office/powerpoint/2010/main" val="33274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Otsikon ja sisällön asettelu kaavion kanssa</a:t>
            </a:r>
          </a:p>
        </p:txBody>
      </p:sp>
      <p:graphicFrame>
        <p:nvGraphicFramePr>
          <p:cNvPr id="14" name="Sisällön paikkamerkki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93042"/>
              </p:ext>
            </p:extLst>
          </p:nvPr>
        </p:nvGraphicFramePr>
        <p:xfrm>
          <a:off x="1341438" y="1573213"/>
          <a:ext cx="9509125" cy="4141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68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 16x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000">
            <a:solidFill>
              <a:schemeClr val="accent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000">
            <a:solidFill>
              <a:schemeClr val="accent2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000">
            <a:solidFill>
              <a:schemeClr val="accent2"/>
            </a:solidFill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F3FC63-BF9C-4B26-82E5-BA4335A36E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Meriaiheinen maalaus -esitys (laajakuva)</Template>
  <TotalTime>0</TotalTime>
  <Words>574</Words>
  <Application>Microsoft Office PowerPoint</Application>
  <PresentationFormat>Laajakuva</PresentationFormat>
  <Paragraphs>82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Georgia</vt:lpstr>
      <vt:lpstr>Tahoma</vt:lpstr>
      <vt:lpstr>Ocean 16x9</vt:lpstr>
      <vt:lpstr>KONDITIONAALI JA KONJUNKTIIVIN IMPERFEKTI</vt:lpstr>
      <vt:lpstr>PowerPoint-esitys</vt:lpstr>
      <vt:lpstr>PowerPoint-esitys</vt:lpstr>
      <vt:lpstr>SEURAAVISTA VERBEISTÄ EI KÄYTETÄ KONDITIONAALIA VAAN KONJUNKTIIVIN IMPERFEKTIÄ:</vt:lpstr>
      <vt:lpstr>KONDITIONAALIA JA KONJUNKTIIVIN IMPERFEKTIÄ KÄYTETÄÄN USEIN KOHTELIAISSA PYYNNÖISSÄ:</vt:lpstr>
      <vt:lpstr>Muodosta parisi kanssa suullisesti kysymyksiä ja vastauksia käyttäen konditionaali- tai konjunktiivimuotoja.</vt:lpstr>
      <vt:lpstr>PowerPoint-esitys</vt:lpstr>
      <vt:lpstr>Otsikon ja sisällön asettelu luettelon kanssa</vt:lpstr>
      <vt:lpstr>Otsikon ja sisällön asettelu kaavion kanssa</vt:lpstr>
      <vt:lpstr>Kuva kuvatekstiasettelun kanssa</vt:lpstr>
      <vt:lpstr>Kahden sisällön asettelu taulukon kanssa</vt:lpstr>
      <vt:lpstr>Kahden sisällön asettelu SmartArtin kanssa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2017-04-23T08:11:29Z</dcterms:created>
  <dcterms:modified xsi:type="dcterms:W3CDTF">2017-04-23T09:34:55Z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TC028952569991</vt:lpwstr>
  </property>
</Properties>
</file>