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1"/>
  </p:notesMasterIdLst>
  <p:sldIdLst>
    <p:sldId id="256" r:id="rId5"/>
    <p:sldId id="279" r:id="rId6"/>
    <p:sldId id="273" r:id="rId7"/>
    <p:sldId id="282" r:id="rId8"/>
    <p:sldId id="281" r:id="rId9"/>
    <p:sldId id="280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25348-9A7A-43DA-BD50-AF37535DE362}" v="2" dt="2024-05-15T15:32:23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77" d="100"/>
          <a:sy n="77" d="100"/>
        </p:scale>
        <p:origin x="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s Jochen" userId="6c7e881b-e3eb-4c36-82b5-49636a4b2079" providerId="ADAL" clId="{7DC25348-9A7A-43DA-BD50-AF37535DE362}"/>
    <pc:docChg chg="modSld">
      <pc:chgData name="Roms Jochen" userId="6c7e881b-e3eb-4c36-82b5-49636a4b2079" providerId="ADAL" clId="{7DC25348-9A7A-43DA-BD50-AF37535DE362}" dt="2024-05-15T15:32:23.865" v="1"/>
      <pc:docMkLst>
        <pc:docMk/>
      </pc:docMkLst>
      <pc:sldChg chg="modAnim">
        <pc:chgData name="Roms Jochen" userId="6c7e881b-e3eb-4c36-82b5-49636a4b2079" providerId="ADAL" clId="{7DC25348-9A7A-43DA-BD50-AF37535DE362}" dt="2024-05-15T15:32:23.865" v="1"/>
        <pc:sldMkLst>
          <pc:docMk/>
          <pc:sldMk cId="912842727" sldId="28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0BE48-E4BF-415A-9219-2695FA2D5D60}" type="datetimeFigureOut">
              <a:rPr lang="fi-FI" smtClean="0"/>
              <a:t>15.5.2024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5F2F8-4BFD-42AD-A2D3-03024F43B8B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043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3A0B2C-D2E3-4EBB-9D29-6E1D7EF51402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9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BBFBE-ED4A-49B3-8CF2-71B16D2FBFF7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24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77834-8D20-4628-9DB5-F4F9C9A2E20A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4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CBEAF-6588-4B56-9159-A9C659AA542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63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24E11-7B9F-4675-88EB-6ADBCB86B04E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7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10EB-3ED8-49FE-8ADC-4C2A8C6109B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050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B1BC4-FAE0-42BA-8F3A-3225962DB9D8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6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BDF27-0B0C-4655-A362-EB43717F08F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43BE0-8B4C-4B67-BEBC-D7A372458030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10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A9B4-0592-4CF2-A891-88EF580F41E3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7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A319-85C9-41D9-AC37-640CA490AA1D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399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33D1478-D419-4D74-9895-567795DF00D5}" type="datetime1">
              <a:rPr lang="en-US" smtClean="0"/>
              <a:t>5/15/2024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fi-FI"/>
              <a:t>© Sanoma Pro, Tekijät ● Mieli 2 Kehittyvä ihminen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400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70784CE-9DD4-4C2D-88B9-D219730A4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8134" y="1834907"/>
            <a:ext cx="6293689" cy="2341020"/>
          </a:xfrm>
        </p:spPr>
        <p:txBody>
          <a:bodyPr anchor="b">
            <a:normAutofit/>
          </a:bodyPr>
          <a:lstStyle/>
          <a:p>
            <a:pPr algn="l"/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9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älykkyyden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ja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muiden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psyykkisten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toimintojen</a:t>
            </a:r>
            <a:r>
              <a:rPr lang="en-US" sz="5400" dirty="0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 </a:t>
            </a:r>
            <a:r>
              <a:rPr lang="en-US" sz="5400" dirty="0" err="1">
                <a:solidFill>
                  <a:schemeClr val="tx1">
                    <a:lumMod val="85000"/>
                    <a:lumOff val="15000"/>
                  </a:schemeClr>
                </a:solidFill>
                <a:cs typeface="Calibri Light"/>
              </a:rPr>
              <a:t>mittaaminen</a:t>
            </a:r>
            <a:endParaRPr lang="en-US" sz="5400" dirty="0">
              <a:solidFill>
                <a:schemeClr val="tx1">
                  <a:lumMod val="85000"/>
                  <a:lumOff val="15000"/>
                </a:schemeClr>
              </a:solidFill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40A410A-1838-4131-95A6-2BE4F8D412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80E3AA-5F2B-49D9-9BA5-74D9B5799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endParaRPr lang="en-US" dirty="0"/>
          </a:p>
        </p:txBody>
      </p:sp>
      <p:pic>
        <p:nvPicPr>
          <p:cNvPr id="7" name="Kuva 6" descr="Kuva, joka sisältää kohteen teksti, käsine, vektorigrafiikka&#10;&#10;Kuvaus luotu automaattisesti">
            <a:extLst>
              <a:ext uri="{FF2B5EF4-FFF2-40B4-BE49-F238E27FC236}">
                <a16:creationId xmlns:a16="http://schemas.microsoft.com/office/drawing/2014/main" id="{0DAAF39F-07AD-4781-8266-0F71D1A05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3596" y="2668161"/>
            <a:ext cx="3847863" cy="15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Psyykkisen toiminnon mittaaminen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psyykkistä toimintoa ei voi mitata suoraan, kuten pituutta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 mittaaminen vaatii </a:t>
            </a:r>
            <a:r>
              <a:rPr lang="fi-FI" sz="1600" b="1" dirty="0">
                <a:ea typeface="+mn-lt"/>
                <a:cs typeface="+mn-lt"/>
              </a:rPr>
              <a:t>psykologisen testin</a:t>
            </a:r>
            <a:endParaRPr lang="fi-FI" sz="1200" b="1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standardointi</a:t>
            </a:r>
            <a:r>
              <a:rPr lang="fi-FI" sz="2000" dirty="0">
                <a:ea typeface="+mn-lt"/>
                <a:cs typeface="+mn-lt"/>
              </a:rPr>
              <a:t>: testin osat esitetään ja pisteytetään aina samalla tavalla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testi on standardoitu, eri ihmisten tuloksia voi vertailla luotettavasti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sz="16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sz="2000" b="1" dirty="0">
                <a:ea typeface="+mn-lt"/>
                <a:cs typeface="+mn-lt"/>
              </a:rPr>
              <a:t>normiaineisto</a:t>
            </a:r>
            <a:r>
              <a:rPr lang="fi-FI" sz="2000" dirty="0">
                <a:ea typeface="+mn-lt"/>
                <a:cs typeface="+mn-lt"/>
              </a:rPr>
              <a:t>: vertailuaineisto, johon ihmisen tulosta voi verrata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testissä on normiaineisto, ihmisen tuloksesta voi laskea miten hyvä tulos on verrattuna muihin hänen kaltaisiinsa ihmisiin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400" y="585216"/>
            <a:ext cx="3612240" cy="581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Suoraan mitattavat ja piilevät muuttujat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 Suoraan mitattava muuttuja: </a:t>
            </a:r>
            <a:r>
              <a:rPr lang="fi-FI" dirty="0">
                <a:ea typeface="+mn-lt"/>
                <a:cs typeface="+mn-lt"/>
              </a:rPr>
              <a:t>jonkin yksittäisen testin tulos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</a:t>
            </a:r>
            <a:r>
              <a:rPr lang="fi-FI" b="1" dirty="0">
                <a:ea typeface="+mn-lt"/>
                <a:cs typeface="+mn-lt"/>
              </a:rPr>
              <a:t>Piilevä eli latentti muuttuja</a:t>
            </a:r>
            <a:r>
              <a:rPr lang="fi-FI" dirty="0">
                <a:ea typeface="+mn-lt"/>
                <a:cs typeface="+mn-lt"/>
              </a:rPr>
              <a:t>: muuttuja, jota ei voida mitata suoraan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Suurin osa psyykkisistä muuttujista on piileviä muuttujia.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persoonallisuuspiirre on piilevä muuttuja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yksittäinen persoonallisuutta mittaava kyselyn kysymys on suoraan mitattava muuttuja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968" y="585216"/>
            <a:ext cx="3499314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/>
          </a:bodyPr>
          <a:lstStyle/>
          <a:p>
            <a:r>
              <a:rPr lang="fi-FI" dirty="0"/>
              <a:t>Piilevän muuttujan tunnistaminen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</a:t>
            </a:r>
            <a:r>
              <a:rPr lang="fi-FI" dirty="0">
                <a:ea typeface="+mn-lt"/>
                <a:cs typeface="+mn-lt"/>
              </a:rPr>
              <a:t>Jos moni suoraan mitattava muuttuja </a:t>
            </a:r>
            <a:r>
              <a:rPr lang="fi-FI" b="1" dirty="0">
                <a:ea typeface="+mn-lt"/>
                <a:cs typeface="+mn-lt"/>
              </a:rPr>
              <a:t>korreloi</a:t>
            </a:r>
            <a:r>
              <a:rPr lang="fi-FI" dirty="0">
                <a:ea typeface="+mn-lt"/>
                <a:cs typeface="+mn-lt"/>
              </a:rPr>
              <a:t> positiivisesti keskenään, niiden taustalla on luultavasti yksi tai useampi piilevä muuttuja.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sz="2000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sz="2000" dirty="0">
                <a:ea typeface="+mn-lt"/>
                <a:cs typeface="+mn-lt"/>
              </a:rPr>
              <a:t> </a:t>
            </a:r>
            <a:r>
              <a:rPr lang="fi-FI" dirty="0">
                <a:ea typeface="+mn-lt"/>
                <a:cs typeface="+mn-lt"/>
              </a:rPr>
              <a:t>Suoraan mitattavaan muuttujaan voi vaikuttaa usea latentti muuttuja samaan aikaan.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614" y="1803400"/>
            <a:ext cx="4242786" cy="386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2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3E3C91-84B1-0F47-B458-2BD07DE19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144" y="599810"/>
            <a:ext cx="5806440" cy="1499616"/>
          </a:xfrm>
        </p:spPr>
        <p:txBody>
          <a:bodyPr/>
          <a:lstStyle/>
          <a:p>
            <a:r>
              <a:rPr lang="fi-FI" dirty="0"/>
              <a:t>Tilastollinen malli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52ED41E-AFA3-7E44-B34B-610010AA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7863" y="2602021"/>
            <a:ext cx="7258780" cy="3989638"/>
          </a:xfrm>
        </p:spPr>
        <p:txBody>
          <a:bodyPr vert="horz" lIns="45720" tIns="45720" rIns="45720" bIns="45720" rtlCol="0" anchor="t">
            <a:normAutofit/>
          </a:bodyPr>
          <a:lstStyle/>
          <a:p>
            <a:pPr>
              <a:buFont typeface="Arial" panose="020B0602020104020603" pitchFamily="34" charset="0"/>
              <a:buChar char="•"/>
            </a:pPr>
            <a:r>
              <a:rPr lang="fi-FI" sz="2400" b="1" dirty="0">
                <a:ea typeface="+mn-lt"/>
                <a:cs typeface="+mn-lt"/>
              </a:rPr>
              <a:t> M</a:t>
            </a:r>
            <a:r>
              <a:rPr lang="fi-FI" sz="2400" dirty="0">
                <a:ea typeface="+mn-lt"/>
                <a:cs typeface="+mn-lt"/>
              </a:rPr>
              <a:t>alli, joka sisältää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suoraan mitattavat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piilevät muuttujat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suoraan mitattavien muuttujien ja piilevien muuttujien väliset yhteydet tai </a:t>
            </a:r>
            <a:r>
              <a:rPr lang="fi-FI" sz="1600" b="1" dirty="0">
                <a:ea typeface="+mn-lt"/>
                <a:cs typeface="+mn-lt"/>
              </a:rPr>
              <a:t>korrelaatiot</a:t>
            </a:r>
            <a:endParaRPr lang="fi-FI" sz="1600" dirty="0">
              <a:ea typeface="+mn-lt"/>
              <a:cs typeface="+mn-lt"/>
            </a:endParaRPr>
          </a:p>
          <a:p>
            <a:pPr lvl="1">
              <a:buFont typeface="Arial" panose="020B0602020104020603" pitchFamily="34" charset="0"/>
              <a:buChar char="•"/>
            </a:pPr>
            <a:endParaRPr lang="fi-FI" sz="1600" b="1" dirty="0">
              <a:ea typeface="+mn-lt"/>
              <a:cs typeface="+mn-lt"/>
            </a:endParaRPr>
          </a:p>
          <a:p>
            <a:pPr>
              <a:buFont typeface="Arial" panose="020B0602020104020603" pitchFamily="34" charset="0"/>
              <a:buChar char="•"/>
            </a:pPr>
            <a:r>
              <a:rPr lang="fi-FI" sz="2000" b="1" dirty="0">
                <a:ea typeface="+mn-lt"/>
                <a:cs typeface="+mn-lt"/>
              </a:rPr>
              <a:t> </a:t>
            </a:r>
            <a:r>
              <a:rPr lang="fi-FI" sz="2000" dirty="0">
                <a:ea typeface="+mn-lt"/>
                <a:cs typeface="+mn-lt"/>
              </a:rPr>
              <a:t>Tilastollisen mallin avulla psyykkisestä toiminnasta muodostettua teoriaa voidaan testata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tutkimuksessa löydetään samat piilevät muuttujat kuin teoriassa ja niiden yhteydet ovat teorian mukaiset, teoria saa tukea</a:t>
            </a:r>
          </a:p>
          <a:p>
            <a:pPr lvl="1">
              <a:buFont typeface="Arial" panose="020B0602020104020603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jos tutkimuksessa ei löydetä teorian mukaisia muuttujia ja yhteyksiä, teoria pitää hylätä</a:t>
            </a:r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8F48052-DD01-E94C-B6C8-DBA3C6F8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072" y="6454040"/>
            <a:ext cx="5901459" cy="274320"/>
          </a:xfrm>
        </p:spPr>
        <p:txBody>
          <a:bodyPr/>
          <a:lstStyle/>
          <a:p>
            <a:r>
              <a:rPr lang="fi-FI" dirty="0"/>
              <a:t>© SANOMA PRO, TEKIJÄT ● MIELI 5 YKSILÖLLINEN JA YHTEISÖLLINEN IHMINEN</a:t>
            </a:r>
            <a:r>
              <a:rPr lang="fi-FI" dirty="0">
                <a:ea typeface="+mj-lt"/>
                <a:cs typeface="+mj-lt"/>
              </a:rPr>
              <a:t>, KUVA: PEXELS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44" y="2099426"/>
            <a:ext cx="3085956" cy="46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54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A3C51E-AE51-524C-9B44-750755D62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5902061" cy="1499616"/>
          </a:xfrm>
        </p:spPr>
        <p:txBody>
          <a:bodyPr>
            <a:normAutofit fontScale="90000"/>
          </a:bodyPr>
          <a:lstStyle/>
          <a:p>
            <a:r>
              <a:rPr lang="fi-FI" dirty="0"/>
              <a:t>Psyykkisten ominaisuuksien mittaamisen haasteet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26DDE45-A503-5A45-A106-78A97ECA3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85"/>
            <a:ext cx="6696486" cy="3826537"/>
          </a:xfrm>
        </p:spPr>
        <p:txBody>
          <a:bodyPr vert="horz" lIns="45720" tIns="45720" rIns="4572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i-FI" b="1" dirty="0">
                <a:ea typeface="+mn-lt"/>
                <a:cs typeface="+mn-lt"/>
              </a:rPr>
              <a:t> Tilannetekijät: </a:t>
            </a:r>
            <a:r>
              <a:rPr lang="fi-FI" dirty="0">
                <a:ea typeface="+mn-lt"/>
                <a:cs typeface="+mn-lt"/>
              </a:rPr>
              <a:t>testistä riippumaton tekijä, joka vaikuttaa mittaamiseen.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1600" dirty="0">
                <a:ea typeface="+mn-lt"/>
                <a:cs typeface="+mn-lt"/>
              </a:rPr>
              <a:t>v</a:t>
            </a:r>
            <a:r>
              <a:rPr lang="fi-FI" dirty="0">
                <a:ea typeface="+mn-lt"/>
                <a:cs typeface="+mn-lt"/>
              </a:rPr>
              <a:t>äsymys, hermostuneisuus, unen puute…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Tilannetekijät heikentävät testin </a:t>
            </a:r>
            <a:r>
              <a:rPr lang="fi-FI" b="1" dirty="0">
                <a:ea typeface="+mn-lt"/>
                <a:cs typeface="+mn-lt"/>
              </a:rPr>
              <a:t>reliabiliteettia</a:t>
            </a:r>
            <a:r>
              <a:rPr lang="fi-FI" dirty="0">
                <a:ea typeface="+mn-lt"/>
                <a:cs typeface="+mn-lt"/>
              </a:rPr>
              <a:t> eli luotettavuutta.</a:t>
            </a:r>
          </a:p>
          <a:p>
            <a:pPr>
              <a:buFont typeface="Arial" panose="020B0604020202020204" pitchFamily="34" charset="0"/>
              <a:buChar char="•"/>
            </a:pPr>
            <a:endParaRPr lang="fi-FI" dirty="0">
              <a:ea typeface="+mn-lt"/>
              <a:cs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 Älykkyystestejä on kritisoitu siitä, että ne mittaavat vain tiedonkäsittelyä yksinkertaisessa tilanteessa.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>
                <a:ea typeface="+mn-lt"/>
                <a:cs typeface="+mn-lt"/>
              </a:rPr>
              <a:t>monimutkaisemmassa tilanteessa ihminen tekee usein </a:t>
            </a:r>
            <a:r>
              <a:rPr lang="fi-FI" b="1" dirty="0">
                <a:ea typeface="+mn-lt"/>
                <a:cs typeface="+mn-lt"/>
              </a:rPr>
              <a:t>virhepäätelmiä</a:t>
            </a:r>
            <a:endParaRPr lang="fi-FI" dirty="0"/>
          </a:p>
          <a:p>
            <a:pPr>
              <a:buFont typeface="Tw Cen MT" panose="020B0604020202020204" pitchFamily="34" charset="0"/>
              <a:buChar char=" 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fi-FI" sz="20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10C28CB-3332-5040-9FDD-5B34D43F3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2239" y="6419088"/>
            <a:ext cx="5901459" cy="274320"/>
          </a:xfrm>
        </p:spPr>
        <p:txBody>
          <a:bodyPr>
            <a:normAutofit/>
          </a:bodyPr>
          <a:lstStyle/>
          <a:p>
            <a:r>
              <a:rPr lang="fi-FI" dirty="0">
                <a:ea typeface="+mj-lt"/>
                <a:cs typeface="+mj-lt"/>
              </a:rPr>
              <a:t>© SANOMA PRO, TEKIJÄT ● MIELI 5 YKSILÖLLINEN JA YHTEISÖLLINEN IHMINEN</a:t>
            </a:r>
            <a:r>
              <a:rPr lang="fi-FI" dirty="0"/>
              <a:t>, Kuva: </a:t>
            </a:r>
            <a:r>
              <a:rPr lang="fi-FI" dirty="0" err="1"/>
              <a:t>Pexels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217" y="585216"/>
            <a:ext cx="3852700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4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i">
  <a:themeElements>
    <a:clrScheme name="Violetti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ali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i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E9B2EBDD64CC4383B99224C2A6C036" ma:contentTypeVersion="15" ma:contentTypeDescription="Create a new document." ma:contentTypeScope="" ma:versionID="d8926d342639aeecf37d8d28c8bb79dd">
  <xsd:schema xmlns:xsd="http://www.w3.org/2001/XMLSchema" xmlns:xs="http://www.w3.org/2001/XMLSchema" xmlns:p="http://schemas.microsoft.com/office/2006/metadata/properties" xmlns:ns2="42116817-7e29-4aa7-b7a6-c483eebecbb8" xmlns:ns3="807aa635-cdf8-4f87-acc5-eeaafee58acb" xmlns:ns4="f0974581-4bbf-443e-902f-14073e9fb4f6" targetNamespace="http://schemas.microsoft.com/office/2006/metadata/properties" ma:root="true" ma:fieldsID="6723cf66d04a47ce7ee5db992ac3edff" ns2:_="" ns3:_="" ns4:_="">
    <xsd:import namespace="42116817-7e29-4aa7-b7a6-c483eebecbb8"/>
    <xsd:import namespace="807aa635-cdf8-4f87-acc5-eeaafee58acb"/>
    <xsd:import namespace="f0974581-4bbf-443e-902f-14073e9fb4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116817-7e29-4aa7-b7a6-c483eebecb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7aa635-cdf8-4f87-acc5-eeaafee58ac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004bdf0-3b5c-445e-bcd3-8dbb571762d6}" ma:internalName="TaxCatchAll" ma:showField="CatchAllData" ma:web="807aa635-cdf8-4f87-acc5-eeaafee58a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974581-4bbf-443e-902f-14073e9fb4f6" xsi:nil="true"/>
    <lcf76f155ced4ddcb4097134ff3c332f xmlns="42116817-7e29-4aa7-b7a6-c483eebecbb8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9591A3-234F-41C2-844A-AD329887CE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116817-7e29-4aa7-b7a6-c483eebecbb8"/>
    <ds:schemaRef ds:uri="807aa635-cdf8-4f87-acc5-eeaafee58acb"/>
    <ds:schemaRef ds:uri="f0974581-4bbf-443e-902f-14073e9fb4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ACAE-6EB8-45E6-9D80-77184C5DED69}">
  <ds:schemaRefs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07aa635-cdf8-4f87-acc5-eeaafee58acb"/>
    <ds:schemaRef ds:uri="42116817-7e29-4aa7-b7a6-c483eebecbb8"/>
    <ds:schemaRef ds:uri="f0974581-4bbf-443e-902f-14073e9fb4f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127A92-08DC-4A74-B605-4922F83495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13507</TotalTime>
  <Words>364</Words>
  <Application>Microsoft Office PowerPoint</Application>
  <PresentationFormat>Laajakuva</PresentationFormat>
  <Paragraphs>45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Tw Cen MT</vt:lpstr>
      <vt:lpstr>Tw Cen MT Condensed</vt:lpstr>
      <vt:lpstr>Wingdings 3</vt:lpstr>
      <vt:lpstr>Integraali</vt:lpstr>
      <vt:lpstr>9 älykkyyden ja muiden psyykkisten toimintojen mittaaminen</vt:lpstr>
      <vt:lpstr>Psyykkisen toiminnon mittaaminen</vt:lpstr>
      <vt:lpstr>Suoraan mitattavat ja piilevät muuttujat</vt:lpstr>
      <vt:lpstr>Piilevän muuttujan tunnistaminen</vt:lpstr>
      <vt:lpstr>Tilastollinen malli</vt:lpstr>
      <vt:lpstr>Psyykkisten ominaisuuksien mittaamisen haasteet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</dc:title>
  <dc:creator>Nea Viljakainen</dc:creator>
  <cp:lastModifiedBy>Roms Jochen</cp:lastModifiedBy>
  <cp:revision>679</cp:revision>
  <cp:lastPrinted>2023-03-09T08:32:40Z</cp:lastPrinted>
  <dcterms:created xsi:type="dcterms:W3CDTF">2021-05-18T05:21:46Z</dcterms:created>
  <dcterms:modified xsi:type="dcterms:W3CDTF">2024-05-15T15:32:30Z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0x010100CEE9B2EBDD64CC4383B99224C2A6C036</vt:lpwstr>
  </property>
</Properties>
</file>