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7" r:id="rId5"/>
    <p:sldId id="273" r:id="rId6"/>
    <p:sldId id="274" r:id="rId7"/>
    <p:sldId id="279" r:id="rId8"/>
    <p:sldId id="282" r:id="rId9"/>
    <p:sldId id="283" r:id="rId10"/>
    <p:sldId id="284" r:id="rId11"/>
  </p:sldIdLst>
  <p:sldSz cx="12192000" cy="6858000"/>
  <p:notesSz cx="6797675" cy="9926638"/>
  <p:defaultTextStyle>
    <a:defPPr>
      <a:defRPr lang="en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5645"/>
  </p:normalViewPr>
  <p:slideViewPr>
    <p:cSldViewPr snapToGrid="0">
      <p:cViewPr varScale="1">
        <p:scale>
          <a:sx n="80" d="100"/>
          <a:sy n="80" d="100"/>
        </p:scale>
        <p:origin x="11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F3A0B2C-D2E3-4EBB-9D29-6E1D7EF51402}" type="datetime1">
              <a:rPr lang="en-US" smtClean="0"/>
              <a:t>3/9/2023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6609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BBFBE-ED4A-49B3-8CF2-71B16D2FBFF7}" type="datetime1">
              <a:rPr lang="en-US" smtClean="0"/>
              <a:t>3/9/2023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fi-FI" sz="1000" b="0" i="0" u="none" strike="noStrike" kern="1200" cap="all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j-lt"/>
                <a:cs typeface="+mj-lt"/>
              </a:rPr>
              <a:t>© SANOMA PRO, TEKIJÄT ● MIELI 5 YKSILÖLLINEN JA YHTEISÖLLINEN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6789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77834-8D20-4628-9DB5-F4F9C9A2E20A}" type="datetime1">
              <a:rPr lang="en-US" smtClean="0"/>
              <a:t>3/9/2023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fi-FI" sz="1000" b="0" i="0" u="none" strike="noStrike" kern="1200" cap="all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j-lt"/>
                <a:cs typeface="+mj-lt"/>
              </a:rPr>
              <a:t>© SANOMA PRO, TEKIJÄT ● MIELI 5 YKSILÖLLINEN JA YHTEISÖLLINEN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7654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CBEAF-6588-4B56-9159-A9C659AA5420}" type="datetime1">
              <a:rPr lang="en-US" smtClean="0"/>
              <a:t>3/9/2023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fi-FI" sz="1000" b="0" i="0" u="none" strike="noStrike" kern="1200" cap="all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j-lt"/>
                <a:cs typeface="+mj-lt"/>
              </a:rPr>
              <a:t>© SANOMA PRO, TEKIJÄT ● MIELI 5 YKSILÖLLINEN JA YHTEISÖLLINEN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265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4E11-7B9F-4675-88EB-6ADBCB86B04E}" type="datetime1">
              <a:rPr lang="en-US" smtClean="0"/>
              <a:t>3/9/2023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fi-FI" sz="1000" b="0" i="0" u="none" strike="noStrike" kern="1200" cap="all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j-lt"/>
                <a:cs typeface="+mj-lt"/>
              </a:rPr>
              <a:t>© SANOMA PRO, TEKIJÄT ● MIELI 5 YKSILÖLLINEN JA YHTEISÖLLINEN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7663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C10EB-3ED8-49FE-8ADC-4C2A8C6109B5}" type="datetime1">
              <a:rPr lang="en-US" smtClean="0"/>
              <a:t>3/9/2023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fi-FI" sz="1000" b="0" i="0" u="none" strike="noStrike" kern="1200" cap="all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j-lt"/>
                <a:cs typeface="+mj-lt"/>
              </a:rPr>
              <a:t>© SANOMA PRO, TEKIJÄT ● MIELI 5 YKSILÖLLINEN JA YHTEISÖLLINEN IHMINEN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641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B1BC4-FAE0-42BA-8F3A-3225962DB9D8}" type="datetime1">
              <a:rPr lang="en-US" smtClean="0"/>
              <a:t>3/9/2023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fi-FI" sz="1000" b="0" i="0" u="none" strike="noStrike" kern="1200" cap="all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j-lt"/>
                <a:cs typeface="+mj-lt"/>
              </a:rPr>
              <a:t>© SANOMA PRO, TEKIJÄT ● MIELI 5 YKSILÖLLINEN JA YHTEISÖLLINEN IHMINEN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6476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BDF27-0B0C-4655-A362-EB43717F08F5}" type="datetime1">
              <a:rPr lang="en-US" smtClean="0"/>
              <a:t>3/9/2023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fi-FI" sz="1000" b="0" i="0" u="none" strike="noStrike" kern="1200" cap="all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j-lt"/>
                <a:cs typeface="+mj-lt"/>
              </a:rPr>
              <a:t>© SANOMA PRO, TEKIJÄT ● MIELI 5 YKSILÖLLINEN JA YHTEISÖLLINEN IHMINEN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840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43BE0-8B4C-4B67-BEBC-D7A372458030}" type="datetime1">
              <a:rPr lang="en-US" smtClean="0"/>
              <a:t>3/9/2023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fi-FI" sz="1000" b="0" i="0" u="none" strike="noStrike" kern="1200" cap="all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j-lt"/>
                <a:cs typeface="+mj-lt"/>
              </a:rPr>
              <a:t>© SANOMA PRO, TEKIJÄT ● MIELI 5 YKSILÖLLINEN JA YHTEISÖLLINEN IHMINEN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7067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AA9B4-0592-4CF2-A891-88EF580F41E3}" type="datetime1">
              <a:rPr lang="en-US" smtClean="0"/>
              <a:t>3/9/2023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fi-FI" sz="1000" b="0" i="0" u="none" strike="noStrike" kern="1200" cap="all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j-lt"/>
                <a:cs typeface="+mj-lt"/>
              </a:rPr>
              <a:t>© SANOMA PRO, TEKIJÄT ● MIELI 5 YKSILÖLLINEN JA YHTEISÖLLINEN IHMINEN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679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6A319-85C9-41D9-AC37-640CA490AA1D}" type="datetime1">
              <a:rPr lang="en-US" smtClean="0"/>
              <a:t>3/9/2023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fi-FI" sz="1000" b="0" i="0" u="none" strike="noStrike" kern="1200" cap="all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j-lt"/>
                <a:cs typeface="+mj-lt"/>
              </a:rPr>
              <a:t>© SANOMA PRO, TEKIJÄT ● MIELI 5 YKSILÖLLINEN JA YHTEISÖLLINEN IHMINEN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8516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33D1478-D419-4D74-9895-567795DF00D5}" type="datetime1">
              <a:rPr lang="en-US" smtClean="0"/>
              <a:t>3/9/2023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3731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70784CE-9DD4-4C2D-88B9-D219730A47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274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58134" y="1834907"/>
            <a:ext cx="6293689" cy="2341020"/>
          </a:xfrm>
        </p:spPr>
        <p:txBody>
          <a:bodyPr anchor="b">
            <a:normAutofit/>
          </a:bodyPr>
          <a:lstStyle/>
          <a:p>
            <a:pPr algn="l"/>
            <a:r>
              <a:rPr lang="en-US" sz="5400" dirty="0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8 </a:t>
            </a:r>
            <a:r>
              <a:rPr lang="en-US" sz="5400" dirty="0" err="1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älykkyys</a:t>
            </a:r>
            <a:endParaRPr lang="en-US" sz="5400" dirty="0">
              <a:solidFill>
                <a:schemeClr val="tx1">
                  <a:lumMod val="85000"/>
                  <a:lumOff val="15000"/>
                </a:schemeClr>
              </a:solidFill>
              <a:cs typeface="Calibri Ligh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71524" y="4460708"/>
            <a:ext cx="6280299" cy="1753175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40A410A-1838-4131-95A6-2BE4F8D412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309640" y="4388141"/>
            <a:ext cx="58521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A80E3AA-5F2B-49D9-9BA5-74D9B5799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0" i="0" u="none" strike="noStrike" kern="1200" cap="all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t>© Sanoma Pro, Tekijät ● Mieli 5 yksilöllinen ja yhteisöllinen ihminen</a:t>
            </a:r>
            <a:endParaRPr kumimoji="0" lang="en-US" sz="1000" b="0" i="0" u="none" strike="noStrike" kern="1200" cap="all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pic>
        <p:nvPicPr>
          <p:cNvPr id="7" name="Kuva 6" descr="Kuva, joka sisältää kohteen teksti, käsine, vektorigrafiikka&#10;&#10;Kuvaus luotu automaattisesti">
            <a:extLst>
              <a:ext uri="{FF2B5EF4-FFF2-40B4-BE49-F238E27FC236}">
                <a16:creationId xmlns:a16="http://schemas.microsoft.com/office/drawing/2014/main" id="{0DAAF39F-07AD-4781-8266-0F71D1A05D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693596" y="2668161"/>
            <a:ext cx="3847863" cy="1507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 nodePh="1">
                                  <p:stCondLst>
                                    <p:cond delay="150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902061" cy="1499616"/>
          </a:xfrm>
        </p:spPr>
        <p:txBody>
          <a:bodyPr>
            <a:normAutofit/>
          </a:bodyPr>
          <a:lstStyle/>
          <a:p>
            <a:r>
              <a:rPr lang="fi-FI" dirty="0"/>
              <a:t>Mitä on älykkyys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85"/>
            <a:ext cx="6696486" cy="3826537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 </a:t>
            </a:r>
            <a:r>
              <a:rPr lang="fi-FI" b="1" dirty="0">
                <a:ea typeface="+mn-lt"/>
                <a:cs typeface="+mn-lt"/>
              </a:rPr>
              <a:t>Älykkyys</a:t>
            </a:r>
            <a:r>
              <a:rPr lang="fi-FI" dirty="0">
                <a:ea typeface="+mn-lt"/>
                <a:cs typeface="+mn-lt"/>
              </a:rPr>
              <a:t>: tiedonkäsittelyn tehokkuutta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 Suomessa psykologit käyttävät käsitteitä tiedonkäsittelyn tehokkuus tai kognitiivinen kyvykkyys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 Älykkyydessä keskeistä uusiin tilanteisiin reagointi ja monimutkaisten ongelmien ratkominen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 </a:t>
            </a:r>
            <a:r>
              <a:rPr lang="fi-FI" b="1" dirty="0">
                <a:ea typeface="+mn-lt"/>
                <a:cs typeface="+mn-lt"/>
              </a:rPr>
              <a:t>Psykometrinen älykkyys</a:t>
            </a:r>
            <a:r>
              <a:rPr lang="fi-FI" dirty="0">
                <a:ea typeface="+mn-lt"/>
                <a:cs typeface="+mn-lt"/>
              </a:rPr>
              <a:t>: mitattavaa älykkyyttä, jota hahmotetaan älykkyystestien tulosten kautta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 Osa tutkijoista ehdottaa tiedonkäsittelyä laajempia määritelmiä älykkyydelle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fi-FI" sz="20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2239" y="6419088"/>
            <a:ext cx="5901459" cy="274320"/>
          </a:xfrm>
        </p:spPr>
        <p:txBody>
          <a:bodyPr>
            <a:norm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0" i="0" u="none" strike="noStrike" kern="1200" cap="all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j-lt"/>
                <a:cs typeface="+mj-lt"/>
              </a:rPr>
              <a:t>© SANOMA PRO, TEKIJÄT ● MIELI 5 YKSILÖLLINEN JA YHTEISÖLLINEN IHMINEN</a:t>
            </a:r>
            <a:r>
              <a:rPr kumimoji="0" lang="fi-FI" sz="1000" b="0" i="0" u="none" strike="noStrike" kern="1200" cap="all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t>, Kuva: </a:t>
            </a:r>
            <a:r>
              <a:rPr kumimoji="0" lang="fi-FI" sz="1000" b="0" i="0" u="none" strike="noStrike" kern="1200" cap="all" spc="0" normalizeH="0" baseline="0" noProof="0" dirty="0" err="1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t>Pexels</a:t>
            </a:r>
            <a:endParaRPr kumimoji="0" lang="en-US" sz="1000" b="0" i="0" u="none" strike="noStrike" kern="1200" cap="all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pic>
        <p:nvPicPr>
          <p:cNvPr id="5122" name="Picture 2" descr="Free Photo Of Man Holding White Paper Stock Photo">
            <a:extLst>
              <a:ext uri="{FF2B5EF4-FFF2-40B4-BE49-F238E27FC236}">
                <a16:creationId xmlns:a16="http://schemas.microsoft.com/office/drawing/2014/main" id="{4A36A234-2DF6-7F09-08B1-CF98E0528B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8139" y="0"/>
            <a:ext cx="4233862" cy="63507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5081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E3C91-84B1-0F47-B458-2BD07DE1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0144" y="599810"/>
            <a:ext cx="5806440" cy="1499616"/>
          </a:xfrm>
        </p:spPr>
        <p:txBody>
          <a:bodyPr/>
          <a:lstStyle/>
          <a:p>
            <a:r>
              <a:rPr lang="fi-FI" dirty="0"/>
              <a:t>Yleisälykkyys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2ED41E-AFA3-7E44-B34B-610010AA3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7863" y="2602021"/>
            <a:ext cx="7258780" cy="3989638"/>
          </a:xfrm>
        </p:spPr>
        <p:txBody>
          <a:bodyPr vert="horz" lIns="45720" tIns="45720" rIns="45720" bIns="45720" rtlCol="0" anchor="t">
            <a:normAutofit fontScale="92500" lnSpcReduction="10000"/>
          </a:bodyPr>
          <a:lstStyle/>
          <a:p>
            <a:pPr>
              <a:buFont typeface="Arial" panose="020B0602020104020603" pitchFamily="34" charset="0"/>
              <a:buChar char="•"/>
            </a:pPr>
            <a:r>
              <a:rPr lang="fi-FI" sz="2400" b="1" dirty="0">
                <a:ea typeface="+mn-lt"/>
                <a:cs typeface="+mn-lt"/>
              </a:rPr>
              <a:t> Yleisälykkyys: </a:t>
            </a:r>
            <a:r>
              <a:rPr lang="fi-FI" sz="2400" dirty="0">
                <a:ea typeface="+mn-lt"/>
                <a:cs typeface="+mn-lt"/>
              </a:rPr>
              <a:t>mitattavien älykkyyden osatekijöiden kuten päättelykyvyn taustalla vaikuttava tekijä</a:t>
            </a:r>
          </a:p>
          <a:p>
            <a:pPr lvl="1">
              <a:buFont typeface="Arial" panose="020B0602020104020603" pitchFamily="34" charset="0"/>
              <a:buChar char="•"/>
            </a:pPr>
            <a:r>
              <a:rPr lang="fi-FI" sz="2000" dirty="0">
                <a:ea typeface="+mn-lt"/>
                <a:cs typeface="+mn-lt"/>
              </a:rPr>
              <a:t>korkeat pisteet yhdessä älykkyyden osatekijässä ovat yhteydessä korkeisiin pisteisiin myös muissa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 </a:t>
            </a:r>
            <a:r>
              <a:rPr lang="fi-FI" sz="2400" b="1" dirty="0">
                <a:ea typeface="+mn-lt"/>
                <a:cs typeface="+mn-lt"/>
              </a:rPr>
              <a:t>Älykkyyden osatekijöitä </a:t>
            </a:r>
            <a:r>
              <a:rPr lang="fi-FI" sz="2400" dirty="0">
                <a:ea typeface="+mn-lt"/>
                <a:cs typeface="+mn-lt"/>
              </a:rPr>
              <a:t>tai muotoja ovat esimerkiksi:</a:t>
            </a:r>
          </a:p>
          <a:p>
            <a:pPr lvl="1">
              <a:buFont typeface="Arial" panose="020B0602020104020603" pitchFamily="34" charset="0"/>
              <a:buChar char="•"/>
            </a:pPr>
            <a:r>
              <a:rPr lang="fi-FI" sz="2000" b="1" dirty="0">
                <a:ea typeface="+mn-lt"/>
                <a:cs typeface="+mn-lt"/>
              </a:rPr>
              <a:t>päättelykyky</a:t>
            </a:r>
          </a:p>
          <a:p>
            <a:pPr lvl="1">
              <a:buFont typeface="Arial" panose="020B0602020104020603" pitchFamily="34" charset="0"/>
              <a:buChar char="•"/>
            </a:pPr>
            <a:r>
              <a:rPr lang="fi-FI" sz="2000" b="1" dirty="0">
                <a:ea typeface="+mn-lt"/>
                <a:cs typeface="+mn-lt"/>
              </a:rPr>
              <a:t>avaruudellinen hahmotuskyky</a:t>
            </a:r>
          </a:p>
          <a:p>
            <a:pPr lvl="1">
              <a:buFont typeface="Arial" panose="020B0602020104020603" pitchFamily="34" charset="0"/>
              <a:buChar char="•"/>
            </a:pPr>
            <a:r>
              <a:rPr lang="fi-FI" sz="2000" b="1" dirty="0">
                <a:ea typeface="+mn-lt"/>
                <a:cs typeface="+mn-lt"/>
              </a:rPr>
              <a:t>työmuistin toiminta</a:t>
            </a:r>
          </a:p>
          <a:p>
            <a:pPr lvl="1">
              <a:buFont typeface="Arial" panose="020B0602020104020603" pitchFamily="34" charset="0"/>
              <a:buChar char="•"/>
            </a:pPr>
            <a:r>
              <a:rPr lang="fi-FI" sz="2000" b="1" dirty="0">
                <a:ea typeface="+mn-lt"/>
                <a:cs typeface="+mn-lt"/>
              </a:rPr>
              <a:t>prosessointinopeus</a:t>
            </a:r>
          </a:p>
          <a:p>
            <a:pPr lvl="1">
              <a:buFont typeface="Arial" panose="020B0602020104020603" pitchFamily="34" charset="0"/>
              <a:buChar char="•"/>
            </a:pPr>
            <a:r>
              <a:rPr lang="fi-FI" sz="2000" b="1" dirty="0">
                <a:ea typeface="+mn-lt"/>
                <a:cs typeface="+mn-lt"/>
              </a:rPr>
              <a:t>yleistieto ja sanavarasto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 Älykkyyden osatekijöitä mitataan älykkyystesteillä ja pyritään muodostamaan kokonaiskuva yksilön yleisälykkyydestä</a:t>
            </a:r>
            <a:endParaRPr lang="fi-FI" sz="2000" dirty="0">
              <a:ea typeface="+mn-lt"/>
              <a:cs typeface="+mn-lt"/>
            </a:endParaRP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8F48052-DD01-E94C-B6C8-DBA3C6F8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63072" y="6454040"/>
            <a:ext cx="5901459" cy="274320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0" i="0" u="none" strike="noStrike" kern="1200" cap="all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t>© SANOMA PRO, TEKIJÄT ● MIELI 5 YKSILÖLLINEN JA YHTEISÖLLINEN IHMINEN</a:t>
            </a:r>
            <a:r>
              <a:rPr kumimoji="0" lang="fi-FI" sz="1000" b="0" i="0" u="none" strike="noStrike" kern="1200" cap="all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j-lt"/>
                <a:cs typeface="+mj-lt"/>
              </a:rPr>
              <a:t>, KUVA: PEXELS</a:t>
            </a:r>
          </a:p>
        </p:txBody>
      </p:sp>
      <p:pic>
        <p:nvPicPr>
          <p:cNvPr id="6146" name="Picture 2" descr="Free Yellow, Orange, and Green 3x3 Rubik's Cube Stock Photo">
            <a:extLst>
              <a:ext uri="{FF2B5EF4-FFF2-40B4-BE49-F238E27FC236}">
                <a16:creationId xmlns:a16="http://schemas.microsoft.com/office/drawing/2014/main" id="{2F46538D-CCD3-0712-EE44-A8C3FF647A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502" y="2831192"/>
            <a:ext cx="4056473" cy="294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6725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6492953" cy="1394403"/>
          </a:xfrm>
        </p:spPr>
        <p:txBody>
          <a:bodyPr>
            <a:normAutofit/>
          </a:bodyPr>
          <a:lstStyle/>
          <a:p>
            <a:r>
              <a:rPr lang="fi-FI" dirty="0"/>
              <a:t>Kiteytynyt ja joustava älykkyys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7" y="2286085"/>
            <a:ext cx="9155653" cy="3877209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 Liittyvät älykkyyden muotojen muutokseen kehityksen kuluessa</a:t>
            </a:r>
            <a:endParaRPr lang="fi-FI" dirty="0"/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 </a:t>
            </a:r>
            <a:r>
              <a:rPr lang="fi-FI" b="1" dirty="0"/>
              <a:t>Joustava älykkyys: </a:t>
            </a:r>
            <a:r>
              <a:rPr lang="fi-FI" dirty="0"/>
              <a:t>älykkyyden muodot, jotka auttavat yksilöä suoriutumaan hyvin uusista ja erilaisista ongelmista sekä tilanteista, jotka eivät vaadi aiempaa tietoa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</a:t>
            </a:r>
            <a:r>
              <a:rPr lang="fi-FI" b="1" dirty="0"/>
              <a:t>Kiteytynyt älykkyys</a:t>
            </a:r>
            <a:r>
              <a:rPr lang="fi-FI" dirty="0"/>
              <a:t>: älykkyyden muodot, jotka auttavat yksilöä suoriutumaan hyvin sellaisista ongelmista ja tilanteista, jotka vaativat aiempaa tietoa ja kokemuksia 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2239" y="6419088"/>
            <a:ext cx="5901459" cy="274320"/>
          </a:xfrm>
        </p:spPr>
        <p:txBody>
          <a:bodyPr>
            <a:norm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0" i="0" u="none" strike="noStrike" kern="1200" cap="all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j-lt"/>
                <a:cs typeface="+mj-lt"/>
              </a:rPr>
              <a:t>© SANOMA PRO, TEKIJÄT ● MIELI 5 YKSILÖLLINEN JA YHTEISÖLLINEN IHMINEN</a:t>
            </a:r>
            <a:r>
              <a:rPr kumimoji="0" lang="fi-FI" sz="1000" b="0" i="0" u="none" strike="noStrike" kern="1200" cap="all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t>, Kuva: </a:t>
            </a:r>
            <a:r>
              <a:rPr kumimoji="0" lang="fi-FI" sz="1000" b="0" i="0" u="none" strike="noStrike" kern="1200" cap="all" spc="0" normalizeH="0" baseline="0" noProof="0" dirty="0" err="1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t>Pexels</a:t>
            </a:r>
            <a:endParaRPr kumimoji="0" lang="en-US" sz="1000" b="0" i="0" u="none" strike="noStrike" kern="1200" cap="all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96902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902061" cy="1499616"/>
          </a:xfrm>
        </p:spPr>
        <p:txBody>
          <a:bodyPr>
            <a:normAutofit/>
          </a:bodyPr>
          <a:lstStyle/>
          <a:p>
            <a:r>
              <a:rPr lang="fi-FI" dirty="0"/>
              <a:t>Älykkyyden vaikutuksia ja taustaa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85"/>
            <a:ext cx="6691122" cy="4407323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000" dirty="0">
                <a:ea typeface="+mn-lt"/>
                <a:cs typeface="+mn-lt"/>
              </a:rPr>
              <a:t> Korkeampi älykkyys on yhteydessä pidentyneeseen elinikään, korkeampaan koulutustasoon, terveempiin elämäntapoihin ja työmenestykseen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>
                <a:ea typeface="+mn-lt"/>
                <a:cs typeface="+mn-lt"/>
              </a:rPr>
              <a:t> Vaikuttavia tekijöitä ovat myös esimerkiksi itsesäätelyn kyvyt, tunnetaidot ja motivaatio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>
                <a:ea typeface="+mn-lt"/>
                <a:cs typeface="+mn-lt"/>
              </a:rPr>
              <a:t> Älykkyys on havaittu tutkimuksissa yhdeksi voimakkaimmin periytyvistä ominaisuuksista</a:t>
            </a:r>
            <a:endParaRPr lang="fi-FI" sz="1800" b="1" dirty="0">
              <a:ea typeface="+mn-lt"/>
              <a:cs typeface="+mn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>
                <a:ea typeface="+mn-lt"/>
                <a:cs typeface="+mn-lt"/>
              </a:rPr>
              <a:t> Perimän lisäksi erityisesti </a:t>
            </a:r>
            <a:r>
              <a:rPr lang="fi-FI" sz="2000" b="1" dirty="0">
                <a:ea typeface="+mn-lt"/>
                <a:cs typeface="+mn-lt"/>
              </a:rPr>
              <a:t>ympäristö</a:t>
            </a:r>
            <a:r>
              <a:rPr lang="fi-FI" sz="2000" dirty="0">
                <a:ea typeface="+mn-lt"/>
                <a:cs typeface="+mn-lt"/>
              </a:rPr>
              <a:t> eli esimerkiksi koulutus sekä virikkeellinen ja turvallinen kehitysympäristö näyttävät vaikuttavan älykkyyden ilmenemiseen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>
                <a:ea typeface="+mn-lt"/>
                <a:cs typeface="+mn-lt"/>
              </a:rPr>
              <a:t> Älykkyys on </a:t>
            </a:r>
            <a:r>
              <a:rPr lang="fi-FI" sz="2000" b="1" dirty="0" err="1">
                <a:ea typeface="+mn-lt"/>
                <a:cs typeface="+mn-lt"/>
              </a:rPr>
              <a:t>polygeeninen</a:t>
            </a:r>
            <a:r>
              <a:rPr lang="fi-FI" sz="2000" dirty="0">
                <a:ea typeface="+mn-lt"/>
                <a:cs typeface="+mn-lt"/>
              </a:rPr>
              <a:t> ominaisuus eli useat eri geenit vaikuttavat sen ilmenemiseen</a:t>
            </a:r>
          </a:p>
          <a:p>
            <a:pPr>
              <a:buFont typeface="Arial" panose="020B0604020202020204" pitchFamily="34" charset="0"/>
              <a:buChar char="•"/>
            </a:pPr>
            <a:endParaRPr lang="fi-FI" sz="2400" dirty="0">
              <a:ea typeface="+mn-lt"/>
              <a:cs typeface="+mn-lt"/>
            </a:endParaRP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2239" y="6419088"/>
            <a:ext cx="5901459" cy="274320"/>
          </a:xfrm>
        </p:spPr>
        <p:txBody>
          <a:bodyPr>
            <a:norm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0" i="0" u="none" strike="noStrike" kern="1200" cap="all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j-lt"/>
                <a:cs typeface="+mj-lt"/>
              </a:rPr>
              <a:t>© SANOMA PRO, TEKIJÄT ● MIELI 5 YKSILÖLLINEN JA YHTEISÖLLINEN IHMINEN</a:t>
            </a:r>
            <a:r>
              <a:rPr kumimoji="0" lang="fi-FI" sz="1000" b="0" i="0" u="none" strike="noStrike" kern="1200" cap="all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t>, Kuva: </a:t>
            </a:r>
            <a:r>
              <a:rPr kumimoji="0" lang="fi-FI" sz="1000" b="0" i="0" u="none" strike="noStrike" kern="1200" cap="all" spc="0" normalizeH="0" baseline="0" noProof="0" dirty="0" err="1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t>Pexels</a:t>
            </a:r>
            <a:endParaRPr kumimoji="0" lang="en-US" sz="1000" b="0" i="0" u="none" strike="noStrike" kern="1200" cap="all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pic>
        <p:nvPicPr>
          <p:cNvPr id="9218" name="Picture 2" descr="Free Black Measuring Tools for School on Yellow Background  Stock Photo">
            <a:extLst>
              <a:ext uri="{FF2B5EF4-FFF2-40B4-BE49-F238E27FC236}">
                <a16:creationId xmlns:a16="http://schemas.microsoft.com/office/drawing/2014/main" id="{C4D9CFD1-7C6C-1CAE-F9A5-2335F1B803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9935" y="325183"/>
            <a:ext cx="4062603" cy="60939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06535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902061" cy="1499616"/>
          </a:xfrm>
        </p:spPr>
        <p:txBody>
          <a:bodyPr>
            <a:normAutofit/>
          </a:bodyPr>
          <a:lstStyle/>
          <a:p>
            <a:r>
              <a:rPr lang="fi-FI" dirty="0"/>
              <a:t>Ajattelutavat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85"/>
            <a:ext cx="6691122" cy="4407323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 Uskomukset omasta älykkyydestä voivat vaikuttaa suoriutumiseen erilaisista tehtävistä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 </a:t>
            </a:r>
            <a:r>
              <a:rPr lang="fi-FI" sz="2400" b="1" dirty="0">
                <a:ea typeface="+mn-lt"/>
                <a:cs typeface="+mn-lt"/>
              </a:rPr>
              <a:t>Kasvun ajattelutapa</a:t>
            </a:r>
            <a:r>
              <a:rPr lang="fi-FI" sz="2400" dirty="0">
                <a:ea typeface="+mn-lt"/>
                <a:cs typeface="+mn-lt"/>
              </a:rPr>
              <a:t>: omat ominaisuudet kuten älykkyys ovat muokattavissa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 </a:t>
            </a:r>
            <a:r>
              <a:rPr lang="fi-FI" sz="2400" b="1" dirty="0">
                <a:ea typeface="+mn-lt"/>
                <a:cs typeface="+mn-lt"/>
              </a:rPr>
              <a:t>Muuttumaton ajattelutapa</a:t>
            </a:r>
            <a:r>
              <a:rPr lang="fi-FI" sz="2400" dirty="0">
                <a:ea typeface="+mn-lt"/>
                <a:cs typeface="+mn-lt"/>
              </a:rPr>
              <a:t>: omat ominaisuudet ovat pysyviä ja muutosmahdollisuudet vähäisiä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 Kasvun ajattelutapa on yhdistetty erityisesti opinnoissa menestymiseen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2239" y="6419088"/>
            <a:ext cx="5901459" cy="274320"/>
          </a:xfrm>
        </p:spPr>
        <p:txBody>
          <a:bodyPr>
            <a:norm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0" i="0" u="none" strike="noStrike" kern="1200" cap="all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j-lt"/>
                <a:cs typeface="+mj-lt"/>
              </a:rPr>
              <a:t>© SANOMA PRO, TEKIJÄT ● MIELI 5 YKSILÖLLINEN JA YHTEISÖLLINEN IHMINEN</a:t>
            </a:r>
            <a:r>
              <a:rPr kumimoji="0" lang="fi-FI" sz="1000" b="0" i="0" u="none" strike="noStrike" kern="1200" cap="all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t>, Kuva: </a:t>
            </a:r>
            <a:r>
              <a:rPr kumimoji="0" lang="fi-FI" sz="1000" b="0" i="0" u="none" strike="noStrike" kern="1200" cap="all" spc="0" normalizeH="0" baseline="0" noProof="0" dirty="0" err="1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t>Pexels</a:t>
            </a:r>
            <a:endParaRPr kumimoji="0" lang="en-US" sz="1000" b="0" i="0" u="none" strike="noStrike" kern="1200" cap="all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pic>
        <p:nvPicPr>
          <p:cNvPr id="10242" name="Picture 2" descr="Free Two kids leaning over table and completing jigsaw puzzles Stock Photo">
            <a:extLst>
              <a:ext uri="{FF2B5EF4-FFF2-40B4-BE49-F238E27FC236}">
                <a16:creationId xmlns:a16="http://schemas.microsoft.com/office/drawing/2014/main" id="{BE057F1E-1FC1-35F0-DB5A-8AFAC1808F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6225" y="-24003"/>
            <a:ext cx="4295775" cy="6443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84091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E3C91-84B1-0F47-B458-2BD07DE1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0144" y="599810"/>
            <a:ext cx="5806440" cy="1499616"/>
          </a:xfrm>
        </p:spPr>
        <p:txBody>
          <a:bodyPr/>
          <a:lstStyle/>
          <a:p>
            <a:r>
              <a:rPr lang="fi-FI" dirty="0"/>
              <a:t>Erilaisia teorioita älykkyydestä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2ED41E-AFA3-7E44-B34B-610010AA3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7863" y="2602021"/>
            <a:ext cx="7258780" cy="3989638"/>
          </a:xfrm>
        </p:spPr>
        <p:txBody>
          <a:bodyPr vert="horz" lIns="45720" tIns="45720" rIns="45720" bIns="45720" rtlCol="0" anchor="t">
            <a:normAutofit/>
          </a:bodyPr>
          <a:lstStyle/>
          <a:p>
            <a:pPr>
              <a:buFont typeface="Arial" panose="020B0602020104020603" pitchFamily="34" charset="0"/>
              <a:buChar char="•"/>
            </a:pPr>
            <a:r>
              <a:rPr lang="fi-FI" sz="2400" b="1" dirty="0">
                <a:ea typeface="+mn-lt"/>
                <a:cs typeface="+mn-lt"/>
              </a:rPr>
              <a:t> Moniälykkyysteoria: </a:t>
            </a:r>
            <a:r>
              <a:rPr lang="fi-FI" sz="2400" dirty="0">
                <a:ea typeface="+mn-lt"/>
                <a:cs typeface="+mn-lt"/>
              </a:rPr>
              <a:t>tiedonkäsittelyn kykyjen lisäksi älykkyyttä voi esiintyä monissa ominaisuuksissa kuten musiikissa tai liikunnassa</a:t>
            </a:r>
            <a:endParaRPr lang="fi-FI" sz="2000" dirty="0">
              <a:ea typeface="+mn-lt"/>
              <a:cs typeface="+mn-lt"/>
            </a:endParaRPr>
          </a:p>
          <a:p>
            <a:pPr lvl="1">
              <a:buFont typeface="Arial" panose="020B0602020104020603" pitchFamily="34" charset="0"/>
              <a:buChar char="•"/>
            </a:pPr>
            <a:r>
              <a:rPr lang="fi-FI" sz="2000" dirty="0">
                <a:ea typeface="+mn-lt"/>
                <a:cs typeface="+mn-lt"/>
              </a:rPr>
              <a:t>lahjakkuus: kyky suoriutua jossakin taidossa tai jollakin elämän osa-alueella selvästi paremmin kuin muut ihmiset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 Moniälykkyyden muodoilla ei ole vahvaa tutkimusnäyttöä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 Robert Stenbergin teoria älykkyyden kolmesta muodosta jakaa älykkyyden </a:t>
            </a:r>
            <a:r>
              <a:rPr lang="fi-FI" sz="2400" b="1" dirty="0">
                <a:ea typeface="+mn-lt"/>
                <a:cs typeface="+mn-lt"/>
              </a:rPr>
              <a:t>analyyttiseen älykkyyteen</a:t>
            </a:r>
            <a:r>
              <a:rPr lang="fi-FI" sz="2400" dirty="0">
                <a:ea typeface="+mn-lt"/>
                <a:cs typeface="+mn-lt"/>
              </a:rPr>
              <a:t>, </a:t>
            </a:r>
            <a:r>
              <a:rPr lang="fi-FI" sz="2400" b="1" dirty="0">
                <a:ea typeface="+mn-lt"/>
                <a:cs typeface="+mn-lt"/>
              </a:rPr>
              <a:t>luovaan älykkyyteen</a:t>
            </a:r>
            <a:r>
              <a:rPr lang="fi-FI" sz="2400" dirty="0">
                <a:ea typeface="+mn-lt"/>
                <a:cs typeface="+mn-lt"/>
              </a:rPr>
              <a:t> ja </a:t>
            </a:r>
            <a:r>
              <a:rPr lang="fi-FI" sz="2400" b="1" dirty="0">
                <a:ea typeface="+mn-lt"/>
                <a:cs typeface="+mn-lt"/>
              </a:rPr>
              <a:t>käytännölliseen älykkyyteen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8F48052-DD01-E94C-B6C8-DBA3C6F8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63072" y="6454040"/>
            <a:ext cx="5901459" cy="274320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0" i="0" u="none" strike="noStrike" kern="1200" cap="all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t>© SANOMA PRO, TEKIJÄT ● MIELI 5 YKSILÖLLINEN JA YHTEISÖLLINEN IHMINEN</a:t>
            </a:r>
            <a:r>
              <a:rPr kumimoji="0" lang="fi-FI" sz="1000" b="0" i="0" u="none" strike="noStrike" kern="1200" cap="all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j-lt"/>
                <a:cs typeface="+mj-lt"/>
              </a:rPr>
              <a:t>, KUVA: PEXELS</a:t>
            </a:r>
          </a:p>
        </p:txBody>
      </p:sp>
      <p:pic>
        <p:nvPicPr>
          <p:cNvPr id="6146" name="Picture 2" descr="Free Yellow, Orange, and Green 3x3 Rubik's Cube Stock Photo">
            <a:extLst>
              <a:ext uri="{FF2B5EF4-FFF2-40B4-BE49-F238E27FC236}">
                <a16:creationId xmlns:a16="http://schemas.microsoft.com/office/drawing/2014/main" id="{2F46538D-CCD3-0712-EE44-A8C3FF647A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502" y="2831192"/>
            <a:ext cx="4056473" cy="294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94546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Violetti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E9B2EBDD64CC4383B99224C2A6C036" ma:contentTypeVersion="15" ma:contentTypeDescription="Create a new document." ma:contentTypeScope="" ma:versionID="d8926d342639aeecf37d8d28c8bb79dd">
  <xsd:schema xmlns:xsd="http://www.w3.org/2001/XMLSchema" xmlns:xs="http://www.w3.org/2001/XMLSchema" xmlns:p="http://schemas.microsoft.com/office/2006/metadata/properties" xmlns:ns2="42116817-7e29-4aa7-b7a6-c483eebecbb8" xmlns:ns3="807aa635-cdf8-4f87-acc5-eeaafee58acb" xmlns:ns4="f0974581-4bbf-443e-902f-14073e9fb4f6" targetNamespace="http://schemas.microsoft.com/office/2006/metadata/properties" ma:root="true" ma:fieldsID="6723cf66d04a47ce7ee5db992ac3edff" ns2:_="" ns3:_="" ns4:_="">
    <xsd:import namespace="42116817-7e29-4aa7-b7a6-c483eebecbb8"/>
    <xsd:import namespace="807aa635-cdf8-4f87-acc5-eeaafee58acb"/>
    <xsd:import namespace="f0974581-4bbf-443e-902f-14073e9fb4f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4:TaxCatchAll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116817-7e29-4aa7-b7a6-c483eebecb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4d49524a-21d1-44ef-b988-918b9b4337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7aa635-cdf8-4f87-acc5-eeaafee58ac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974581-4bbf-443e-902f-14073e9fb4f6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0004bdf0-3b5c-445e-bcd3-8dbb571762d6}" ma:internalName="TaxCatchAll" ma:showField="CatchAllData" ma:web="807aa635-cdf8-4f87-acc5-eeaafee58ac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0974581-4bbf-443e-902f-14073e9fb4f6" xsi:nil="true"/>
    <lcf76f155ced4ddcb4097134ff3c332f xmlns="42116817-7e29-4aa7-b7a6-c483eebecbb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FED63FC-124A-4FA6-AC8E-FF2A3777DC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116817-7e29-4aa7-b7a6-c483eebecbb8"/>
    <ds:schemaRef ds:uri="807aa635-cdf8-4f87-acc5-eeaafee58acb"/>
    <ds:schemaRef ds:uri="f0974581-4bbf-443e-902f-14073e9fb4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F0E486D-7AF7-4371-8855-FB677EBABB6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5008D8F-3472-4502-A61C-527AF72D46CF}">
  <ds:schemaRefs>
    <ds:schemaRef ds:uri="http://purl.org/dc/dcmitype/"/>
    <ds:schemaRef ds:uri="http://www.w3.org/XML/1998/namespace"/>
    <ds:schemaRef ds:uri="807aa635-cdf8-4f87-acc5-eeaafee58acb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microsoft.com/office/infopath/2007/PartnerControls"/>
    <ds:schemaRef ds:uri="f0974581-4bbf-443e-902f-14073e9fb4f6"/>
    <ds:schemaRef ds:uri="http://schemas.openxmlformats.org/package/2006/metadata/core-properties"/>
    <ds:schemaRef ds:uri="42116817-7e29-4aa7-b7a6-c483eebecbb8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432</Words>
  <Application>Microsoft Office PowerPoint</Application>
  <PresentationFormat>Laajakuva</PresentationFormat>
  <Paragraphs>44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2" baseType="lpstr">
      <vt:lpstr>Arial</vt:lpstr>
      <vt:lpstr>Tw Cen MT</vt:lpstr>
      <vt:lpstr>Tw Cen MT Condensed</vt:lpstr>
      <vt:lpstr>Wingdings 3</vt:lpstr>
      <vt:lpstr>Integraali</vt:lpstr>
      <vt:lpstr>8 älykkyys</vt:lpstr>
      <vt:lpstr>Mitä on älykkyys</vt:lpstr>
      <vt:lpstr>Yleisälykkyys</vt:lpstr>
      <vt:lpstr>Kiteytynyt ja joustava älykkyys</vt:lpstr>
      <vt:lpstr>Älykkyyden vaikutuksia ja taustaa</vt:lpstr>
      <vt:lpstr>Ajattelutavat</vt:lpstr>
      <vt:lpstr>Erilaisia teorioita älykkyydestä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 älykkyys</dc:title>
  <dc:creator>Vesa Åhs</dc:creator>
  <cp:lastModifiedBy>Roms Jochen</cp:lastModifiedBy>
  <cp:revision>2</cp:revision>
  <cp:lastPrinted>2023-03-09T08:31:21Z</cp:lastPrinted>
  <dcterms:created xsi:type="dcterms:W3CDTF">2023-01-15T07:14:33Z</dcterms:created>
  <dcterms:modified xsi:type="dcterms:W3CDTF">2023-03-09T08:31:42Z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0x010100CEE9B2EBDD64CC4383B99224C2A6C036</vt:lpwstr>
  </property>
</Properties>
</file>