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79" r:id="rId7"/>
    <p:sldId id="280" r:id="rId8"/>
    <p:sldId id="281" r:id="rId9"/>
    <p:sldId id="274" r:id="rId10"/>
    <p:sldId id="283" r:id="rId11"/>
    <p:sldId id="278" r:id="rId12"/>
    <p:sldId id="277" r:id="rId13"/>
    <p:sldId id="284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7" autoAdjust="0"/>
    <p:restoredTop sz="94660"/>
  </p:normalViewPr>
  <p:slideViewPr>
    <p:cSldViewPr snapToGrid="0">
      <p:cViewPr varScale="1">
        <p:scale>
          <a:sx n="79" d="100"/>
          <a:sy n="79" d="100"/>
        </p:scale>
        <p:origin x="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90A38D71-1738-470F-9928-4B01E4F91BDD}"/>
    <pc:docChg chg="undo custSel modSld">
      <pc:chgData name="Roms Jochen" userId="6c7e881b-e3eb-4c36-82b5-49636a4b2079" providerId="ADAL" clId="{90A38D71-1738-470F-9928-4B01E4F91BDD}" dt="2023-05-08T16:07:41.126" v="4" actId="1035"/>
      <pc:docMkLst>
        <pc:docMk/>
      </pc:docMkLst>
      <pc:sldChg chg="addSp delSp modSp mod">
        <pc:chgData name="Roms Jochen" userId="6c7e881b-e3eb-4c36-82b5-49636a4b2079" providerId="ADAL" clId="{90A38D71-1738-470F-9928-4B01E4F91BDD}" dt="2023-05-08T16:07:41.126" v="4" actId="1035"/>
        <pc:sldMkLst>
          <pc:docMk/>
          <pc:sldMk cId="1653130490" sldId="283"/>
        </pc:sldMkLst>
        <pc:spChg chg="add del mod">
          <ac:chgData name="Roms Jochen" userId="6c7e881b-e3eb-4c36-82b5-49636a4b2079" providerId="ADAL" clId="{90A38D71-1738-470F-9928-4B01E4F91BDD}" dt="2023-05-08T16:07:18.689" v="1" actId="478"/>
          <ac:spMkLst>
            <pc:docMk/>
            <pc:sldMk cId="1653130490" sldId="283"/>
            <ac:spMk id="5" creationId="{8604F75D-B175-FA8F-85CE-85A3F615A782}"/>
          </ac:spMkLst>
        </pc:spChg>
        <pc:picChg chg="add del mod">
          <ac:chgData name="Roms Jochen" userId="6c7e881b-e3eb-4c36-82b5-49636a4b2079" providerId="ADAL" clId="{90A38D71-1738-470F-9928-4B01E4F91BDD}" dt="2023-05-08T16:07:41.126" v="4" actId="1035"/>
          <ac:picMkLst>
            <pc:docMk/>
            <pc:sldMk cId="1653130490" sldId="283"/>
            <ac:picMk id="6" creationId="{C9D34F93-1810-0747-9128-BDE685AF5C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7.5.2023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7.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Tarinamuotoinen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identiteetti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sz="3500"/>
              <a:t>Sosiaalisen ja kulttuurisen ympäristön vaikutus tarinamuotoiseen identiteettiin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41679"/>
            <a:ext cx="6066818" cy="3672177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Yksilöllinen elämäntarina kehittyy vuorovaikutuksessa toisten ihmisten kanssa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i="0" dirty="0">
                <a:effectLst/>
              </a:rPr>
              <a:t> Kulttuuri</a:t>
            </a:r>
            <a:r>
              <a:rPr lang="fi-FI" i="0" dirty="0">
                <a:effectLst/>
              </a:rPr>
              <a:t> ohjaa sitä, millaisia tarinoita ihmiset itsestään kertovat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i="0">
                <a:effectLst/>
              </a:rPr>
              <a:t> Mallitarina</a:t>
            </a:r>
            <a:r>
              <a:rPr lang="fi-FI" dirty="0"/>
              <a:t>:</a:t>
            </a:r>
            <a:r>
              <a:rPr lang="fi-FI" i="0" dirty="0">
                <a:effectLst/>
              </a:rPr>
              <a:t> sosiaalisen ympäristön ja kulttuurin tarjoama runko tai malli oman elämäntarinan rakentamiseen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i="0" dirty="0">
                <a:effectLst/>
              </a:rPr>
              <a:t>millaisia ominaisuuksia, pyrkimyksiä ja päämääriä kulttuurissa ajatellaan olevan eri ryhmiin kuuluvilla ihmisillä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9218" name="Picture 2" descr="Ilmainen kuvapankkikuva tunnisteilla aasialainen nainen, älypuhelin, pystysuuntainen laukaus Kuvapankkikuva">
            <a:extLst>
              <a:ext uri="{FF2B5EF4-FFF2-40B4-BE49-F238E27FC236}">
                <a16:creationId xmlns:a16="http://schemas.microsoft.com/office/drawing/2014/main" id="{B0906F76-95E8-5D41-8738-89E0ABE84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4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640370" cy="1499616"/>
          </a:xfrm>
        </p:spPr>
        <p:txBody>
          <a:bodyPr>
            <a:normAutofit/>
          </a:bodyPr>
          <a:lstStyle/>
          <a:p>
            <a:r>
              <a:rPr lang="fi-FI" dirty="0"/>
              <a:t>identiteetti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84832"/>
            <a:ext cx="7037833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i="0" dirty="0">
                <a:solidFill>
                  <a:srgbClr val="0E0E0F"/>
                </a:solidFill>
                <a:effectLst/>
              </a:rPr>
              <a:t> Identiteetti: 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käsitys siitä, kuka itse on yksilönä ja </a:t>
            </a:r>
            <a:r>
              <a:rPr lang="fi-FI" sz="2400" i="0" dirty="0">
                <a:solidFill>
                  <a:srgbClr val="0E0E0F"/>
                </a:solidFill>
                <a:effectLst/>
              </a:rPr>
              <a:t>yhteisön jäsenenä</a:t>
            </a:r>
            <a:endParaRPr lang="fi-FI" sz="2000" i="0" dirty="0">
              <a:solidFill>
                <a:srgbClr val="0E0E0F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E0E0F"/>
                </a:solidFill>
              </a:rPr>
              <a:t> Muodostuu </a:t>
            </a:r>
            <a:r>
              <a:rPr lang="fi-FI" sz="2400" b="1" dirty="0">
                <a:solidFill>
                  <a:srgbClr val="0E0E0F"/>
                </a:solidFill>
              </a:rPr>
              <a:t>osa-alueista</a:t>
            </a:r>
            <a:r>
              <a:rPr lang="fi-FI" sz="2400" dirty="0">
                <a:solidFill>
                  <a:srgbClr val="0E0E0F"/>
                </a:solidFill>
              </a:rPr>
              <a:t>;</a:t>
            </a:r>
            <a:r>
              <a:rPr lang="fi-FI" sz="2400" b="1" dirty="0">
                <a:solidFill>
                  <a:srgbClr val="0E0E0F"/>
                </a:solidFill>
              </a:rPr>
              <a:t> </a:t>
            </a:r>
            <a:r>
              <a:rPr lang="fi-FI" sz="2400" dirty="0">
                <a:solidFill>
                  <a:srgbClr val="0E0E0F"/>
                </a:solidFill>
              </a:rPr>
              <a:t>liittyvät eri elämänalueisiin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E0E0F"/>
                </a:solidFill>
              </a:rPr>
              <a:t>e</a:t>
            </a:r>
            <a:r>
              <a:rPr lang="fi-FI" sz="2000" i="0" dirty="0">
                <a:solidFill>
                  <a:srgbClr val="0E0E0F"/>
                </a:solidFill>
                <a:effectLst/>
              </a:rPr>
              <a:t>sim. kulttuuri- ja ammatti-identiteetti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i="0" dirty="0">
                <a:solidFill>
                  <a:srgbClr val="0E0E0F"/>
                </a:solidFill>
                <a:effectLst/>
              </a:rPr>
              <a:t> Kokonaisidentiteetti</a:t>
            </a:r>
            <a:r>
              <a:rPr lang="fi-FI" sz="2400" dirty="0">
                <a:solidFill>
                  <a:srgbClr val="0E0E0F"/>
                </a:solidFill>
              </a:rPr>
              <a:t>: 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yksilölle merkityksellisten identiteetin osa-alueiden yhteenveto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i="0" dirty="0">
                <a:solidFill>
                  <a:srgbClr val="0E0E0F"/>
                </a:solidFill>
                <a:effectLst/>
              </a:rPr>
              <a:t> Dynaaminen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: muovautuu elämänkulun aikana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72784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E4EB98-219F-8540-8466-31A0E655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60" y="1965563"/>
            <a:ext cx="3675290" cy="38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Tarinamuotoinen identiteetti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</a:t>
            </a:r>
            <a:r>
              <a:rPr lang="fi-FI" sz="2000" b="0" i="0" dirty="0" err="1">
                <a:effectLst/>
              </a:rPr>
              <a:t>McAdamsin</a:t>
            </a:r>
            <a:r>
              <a:rPr lang="fi-FI" sz="2000" b="0" i="0" dirty="0">
                <a:effectLst/>
              </a:rPr>
              <a:t> persoonallisuuden mallin kolmas taso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Kokonaisidentiteetti: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</a:t>
            </a:r>
            <a:r>
              <a:rPr lang="fi-FI" b="0" i="0" dirty="0">
                <a:effectLst/>
              </a:rPr>
              <a:t>ubjektiivinen, kokoava elämäntarina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</a:rPr>
              <a:t>sidotaan yhteen omat menneisyyden tapahtumat, ennakoitu tulevaisuus ja yksilölliset ominaisuudet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kehittyy jatkuvasti</a:t>
            </a:r>
            <a:endParaRPr lang="fi-FI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 Tarinamuotoisen identiteetin ensisijaiset psykologiset tavoitteet: 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fi-FI" sz="2000" b="0" i="0" dirty="0">
                <a:effectLst/>
              </a:rPr>
              <a:t>antaa itselle merkitys 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fi-FI" sz="2000" b="0" i="0" dirty="0">
                <a:effectLst/>
              </a:rPr>
              <a:t>luoda jatkuvuuden kokemus ajan ja paikan muuttuessa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b="0" i="0" dirty="0"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2FE302-4E27-1B45-9478-F48033C41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171"/>
          <a:stretch/>
        </p:blipFill>
        <p:spPr bwMode="auto">
          <a:xfrm>
            <a:off x="7552267" y="640080"/>
            <a:ext cx="39996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9172" y="6419088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1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12" y="551762"/>
            <a:ext cx="10617745" cy="1499616"/>
          </a:xfrm>
        </p:spPr>
        <p:txBody>
          <a:bodyPr>
            <a:normAutofit/>
          </a:bodyPr>
          <a:lstStyle/>
          <a:p>
            <a:r>
              <a:rPr lang="fi-FI" dirty="0"/>
              <a:t>Tarinamuotoisen identiteetin ominaisuuksia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9172" y="6419088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D81E09E3-95B9-2A48-A99C-A7B315996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747303"/>
              </p:ext>
            </p:extLst>
          </p:nvPr>
        </p:nvGraphicFramePr>
        <p:xfrm>
          <a:off x="1024127" y="2185639"/>
          <a:ext cx="9959823" cy="352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582">
                  <a:extLst>
                    <a:ext uri="{9D8B030D-6E8A-4147-A177-3AD203B41FA5}">
                      <a16:colId xmlns:a16="http://schemas.microsoft.com/office/drawing/2014/main" val="733939253"/>
                    </a:ext>
                  </a:extLst>
                </a:gridCol>
                <a:gridCol w="7958241">
                  <a:extLst>
                    <a:ext uri="{9D8B030D-6E8A-4147-A177-3AD203B41FA5}">
                      <a16:colId xmlns:a16="http://schemas.microsoft.com/office/drawing/2014/main" val="4007478902"/>
                    </a:ext>
                  </a:extLst>
                </a:gridCol>
              </a:tblGrid>
              <a:tr h="1263841">
                <a:tc>
                  <a:txBody>
                    <a:bodyPr/>
                    <a:lstStyle/>
                    <a:p>
                      <a:endParaRPr lang="fi-FI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Subjektiivinen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Omakohtainen tulkinta itsestä 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Ihminen voi kertoa itsestään </a:t>
                      </a:r>
                      <a:r>
                        <a:rPr lang="fi-FI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narratiivia</a:t>
                      </a:r>
                      <a:r>
                        <a:rPr lang="fi-F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jota hänen läheisensä eivät täysin hahmota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26062"/>
                  </a:ext>
                </a:extLst>
              </a:tr>
              <a:tr h="2259944">
                <a:tc>
                  <a:txBody>
                    <a:bodyPr/>
                    <a:lstStyle/>
                    <a:p>
                      <a:endParaRPr lang="fi-FI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Retrospektiivinen ja muuttuva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Omaa elämäntarinaa tarkastellaan ja selitetään takautuvasti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Tarinamuotoinen identiteetti ei vain pitene iän myötä, vaan se myös muuttuu ja muokkautuu taaksepäin suuntautuvasti</a:t>
                      </a:r>
                    </a:p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Psyykkinen oireilu voi takautuvasti muuttaa ihmisen muistoja menneisyydestä, esimerkiksi masennus voi värittää aiemman elämäntarinan synkemmäksi</a:t>
                      </a:r>
                    </a:p>
                    <a:p>
                      <a:endParaRPr lang="fi-FI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99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9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sz="4600"/>
              <a:t>Tarinamuotoisen identiteetin muotoutuminen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11" y="2224222"/>
            <a:ext cx="6477851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Identiteetin kehitys alkaa lapsena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ei vielä identiteettiä tarinallisessa merkityksessä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Tarinamuotoinen identiteetti kehittyy voimakkaasti myöhäisnuoruudessa ja muotoutuvassa aikuisuudessa (18-25 v) </a:t>
            </a:r>
            <a:endParaRPr lang="fi-FI" sz="2000" b="0" i="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omien kiinnostusten ja kykyjen pohdinta ja kyseenalaistaminen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oman roolin etsiminen yhteiskunnassa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i="0" dirty="0">
                <a:effectLst/>
                <a:ea typeface="+mn-lt"/>
                <a:cs typeface="+mn-lt"/>
              </a:rPr>
              <a:t> Identiteettityöskentely</a:t>
            </a:r>
            <a:r>
              <a:rPr lang="fi-FI" sz="2000" b="0" i="0" dirty="0">
                <a:effectLst/>
                <a:ea typeface="+mn-lt"/>
                <a:cs typeface="+mn-lt"/>
              </a:rPr>
              <a:t>: oman elämäntarinan rakentaminen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Narratiivinen identiteetti syntyy kahdenlaisista narratiiveista: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dirty="0">
                <a:ea typeface="+mn-lt"/>
                <a:cs typeface="+mn-lt"/>
              </a:rPr>
              <a:t>itse kerrotut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dirty="0">
                <a:ea typeface="+mn-lt"/>
                <a:cs typeface="+mn-lt"/>
              </a:rPr>
              <a:t>toisten kertomat, joihin voi samastua</a:t>
            </a:r>
            <a:endParaRPr lang="fi-FI" sz="1600" dirty="0">
              <a:ea typeface="+mn-lt"/>
              <a:cs typeface="+mn-lt"/>
            </a:endParaRPr>
          </a:p>
        </p:txBody>
      </p:sp>
      <p:pic>
        <p:nvPicPr>
          <p:cNvPr id="6148" name="Picture 4" descr="Ilmainen kuvapankkikuva tunnisteilla henkilö, keltainen t-paita, kevyt Kuvapankkikuva">
            <a:extLst>
              <a:ext uri="{FF2B5EF4-FFF2-40B4-BE49-F238E27FC236}">
                <a16:creationId xmlns:a16="http://schemas.microsoft.com/office/drawing/2014/main" id="{861B94F5-068A-2044-99DB-080DFD67B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8413" y="3106477"/>
            <a:ext cx="2206413" cy="33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lmainen kuvapankkikuva tunnisteilla asu, backpackers, hymyily Kuvapankkikuva">
            <a:extLst>
              <a:ext uri="{FF2B5EF4-FFF2-40B4-BE49-F238E27FC236}">
                <a16:creationId xmlns:a16="http://schemas.microsoft.com/office/drawing/2014/main" id="{D26B424A-C876-7548-8DBC-4E0CD0A5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277" y="571478"/>
            <a:ext cx="2206413" cy="33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651" y="647137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Kuvat: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0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10186402" cy="1499616"/>
          </a:xfrm>
        </p:spPr>
        <p:txBody>
          <a:bodyPr/>
          <a:lstStyle/>
          <a:p>
            <a:r>
              <a:rPr lang="fi-FI" dirty="0"/>
              <a:t>Teoria Kokonaisidentiteetin kehittymisestä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014" y="2097909"/>
            <a:ext cx="726606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E0E0F"/>
                </a:solidFill>
              </a:rPr>
              <a:t> James </a:t>
            </a:r>
            <a:r>
              <a:rPr lang="fi-FI" sz="2000" b="1" dirty="0" err="1">
                <a:solidFill>
                  <a:srgbClr val="0E0E0F"/>
                </a:solidFill>
              </a:rPr>
              <a:t>Marcian</a:t>
            </a:r>
            <a:r>
              <a:rPr lang="fi-FI" sz="2000" b="1" dirty="0">
                <a:solidFill>
                  <a:srgbClr val="0E0E0F"/>
                </a:solidFill>
              </a:rPr>
              <a:t> identiteettiteoria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E0E0F"/>
                </a:solidFill>
              </a:rPr>
              <a:t> I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dentiteetin kehityksessä on kaksi keskeistä ulottuvuutta: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b="0" i="0" dirty="0">
                <a:solidFill>
                  <a:srgbClr val="0E0E0F"/>
                </a:solidFill>
                <a:effectLst/>
              </a:rPr>
              <a:t>identiteetin omakohtainen </a:t>
            </a:r>
            <a:r>
              <a:rPr lang="fi-FI" sz="2000" b="1" i="0" dirty="0">
                <a:solidFill>
                  <a:srgbClr val="0E0E0F"/>
                </a:solidFill>
                <a:effectLst/>
              </a:rPr>
              <a:t>etsintä </a:t>
            </a:r>
            <a:r>
              <a:rPr lang="fi-FI" sz="2000" i="0" dirty="0">
                <a:solidFill>
                  <a:srgbClr val="0E0E0F"/>
                </a:solidFill>
                <a:effectLst/>
                <a:sym typeface="Wingdings" pitchFamily="2" charset="2"/>
              </a:rPr>
              <a:t>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 aktiivinen vaihtoehtoisten identiteettien pohdinta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b="1" i="0" dirty="0">
                <a:solidFill>
                  <a:srgbClr val="0E0E0F"/>
                </a:solidFill>
                <a:effectLst/>
              </a:rPr>
              <a:t>sitoutuminen</a:t>
            </a:r>
            <a:r>
              <a:rPr lang="fi-FI" sz="2000" i="0" dirty="0">
                <a:solidFill>
                  <a:srgbClr val="0E0E0F"/>
                </a:solidFill>
                <a:effectLst/>
              </a:rPr>
              <a:t> omiin kiinnostuksiin, arvoihin ja näkemyksiin</a:t>
            </a:r>
          </a:p>
          <a:p>
            <a:pPr marL="0" indent="0">
              <a:buNone/>
            </a:pPr>
            <a:endParaRPr lang="fi-FI" sz="2000" b="0" i="0" dirty="0">
              <a:solidFill>
                <a:srgbClr val="0E0E0F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E0E0F"/>
                </a:solidFill>
              </a:rPr>
              <a:t> N</a:t>
            </a:r>
            <a:r>
              <a:rPr lang="fi-FI" sz="2000" b="1" i="0" dirty="0">
                <a:solidFill>
                  <a:srgbClr val="0E0E0F"/>
                </a:solidFill>
                <a:effectLst/>
              </a:rPr>
              <a:t>eljä identiteettitilaa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: epäselvä, lainattu, etsijän ja saavutettu identiteetti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E0E0F"/>
                </a:solidFill>
                <a:effectLst/>
              </a:rPr>
              <a:t>yksilö voi käydä läpi osan identiteettitiloista tai kaikki neljä</a:t>
            </a:r>
            <a:endParaRPr lang="fi-FI" sz="1600" b="0" i="0" dirty="0">
              <a:solidFill>
                <a:srgbClr val="0E0E0F"/>
              </a:solidFill>
              <a:effectLst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5615" y="63778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7172" name="Picture 4" descr="Ilmainen kuvapankkikuva tunnisteilla ajatteleminen, älypeli, eläkeläiset Kuvapankkikuva">
            <a:extLst>
              <a:ext uri="{FF2B5EF4-FFF2-40B4-BE49-F238E27FC236}">
                <a16:creationId xmlns:a16="http://schemas.microsoft.com/office/drawing/2014/main" id="{4EFE6EA3-1DD1-2143-9EED-95893DFC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6" y="2028984"/>
            <a:ext cx="2752670" cy="41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C9C41-E914-884D-A69B-D4A57286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James Marcia: identiteettiteoria</a:t>
            </a:r>
          </a:p>
        </p:txBody>
      </p:sp>
      <p:pic>
        <p:nvPicPr>
          <p:cNvPr id="6" name="Sisällön paikkamerkki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C9D34F93-1810-0747-9128-BDE685AF5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7" y="1767686"/>
            <a:ext cx="10167257" cy="4297148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B1591A-D6CB-F448-9CD0-3911ED97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275" y="6416276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313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Elämänmuutokset ja Identiteetin katkokset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78" y="2479418"/>
            <a:ext cx="6753144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E0E0F"/>
                </a:solidFill>
                <a:effectLst/>
              </a:rPr>
              <a:t> Elämänmuutokset: esim. elämän käännekohdat, yllättävät ja odottamattomat tapahtumat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1800" b="0" i="0" dirty="0">
              <a:solidFill>
                <a:srgbClr val="0E0E0F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E0E0F"/>
                </a:solidFill>
              </a:rPr>
              <a:t> Elämänmuutokset voivat </a:t>
            </a:r>
            <a:r>
              <a:rPr lang="fi-FI" sz="2400" dirty="0" err="1">
                <a:solidFill>
                  <a:srgbClr val="0E0E0F"/>
                </a:solidFill>
              </a:rPr>
              <a:t>kriisiyttää</a:t>
            </a:r>
            <a:r>
              <a:rPr lang="fi-FI" sz="2400" dirty="0">
                <a:solidFill>
                  <a:srgbClr val="0E0E0F"/>
                </a:solidFill>
              </a:rPr>
              <a:t> yksilön elämäntarinan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E0E0F"/>
                </a:solidFill>
              </a:rPr>
              <a:t>i</a:t>
            </a:r>
            <a:r>
              <a:rPr lang="fi-FI" sz="2000" b="1" i="0" dirty="0">
                <a:solidFill>
                  <a:srgbClr val="0E0E0F"/>
                </a:solidFill>
                <a:effectLst/>
              </a:rPr>
              <a:t>dentiteetin katkos</a:t>
            </a:r>
            <a:r>
              <a:rPr lang="fi-FI" sz="2000" dirty="0">
                <a:solidFill>
                  <a:srgbClr val="0E0E0F"/>
                </a:solidFill>
              </a:rPr>
              <a:t>: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 tilanne, jossa ihmisellä on ongelmia nähdä jatkuvuutta menneen ja nykyhetken välillä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i="0" dirty="0">
                <a:solidFill>
                  <a:srgbClr val="0E0E0F"/>
                </a:solidFill>
                <a:effectLst/>
              </a:rPr>
              <a:t>toimijuuden kokemus 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voi olla uhattuna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</a:t>
            </a:r>
            <a:r>
              <a:rPr lang="fi-FI" dirty="0" err="1">
                <a:ea typeface="+mj-lt"/>
                <a:cs typeface="+mj-lt"/>
              </a:rPr>
              <a:t>PEXELs</a:t>
            </a:r>
          </a:p>
        </p:txBody>
      </p:sp>
      <p:pic>
        <p:nvPicPr>
          <p:cNvPr id="8194" name="Picture 2" descr="Ilmainen kuvapankkikuva tunnisteilla aikuinen, asento, henkilö Kuvapankkikuva">
            <a:extLst>
              <a:ext uri="{FF2B5EF4-FFF2-40B4-BE49-F238E27FC236}">
                <a16:creationId xmlns:a16="http://schemas.microsoft.com/office/drawing/2014/main" id="{5B1FEA9C-E676-9343-8758-57BD2086C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6"/>
          <a:stretch/>
        </p:blipFill>
        <p:spPr bwMode="auto">
          <a:xfrm>
            <a:off x="8299981" y="2257594"/>
            <a:ext cx="3379019" cy="40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Tarinamuotoisen identiteetin yhteys psyykkiseen hyvinvointiin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67" y="2257595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b="0" i="0" dirty="0">
                <a:solidFill>
                  <a:srgbClr val="0E0E0F"/>
                </a:solidFill>
                <a:effectLst/>
              </a:rPr>
              <a:t> Tarinamuotoisen identiteetin </a:t>
            </a:r>
            <a:r>
              <a:rPr lang="fi-FI" sz="2000" i="0" dirty="0">
                <a:solidFill>
                  <a:srgbClr val="0E0E0F"/>
                </a:solidFill>
                <a:effectLst/>
              </a:rPr>
              <a:t>laatu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 kuvastaa ihmisen psyykkistä hyvinvointia tai oireilua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/>
              <a:t> Saavutettu identiteetti </a:t>
            </a:r>
            <a:r>
              <a:rPr lang="fi-FI" sz="2000" dirty="0"/>
              <a:t>on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 voimavara </a:t>
            </a:r>
            <a:r>
              <a:rPr lang="fi-FI" sz="2000" b="0" i="0" dirty="0">
                <a:solidFill>
                  <a:srgbClr val="0E0E0F"/>
                </a:solidFill>
                <a:effectLst/>
                <a:sym typeface="Wingdings" pitchFamily="2" charset="2"/>
              </a:rPr>
              <a:t> 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lisää itsevarmuutta ja elämänhallinnan tunnetta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solidFill>
                  <a:srgbClr val="0E0E0F"/>
                </a:solidFill>
              </a:rPr>
              <a:t> Tarinamuotoisen identiteetin psykologisten tavoitteiden saavuttaminen (merkitys ja jatkuvuus) ovat yhteydessä psyykkiseen hyvinvointiin ja mielenterveyteen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>
              <a:solidFill>
                <a:srgbClr val="0E0E0F"/>
              </a:solidFill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solidFill>
                  <a:srgbClr val="0E0E0F"/>
                </a:solidFill>
              </a:rPr>
              <a:t> Pitkään kestävä </a:t>
            </a:r>
            <a:r>
              <a:rPr lang="fi-FI" sz="2000" b="1" dirty="0">
                <a:solidFill>
                  <a:srgbClr val="0E0E0F"/>
                </a:solidFill>
              </a:rPr>
              <a:t>identiteetin etsintä </a:t>
            </a:r>
            <a:r>
              <a:rPr lang="fi-FI" sz="2000" dirty="0">
                <a:solidFill>
                  <a:srgbClr val="0E0E0F"/>
                </a:solidFill>
              </a:rPr>
              <a:t>ja </a:t>
            </a:r>
            <a:r>
              <a:rPr lang="fi-FI" sz="2000" b="1" dirty="0">
                <a:solidFill>
                  <a:srgbClr val="0E0E0F"/>
                </a:solidFill>
              </a:rPr>
              <a:t>epäselvä identiteetti </a:t>
            </a:r>
            <a:r>
              <a:rPr lang="fi-FI" sz="2000" dirty="0">
                <a:solidFill>
                  <a:srgbClr val="0E0E0F"/>
                </a:solidFill>
              </a:rPr>
              <a:t>ovat yhteydessä psyykkiseen pahoinvointiin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solidFill>
                  <a:srgbClr val="0E0E0F"/>
                </a:solidFill>
              </a:rPr>
              <a:t> Hyvin kielteiset tarinat itsestä </a:t>
            </a:r>
            <a:r>
              <a:rPr lang="fi-FI" sz="2000" b="0" i="0" dirty="0">
                <a:solidFill>
                  <a:srgbClr val="0E0E0F"/>
                </a:solidFill>
                <a:effectLst/>
              </a:rPr>
              <a:t>ylläpitävät epäsuotuisia ajattelu- ja toimintamalleja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EE9B2EBDD64CC4383B99224C2A6C036" ma:contentTypeVersion="15" ma:contentTypeDescription="Luo uusi asiakirja." ma:contentTypeScope="" ma:versionID="ea68aea7e3867e045ccd284a7e2b7396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4968ad5adac72a45f851a32dea961185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927AB-83C5-45CB-82C1-227CB44D1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807aa635-cdf8-4f87-acc5-eeaafee58acb"/>
    <ds:schemaRef ds:uri="http://purl.org/dc/dcmitype/"/>
    <ds:schemaRef ds:uri="f0974581-4bbf-443e-902f-14073e9fb4f6"/>
    <ds:schemaRef ds:uri="http://purl.org/dc/terms/"/>
    <ds:schemaRef ds:uri="http://purl.org/dc/elements/1.1/"/>
    <ds:schemaRef ds:uri="42116817-7e29-4aa7-b7a6-c483eebecbb8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14766</TotalTime>
  <Words>574</Words>
  <Application>Microsoft Office PowerPoint</Application>
  <PresentationFormat>Laajakuva</PresentationFormat>
  <Paragraphs>75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Integraali</vt:lpstr>
      <vt:lpstr>7. Tarinamuotoinen identiteetti</vt:lpstr>
      <vt:lpstr>identiteetti</vt:lpstr>
      <vt:lpstr>Tarinamuotoinen identiteetti</vt:lpstr>
      <vt:lpstr>Tarinamuotoisen identiteetin ominaisuuksia</vt:lpstr>
      <vt:lpstr>Tarinamuotoisen identiteetin muotoutuminen</vt:lpstr>
      <vt:lpstr>Teoria Kokonaisidentiteetin kehittymisestä</vt:lpstr>
      <vt:lpstr>James Marcia: identiteettiteoria</vt:lpstr>
      <vt:lpstr>Elämänmuutokset ja Identiteetin katkokset</vt:lpstr>
      <vt:lpstr>Tarinamuotoisen identiteetin yhteys psyykkiseen hyvinvointiin</vt:lpstr>
      <vt:lpstr>Sosiaalisen ja kulttuurisen ympäristön vaikutus tarinamuotoiseen identiteettiin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685</cp:revision>
  <cp:lastPrinted>2023-03-09T08:29:30Z</cp:lastPrinted>
  <dcterms:created xsi:type="dcterms:W3CDTF">2021-05-18T05:21:46Z</dcterms:created>
  <dcterms:modified xsi:type="dcterms:W3CDTF">2023-05-08T16:07:50Z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