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5"/>
  </p:notesMasterIdLst>
  <p:sldIdLst>
    <p:sldId id="256" r:id="rId5"/>
    <p:sldId id="273" r:id="rId6"/>
    <p:sldId id="279" r:id="rId7"/>
    <p:sldId id="282" r:id="rId8"/>
    <p:sldId id="283" r:id="rId9"/>
    <p:sldId id="284" r:id="rId10"/>
    <p:sldId id="286" r:id="rId11"/>
    <p:sldId id="287" r:id="rId12"/>
    <p:sldId id="288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4E257E-6A49-4539-80D5-A5BB53FFDB42}" v="14" dt="2024-04-30T05:32:27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s Jochen" userId="6c7e881b-e3eb-4c36-82b5-49636a4b2079" providerId="ADAL" clId="{C64E257E-6A49-4539-80D5-A5BB53FFDB42}"/>
    <pc:docChg chg="modSld">
      <pc:chgData name="Roms Jochen" userId="6c7e881b-e3eb-4c36-82b5-49636a4b2079" providerId="ADAL" clId="{C64E257E-6A49-4539-80D5-A5BB53FFDB42}" dt="2024-04-30T05:32:27.027" v="13"/>
      <pc:docMkLst>
        <pc:docMk/>
      </pc:docMkLst>
      <pc:sldChg chg="modAnim">
        <pc:chgData name="Roms Jochen" userId="6c7e881b-e3eb-4c36-82b5-49636a4b2079" providerId="ADAL" clId="{C64E257E-6A49-4539-80D5-A5BB53FFDB42}" dt="2024-04-30T05:30:36.374" v="1"/>
        <pc:sldMkLst>
          <pc:docMk/>
          <pc:sldMk cId="2555081870" sldId="273"/>
        </pc:sldMkLst>
      </pc:sldChg>
      <pc:sldChg chg="modAnim">
        <pc:chgData name="Roms Jochen" userId="6c7e881b-e3eb-4c36-82b5-49636a4b2079" providerId="ADAL" clId="{C64E257E-6A49-4539-80D5-A5BB53FFDB42}" dt="2024-04-30T05:30:55.026" v="3"/>
        <pc:sldMkLst>
          <pc:docMk/>
          <pc:sldMk cId="642600640" sldId="279"/>
        </pc:sldMkLst>
      </pc:sldChg>
      <pc:sldChg chg="modAnim">
        <pc:chgData name="Roms Jochen" userId="6c7e881b-e3eb-4c36-82b5-49636a4b2079" providerId="ADAL" clId="{C64E257E-6A49-4539-80D5-A5BB53FFDB42}" dt="2024-04-30T05:31:25.803" v="5"/>
        <pc:sldMkLst>
          <pc:docMk/>
          <pc:sldMk cId="2878182234" sldId="282"/>
        </pc:sldMkLst>
      </pc:sldChg>
      <pc:sldChg chg="modAnim">
        <pc:chgData name="Roms Jochen" userId="6c7e881b-e3eb-4c36-82b5-49636a4b2079" providerId="ADAL" clId="{C64E257E-6A49-4539-80D5-A5BB53FFDB42}" dt="2024-04-30T05:31:42.132" v="7"/>
        <pc:sldMkLst>
          <pc:docMk/>
          <pc:sldMk cId="2954852843" sldId="284"/>
        </pc:sldMkLst>
      </pc:sldChg>
      <pc:sldChg chg="modAnim">
        <pc:chgData name="Roms Jochen" userId="6c7e881b-e3eb-4c36-82b5-49636a4b2079" providerId="ADAL" clId="{C64E257E-6A49-4539-80D5-A5BB53FFDB42}" dt="2024-04-30T05:31:54.102" v="9"/>
        <pc:sldMkLst>
          <pc:docMk/>
          <pc:sldMk cId="2496469392" sldId="286"/>
        </pc:sldMkLst>
      </pc:sldChg>
      <pc:sldChg chg="modAnim">
        <pc:chgData name="Roms Jochen" userId="6c7e881b-e3eb-4c36-82b5-49636a4b2079" providerId="ADAL" clId="{C64E257E-6A49-4539-80D5-A5BB53FFDB42}" dt="2024-04-30T05:32:11.078" v="11"/>
        <pc:sldMkLst>
          <pc:docMk/>
          <pc:sldMk cId="3469865821" sldId="287"/>
        </pc:sldMkLst>
      </pc:sldChg>
      <pc:sldChg chg="modAnim">
        <pc:chgData name="Roms Jochen" userId="6c7e881b-e3eb-4c36-82b5-49636a4b2079" providerId="ADAL" clId="{C64E257E-6A49-4539-80D5-A5BB53FFDB42}" dt="2024-04-30T05:32:27.027" v="13"/>
        <pc:sldMkLst>
          <pc:docMk/>
          <pc:sldMk cId="1746323066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30.4.2024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6.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Moraali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arvot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tyypillisinä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sopeutumistapoina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8162"/>
            <a:ext cx="10459168" cy="1166192"/>
          </a:xfrm>
        </p:spPr>
        <p:txBody>
          <a:bodyPr>
            <a:normAutofit/>
          </a:bodyPr>
          <a:lstStyle/>
          <a:p>
            <a:pPr algn="l"/>
            <a:r>
              <a:rPr lang="fi-FI" sz="4000" i="0" dirty="0">
                <a:solidFill>
                  <a:srgbClr val="0E0E0F"/>
                </a:solidFill>
                <a:effectLst/>
              </a:rPr>
              <a:t>Persoonallisuuden piirteiden ja arvojen väliset yhteydet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99941" y="6447801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fi-FI" dirty="0">
              <a:ea typeface="+mj-lt"/>
              <a:cs typeface="+mj-lt"/>
            </a:endParaRP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2368500F-29DC-A94B-8369-0DA7A9343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237009"/>
              </p:ext>
            </p:extLst>
          </p:nvPr>
        </p:nvGraphicFramePr>
        <p:xfrm>
          <a:off x="1286343" y="1794354"/>
          <a:ext cx="9991257" cy="4152383"/>
        </p:xfrm>
        <a:graphic>
          <a:graphicData uri="http://schemas.openxmlformats.org/drawingml/2006/table">
            <a:tbl>
              <a:tblPr/>
              <a:tblGrid>
                <a:gridCol w="2999733">
                  <a:extLst>
                    <a:ext uri="{9D8B030D-6E8A-4147-A177-3AD203B41FA5}">
                      <a16:colId xmlns:a16="http://schemas.microsoft.com/office/drawing/2014/main" val="1232854120"/>
                    </a:ext>
                  </a:extLst>
                </a:gridCol>
                <a:gridCol w="6991524">
                  <a:extLst>
                    <a:ext uri="{9D8B030D-6E8A-4147-A177-3AD203B41FA5}">
                      <a16:colId xmlns:a16="http://schemas.microsoft.com/office/drawing/2014/main" val="3769051325"/>
                    </a:ext>
                  </a:extLst>
                </a:gridCol>
              </a:tblGrid>
              <a:tr h="586647">
                <a:tc>
                  <a:txBody>
                    <a:bodyPr/>
                    <a:lstStyle/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Persoonallisuuden piirre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(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Big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Five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)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Arvot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fi-FI" sz="2000" b="1" dirty="0">
                          <a:effectLst/>
                          <a:latin typeface="+mn-lt"/>
                        </a:rPr>
                        <a:t>(</a:t>
                      </a:r>
                      <a:r>
                        <a:rPr lang="fi-FI" sz="2000" b="1" dirty="0" err="1">
                          <a:effectLst/>
                          <a:latin typeface="+mn-lt"/>
                        </a:rPr>
                        <a:t>Schwartzin</a:t>
                      </a:r>
                      <a:r>
                        <a:rPr lang="fi-FI" sz="2000" b="1" dirty="0">
                          <a:effectLst/>
                          <a:latin typeface="+mn-lt"/>
                        </a:rPr>
                        <a:t> universaalit perusarvot)</a:t>
                      </a:r>
                      <a:endParaRPr lang="fi-FI" sz="20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891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Avoimuus uusille kokemuksille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49769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itseohjautuvuus (voimakas yhteys)</a:t>
                      </a:r>
                    </a:p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virikkeellisyys, universalismi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39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436869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>
                          <a:effectLst/>
                          <a:latin typeface="+mn-lt"/>
                        </a:rPr>
                        <a:t>Sovinnollisuus</a:t>
                      </a:r>
                      <a:endParaRPr lang="fi-FI" sz="180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hyväntahtoisuus (voimakas yhteys)</a:t>
                      </a:r>
                    </a:p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universalismi, yhdenmukaisuus, perinteet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678731"/>
                  </a:ext>
                </a:extLst>
              </a:tr>
              <a:tr h="586647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Ekstroversio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virikkeellisyys, valta, suoriutuminen, hedonismi (kohtalainen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37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40170"/>
                  </a:ext>
                </a:extLst>
              </a:tr>
              <a:tr h="838068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Tunnollisuus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>
                          <a:effectLst/>
                          <a:latin typeface="+mn-lt"/>
                        </a:rPr>
                        <a:t>- turvallisuus, yhdenmukaisuus (kohtalainen yhteys)</a:t>
                      </a:r>
                    </a:p>
                    <a:p>
                      <a:pPr algn="l"/>
                      <a:r>
                        <a:rPr lang="fi-FI" sz="1800">
                          <a:effectLst/>
                          <a:latin typeface="+mn-lt"/>
                        </a:rPr>
                        <a:t>- suoriutuminen (heikko yhteys)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4955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l"/>
                      <a:r>
                        <a:rPr lang="fi-FI" sz="1800" b="1" dirty="0">
                          <a:effectLst/>
                          <a:latin typeface="+mn-lt"/>
                        </a:rPr>
                        <a:t>Neuroottisuus</a:t>
                      </a:r>
                      <a:endParaRPr lang="fi-FI" sz="1800" dirty="0">
                        <a:effectLst/>
                        <a:latin typeface="+mn-lt"/>
                      </a:endParaRP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- ei yhteyksiä arvoihin</a:t>
                      </a:r>
                    </a:p>
                  </a:txBody>
                  <a:tcPr marL="87299" marR="87299" marT="41903" marB="4190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  <a:alpha val="500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98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Moraali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676" y="2084832"/>
            <a:ext cx="633283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 O</a:t>
            </a:r>
            <a:r>
              <a:rPr lang="fi-FI" i="0" dirty="0">
                <a:solidFill>
                  <a:srgbClr val="0E0E0F"/>
                </a:solidFill>
                <a:effectLst/>
              </a:rPr>
              <a:t>sa ihmisen </a:t>
            </a:r>
            <a:r>
              <a:rPr lang="fi-FI" b="1" i="0" dirty="0">
                <a:solidFill>
                  <a:srgbClr val="0E0E0F"/>
                </a:solidFill>
                <a:effectLst/>
              </a:rPr>
              <a:t>tyypillisiä sopeutumistapoja</a:t>
            </a:r>
            <a:r>
              <a:rPr lang="fi-FI" i="0" dirty="0">
                <a:solidFill>
                  <a:srgbClr val="0E0E0F"/>
                </a:solidFill>
                <a:effectLst/>
              </a:rPr>
              <a:t>, joita kuvataan </a:t>
            </a:r>
            <a:r>
              <a:rPr lang="fi-FI" i="0" dirty="0" err="1">
                <a:solidFill>
                  <a:srgbClr val="0E0E0F"/>
                </a:solidFill>
                <a:effectLst/>
              </a:rPr>
              <a:t>McAdamsin</a:t>
            </a:r>
            <a:r>
              <a:rPr lang="fi-FI" i="0" dirty="0">
                <a:solidFill>
                  <a:srgbClr val="0E0E0F"/>
                </a:solidFill>
                <a:effectLst/>
              </a:rPr>
              <a:t> persoonallisuusmallin II tasolla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0E0E0F"/>
                </a:solidFill>
              </a:rPr>
              <a:t> Moraali</a:t>
            </a:r>
            <a:r>
              <a:rPr lang="fi-FI" dirty="0">
                <a:solidFill>
                  <a:srgbClr val="0E0E0F"/>
                </a:solidFill>
              </a:rPr>
              <a:t> o</a:t>
            </a:r>
            <a:r>
              <a:rPr lang="fi-FI" i="0" dirty="0">
                <a:solidFill>
                  <a:srgbClr val="0E0E0F"/>
                </a:solidFill>
                <a:effectLst/>
              </a:rPr>
              <a:t>hjaa yksilöiden ja yhteisöjen toimintaa; mikä on hyvää ja pahaa, mikä oikein ja väärin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i="0" dirty="0">
              <a:solidFill>
                <a:srgbClr val="0E0E0F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  <a:ea typeface="+mn-lt"/>
                <a:cs typeface="+mn-lt"/>
              </a:rPr>
              <a:t> Psykologisen tutkimuksen kiinnostuksen kohteita mm.: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  <a:ea typeface="+mn-lt"/>
                <a:cs typeface="+mn-lt"/>
              </a:rPr>
              <a:t>Miten moraali kehittyy?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M</a:t>
            </a:r>
            <a:r>
              <a:rPr lang="fi-FI" i="0" dirty="0">
                <a:solidFill>
                  <a:srgbClr val="0E0E0F"/>
                </a:solidFill>
                <a:effectLst/>
              </a:rPr>
              <a:t>iten motivaatio moraaliseen toimintaan syntyy?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M</a:t>
            </a:r>
            <a:r>
              <a:rPr lang="fi-FI" i="0" dirty="0">
                <a:solidFill>
                  <a:srgbClr val="0E0E0F"/>
                </a:solidFill>
                <a:effectLst/>
              </a:rPr>
              <a:t>iten ihmiset ratkovat moraalisia ongelmia?</a:t>
            </a:r>
            <a:endParaRPr lang="fi-FI" dirty="0">
              <a:solidFill>
                <a:srgbClr val="0E0E0F"/>
              </a:solidFill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100" y="638860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Ilmainen kuvapankkikuva tunnisteilla aavikko, asento, asu Kuvapankkikuva">
            <a:extLst>
              <a:ext uri="{FF2B5EF4-FFF2-40B4-BE49-F238E27FC236}">
                <a16:creationId xmlns:a16="http://schemas.microsoft.com/office/drawing/2014/main" id="{A784D13C-7FA0-E748-A4A9-6DB99C46F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834" y="1406908"/>
            <a:ext cx="3766725" cy="470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345" y="2249424"/>
            <a:ext cx="7013730" cy="4023360"/>
          </a:xfrm>
        </p:spPr>
        <p:txBody>
          <a:bodyPr vert="horz" lIns="45720" tIns="45720" rIns="45720" bIns="45720" rtlCol="0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fi-FI" dirty="0"/>
              <a:t> Teorian k</a:t>
            </a:r>
            <a:r>
              <a:rPr lang="fi-FI" b="0" i="0" u="none" strike="noStrike" dirty="0">
                <a:effectLst/>
              </a:rPr>
              <a:t>ehittäjä</a:t>
            </a:r>
            <a:r>
              <a:rPr lang="fi-FI" dirty="0"/>
              <a:t> y</a:t>
            </a:r>
            <a:r>
              <a:rPr lang="fi-FI" b="0" i="0" u="none" strike="noStrike" dirty="0">
                <a:effectLst/>
              </a:rPr>
              <a:t>hdysvaltalainen sosiaalipsykologi Jonathan </a:t>
            </a:r>
            <a:r>
              <a:rPr lang="fi-FI" b="0" i="0" u="none" strike="noStrike" dirty="0" err="1">
                <a:effectLst/>
              </a:rPr>
              <a:t>Haidt</a:t>
            </a:r>
            <a:endParaRPr lang="en-US" b="1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dirty="0"/>
              <a:t> I</a:t>
            </a:r>
            <a:r>
              <a:rPr lang="fi-FI" b="0" i="0" dirty="0">
                <a:effectLst/>
              </a:rPr>
              <a:t>hmisellä on kyky erotella oikea ja väärä toisistaan </a:t>
            </a:r>
            <a:r>
              <a:rPr lang="fi-FI" b="1" i="0" dirty="0">
                <a:effectLst/>
              </a:rPr>
              <a:t>intuitiivisesti</a:t>
            </a:r>
            <a:r>
              <a:rPr lang="fi-FI" b="0" i="0" dirty="0">
                <a:effectLst/>
              </a:rPr>
              <a:t> </a:t>
            </a:r>
            <a:r>
              <a:rPr lang="fi-FI" dirty="0"/>
              <a:t>(</a:t>
            </a:r>
            <a:r>
              <a:rPr lang="fi-FI" b="0" i="0" dirty="0">
                <a:effectLst/>
              </a:rPr>
              <a:t>nopeasti ja ei-tietoisesti)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i="0" u="none" strike="noStrike" dirty="0">
                <a:effectLst/>
              </a:rPr>
              <a:t> Moraalisissa päätöksissä intuitio</a:t>
            </a:r>
            <a:r>
              <a:rPr lang="fi-FI" b="0" i="0" u="none" strike="noStrike" dirty="0">
                <a:effectLst/>
              </a:rPr>
              <a:t> tulee aina ennen järkeilyä ja päättelyä</a:t>
            </a:r>
            <a:r>
              <a:rPr lang="en-US" b="0" i="0" dirty="0">
                <a:effectLst/>
              </a:rPr>
              <a:t>​</a:t>
            </a:r>
            <a:endParaRPr lang="en-US" b="1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dirty="0"/>
              <a:t> Moraalisen j</a:t>
            </a:r>
            <a:r>
              <a:rPr lang="fi-FI" i="0" u="none" strike="noStrike" dirty="0">
                <a:effectLst/>
              </a:rPr>
              <a:t>ä</a:t>
            </a:r>
            <a:r>
              <a:rPr lang="fi-FI" b="0" i="0" u="none" strike="noStrike" dirty="0">
                <a:effectLst/>
              </a:rPr>
              <a:t>rkeilyn tarkoituksena erityisesti </a:t>
            </a:r>
            <a:r>
              <a:rPr lang="fi-FI" i="0" u="none" strike="noStrike" dirty="0">
                <a:effectLst/>
              </a:rPr>
              <a:t>päätöksen perustelu </a:t>
            </a:r>
            <a:r>
              <a:rPr lang="fi-FI" b="0" i="0" u="none" strike="noStrike" dirty="0">
                <a:effectLst/>
              </a:rPr>
              <a:t>ja viestiminen itselle ja muille </a:t>
            </a:r>
            <a:r>
              <a:rPr lang="en-US" b="0" i="0" dirty="0"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effectLst/>
              </a:rPr>
              <a:t>arviota voidaan myöhemmin muuttaa sosiaalisessa vuorovaikutuksessa tapahtuvan järkeilyn perusteella</a:t>
            </a:r>
            <a:r>
              <a:rPr lang="en-US" b="0" i="0" dirty="0">
                <a:effectLst/>
              </a:rPr>
              <a:t>​</a:t>
            </a:r>
          </a:p>
          <a:p>
            <a:endParaRPr lang="fi-FI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3076" name="Picture 4" descr="Ilmainen kuvapankkikuva tunnisteilla Aikuiset, äiti, äitiys Kuvapankkikuva">
            <a:extLst>
              <a:ext uri="{FF2B5EF4-FFF2-40B4-BE49-F238E27FC236}">
                <a16:creationId xmlns:a16="http://schemas.microsoft.com/office/drawing/2014/main" id="{2FF2C586-DD1A-4840-9D74-2B3B33F1C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365" y="1929184"/>
            <a:ext cx="2682240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6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0906" cy="1499616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moraaliperustat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7870" y="2249424"/>
            <a:ext cx="6964680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 Teoriassa kuusi moraaliperustaa:</a:t>
            </a:r>
            <a:r>
              <a:rPr lang="fi-FI" sz="2400" b="0" i="0" u="none" strike="noStrike" dirty="0">
                <a:solidFill>
                  <a:srgbClr val="000000"/>
                </a:solidFill>
                <a:effectLst/>
              </a:rPr>
              <a:t> ne ovat ajattelun pohjalla olevia periaatteita, jotka kertovat, mitä saa ja mitä ei saa tehdä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E0E0F"/>
                </a:solidFill>
                <a:effectLst/>
              </a:rPr>
              <a:t>jakautuvat kuudelle sosiaalisen elämän alueelle</a:t>
            </a:r>
            <a:endParaRPr lang="fi-FI" sz="2400" b="0" i="0" u="none" strike="noStrike" dirty="0">
              <a:solidFill>
                <a:srgbClr val="00000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</a:rPr>
              <a:t> Moraaliperustat eräänlaisia biologisia sopeutumia, jotka ovat palvelleet selviytymistä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vahva biologinen pohja, mutta samanaikaisesti kulttuurillisia ilmiöitä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/>
            <a:endParaRPr lang="fi-FI" b="0" i="0" dirty="0">
              <a:solidFill>
                <a:srgbClr val="0E0E0F"/>
              </a:solidFill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100" y="638860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2" descr="Ilmainen kuvapankkikuva tunnisteilla cosplay, esiintymisasut, hämähäkkimies Kuvapankkikuva">
            <a:extLst>
              <a:ext uri="{FF2B5EF4-FFF2-40B4-BE49-F238E27FC236}">
                <a16:creationId xmlns:a16="http://schemas.microsoft.com/office/drawing/2014/main" id="{CC0C41A5-2AB6-704A-A781-A1CC017BCC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93" b="-572"/>
          <a:stretch/>
        </p:blipFill>
        <p:spPr bwMode="auto">
          <a:xfrm>
            <a:off x="806108" y="2249424"/>
            <a:ext cx="3415684" cy="373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8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0906" cy="1499616"/>
          </a:xfrm>
        </p:spPr>
        <p:txBody>
          <a:bodyPr>
            <a:normAutofit/>
          </a:bodyPr>
          <a:lstStyle/>
          <a:p>
            <a:r>
              <a:rPr lang="fi-FI" dirty="0"/>
              <a:t>Sosiaalisen intuitionismin moraaliperustat </a:t>
            </a:r>
            <a:r>
              <a:rPr lang="fi-FI" sz="4000" dirty="0"/>
              <a:t>(</a:t>
            </a:r>
            <a:r>
              <a:rPr lang="fi-FI" sz="4000" dirty="0" err="1"/>
              <a:t>jonathan</a:t>
            </a:r>
            <a:r>
              <a:rPr lang="fi-FI" sz="4000" dirty="0"/>
              <a:t> </a:t>
            </a:r>
            <a:r>
              <a:rPr lang="fi-FI" sz="4000" dirty="0" err="1"/>
              <a:t>haidt</a:t>
            </a:r>
            <a:r>
              <a:rPr lang="fi-FI" sz="4000" dirty="0"/>
              <a:t>)</a:t>
            </a:r>
            <a:endParaRPr lang="fi-FI" dirty="0"/>
          </a:p>
        </p:txBody>
      </p:sp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DE2AAE21-801A-6740-B149-776D181E71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930171"/>
              </p:ext>
            </p:extLst>
          </p:nvPr>
        </p:nvGraphicFramePr>
        <p:xfrm>
          <a:off x="1024128" y="2230244"/>
          <a:ext cx="10260906" cy="37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8634">
                  <a:extLst>
                    <a:ext uri="{9D8B030D-6E8A-4147-A177-3AD203B41FA5}">
                      <a16:colId xmlns:a16="http://schemas.microsoft.com/office/drawing/2014/main" val="1183304969"/>
                    </a:ext>
                  </a:extLst>
                </a:gridCol>
                <a:gridCol w="6692272">
                  <a:extLst>
                    <a:ext uri="{9D8B030D-6E8A-4147-A177-3AD203B41FA5}">
                      <a16:colId xmlns:a16="http://schemas.microsoft.com/office/drawing/2014/main" val="3113993561"/>
                    </a:ext>
                  </a:extLst>
                </a:gridCol>
              </a:tblGrid>
              <a:tr h="459000">
                <a:tc>
                  <a:txBody>
                    <a:bodyPr/>
                    <a:lstStyle/>
                    <a:p>
                      <a:r>
                        <a:rPr lang="fi-FI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Moraaliperusta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>
                          <a:latin typeface="+mn-lt"/>
                        </a:rPr>
                        <a:t>Merkitys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996069"/>
                  </a:ext>
                </a:extLst>
              </a:tr>
              <a:tr h="459000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Huolenpito/vahingoittaminen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Heikoista huolehtiminen ja vahingon välttäminen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398321"/>
                  </a:ext>
                </a:extLst>
              </a:tr>
              <a:tr h="716796">
                <a:tc>
                  <a:txBody>
                    <a:bodyPr/>
                    <a:lstStyle/>
                    <a:p>
                      <a:pPr algn="l"/>
                      <a:r>
                        <a:rPr lang="fi-FI" sz="1800" dirty="0">
                          <a:effectLst/>
                          <a:latin typeface="+mn-lt"/>
                        </a:rPr>
                        <a:t>2. Reiluus/epärehellisyys</a:t>
                      </a:r>
                    </a:p>
                  </a:txBody>
                  <a:tcPr marL="95250" marR="95250" anchor="ctr"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Kaikkien kohteleminen samalla tavalla ja epärehellisyyden välttäminen</a:t>
                      </a:r>
                    </a:p>
                  </a:txBody>
                  <a:tcPr marL="95250" marR="95250" anchor="ctr"/>
                </a:tc>
                <a:extLst>
                  <a:ext uri="{0D108BD9-81ED-4DB2-BD59-A6C34878D82A}">
                    <a16:rowId xmlns:a16="http://schemas.microsoft.com/office/drawing/2014/main" val="2123896921"/>
                  </a:ext>
                </a:extLst>
              </a:tr>
              <a:tr h="459000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Vapaus/sorto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Vapauden puolustaminen ja sorron vastustaminen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27852"/>
                  </a:ext>
                </a:extLst>
              </a:tr>
              <a:tr h="459000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Lojaalius/petturuus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Uskollisuus omalle yhteisölle ja oman ryhmän pettämisen kieltäminen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59202"/>
                  </a:ext>
                </a:extLst>
              </a:tr>
              <a:tr h="459000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Auktoriteetti/kumouksellisuus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Auktoriteettien kunnioittaminen ja niitä vastaan kapinoinnin kieltäminen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744320"/>
                  </a:ext>
                </a:extLst>
              </a:tr>
              <a:tr h="716796"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Pyhyys/saastuttaminen</a:t>
                      </a:r>
                      <a:endParaRPr lang="fi-FI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Siveellisen puhtauden noudattaminen ja itsensä saastuttamisen välttäminen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126239"/>
                  </a:ext>
                </a:extLst>
              </a:tr>
            </a:tbl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83563" y="6272784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6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arvot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616" y="1962169"/>
            <a:ext cx="5902061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</a:t>
            </a:r>
            <a:r>
              <a:rPr lang="fi-FI" i="0" dirty="0">
                <a:effectLst/>
              </a:rPr>
              <a:t>sa ihmisen </a:t>
            </a:r>
            <a:r>
              <a:rPr lang="fi-FI" b="1" i="0" dirty="0">
                <a:effectLst/>
              </a:rPr>
              <a:t>tyypillisiä sopeutumistapoja </a:t>
            </a:r>
            <a:r>
              <a:rPr lang="fi-FI" i="0" dirty="0">
                <a:effectLst/>
              </a:rPr>
              <a:t>(</a:t>
            </a:r>
            <a:r>
              <a:rPr lang="fi-FI" i="0" dirty="0" err="1">
                <a:effectLst/>
              </a:rPr>
              <a:t>McAdamsin</a:t>
            </a:r>
            <a:r>
              <a:rPr lang="fi-FI" i="0" dirty="0">
                <a:effectLst/>
              </a:rPr>
              <a:t> persoonallisuusmallin II taso)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Arvot: </a:t>
            </a:r>
            <a:r>
              <a:rPr lang="fi-FI" dirty="0"/>
              <a:t>i</a:t>
            </a:r>
            <a:r>
              <a:rPr lang="fi-FI" b="0" i="0" dirty="0">
                <a:effectLst/>
              </a:rPr>
              <a:t>hmisille tärkeitä, melko pysyviä ja pitkäkestoisia päämääriä, jotka toimivat ohjaavina periaatteina elämässä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E0E0F"/>
                </a:solidFill>
                <a:effectLst/>
              </a:rPr>
              <a:t>liittyvät keskeisesti </a:t>
            </a:r>
            <a:r>
              <a:rPr lang="fi-FI" b="1" i="0" dirty="0">
                <a:solidFill>
                  <a:srgbClr val="0E0E0F"/>
                </a:solidFill>
                <a:effectLst/>
              </a:rPr>
              <a:t>motiiveihin</a:t>
            </a:r>
            <a:endParaRPr lang="fi-FI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</a:t>
            </a:r>
            <a:r>
              <a:rPr lang="fi-FI" b="0" i="0" dirty="0">
                <a:effectLst/>
              </a:rPr>
              <a:t>akiintuvat osaksi yksilön persoonallisuutta; </a:t>
            </a:r>
            <a:r>
              <a:rPr lang="fi-FI" dirty="0"/>
              <a:t>sisäisiä standardeja, jotka pätevät tilanteesta toiseen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</a:t>
            </a:r>
            <a:r>
              <a:rPr lang="fi-FI" b="0" i="0" dirty="0">
                <a:effectLst/>
              </a:rPr>
              <a:t>oivat myös muuttua elämänkulun aikana</a:t>
            </a:r>
          </a:p>
        </p:txBody>
      </p:sp>
      <p:pic>
        <p:nvPicPr>
          <p:cNvPr id="6146" name="Picture 2" descr="Ilmainen kuvapankkikuva tunnisteilla asu, aurinkolasit, ihmiset Kuvapankkikuva">
            <a:extLst>
              <a:ext uri="{FF2B5EF4-FFF2-40B4-BE49-F238E27FC236}">
                <a16:creationId xmlns:a16="http://schemas.microsoft.com/office/drawing/2014/main" id="{1673F922-ABD0-154B-80EB-E0FD1AD694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7" r="3" b="3"/>
          <a:stretch/>
        </p:blipFill>
        <p:spPr bwMode="auto">
          <a:xfrm>
            <a:off x="7552267" y="640080"/>
            <a:ext cx="3999654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0462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201540" cy="1466608"/>
          </a:xfrm>
        </p:spPr>
        <p:txBody>
          <a:bodyPr>
            <a:normAutofit/>
          </a:bodyPr>
          <a:lstStyle/>
          <a:p>
            <a:r>
              <a:rPr lang="fi-FI" dirty="0"/>
              <a:t>Universaalien perusarvojen 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616" y="1962169"/>
            <a:ext cx="10255256" cy="3931920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E0E0F"/>
                </a:solidFill>
              </a:rPr>
              <a:t> Teorian kehittäjä y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hdysvaltalais-israelilainen sosiaalipsykologi </a:t>
            </a:r>
            <a:r>
              <a:rPr lang="fi-FI" sz="2400" b="1" i="0" dirty="0" err="1">
                <a:solidFill>
                  <a:srgbClr val="0E0E0F"/>
                </a:solidFill>
                <a:effectLst/>
              </a:rPr>
              <a:t>Shalom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 H. </a:t>
            </a:r>
            <a:r>
              <a:rPr lang="fi-FI" sz="2400" b="1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E0E0F"/>
                </a:solidFill>
              </a:rPr>
              <a:t>s</a:t>
            </a:r>
            <a:r>
              <a:rPr lang="fi-FI" sz="2000" i="0" dirty="0">
                <a:solidFill>
                  <a:srgbClr val="0E0E0F"/>
                </a:solidFill>
                <a:effectLst/>
              </a:rPr>
              <a:t>isältää nykyään 19 universaalia perusarvoa (</a:t>
            </a:r>
            <a:r>
              <a:rPr lang="fi-FI" sz="2000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000" i="0" dirty="0">
                <a:solidFill>
                  <a:srgbClr val="0E0E0F"/>
                </a:solidFill>
                <a:effectLst/>
              </a:rPr>
              <a:t> 2012)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i="0" dirty="0">
                <a:solidFill>
                  <a:srgbClr val="0E0E0F"/>
                </a:solidFill>
                <a:effectLst/>
              </a:rPr>
              <a:t> Universaalit perusarvot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: arvot, jotka ihmiset tunnistavat suunnilleen saman sisältöisinä kulttuurista tai mittaustavasta riippumatta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E0E0F"/>
                </a:solidFill>
                <a:effectLst/>
              </a:rPr>
              <a:t>teoria ei sisällä kaikkia arvoja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E0E0F"/>
                </a:solidFill>
              </a:rPr>
              <a:t>e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sim. liian monimerkitykselliset arvot jätetty ulkopuolelle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0" b="0" i="0" dirty="0">
              <a:solidFill>
                <a:srgbClr val="0E0E0F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0E0E0F"/>
                </a:solidFill>
              </a:rPr>
              <a:t> Esimerkkejä perusarvoista: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perinteet (kulttuuriin, uskontoon ja perheeseen liittyvien perinteiden ylläpitämistä ja säilyttämistä)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nautinnonhalu (oman mielihyvän ja nautinnon tavoittelu)</a:t>
            </a:r>
            <a:endParaRPr lang="fi-FI" sz="2000" b="0" i="0" dirty="0">
              <a:solidFill>
                <a:srgbClr val="0E0E0F"/>
              </a:solidFill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0462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46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895D8-8DEE-B540-BFE9-F097B9277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Schwartzin</a:t>
            </a:r>
            <a:r>
              <a:rPr lang="fi-FI" dirty="0"/>
              <a:t> arvoteorian kehämäisyys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CD1B68-947F-CC4B-AA38-1B19D7D6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40312"/>
            <a:ext cx="10283209" cy="4123721"/>
          </a:xfrm>
        </p:spPr>
        <p:txBody>
          <a:bodyPr>
            <a:normAutofit fontScale="925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E0E0F"/>
                </a:solidFill>
                <a:effectLst/>
              </a:rPr>
              <a:t> </a:t>
            </a:r>
            <a:r>
              <a:rPr lang="fi-FI" sz="2400" b="0" i="0" dirty="0" err="1">
                <a:solidFill>
                  <a:srgbClr val="0E0E0F"/>
                </a:solidFill>
                <a:effectLst/>
              </a:rPr>
              <a:t>Schwartz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 kuvaa arvoja ja niiden välistä suhdetta </a:t>
            </a:r>
            <a:r>
              <a:rPr lang="fi-FI" sz="2400" b="1" i="0" dirty="0">
                <a:solidFill>
                  <a:srgbClr val="0E0E0F"/>
                </a:solidFill>
                <a:effectLst/>
              </a:rPr>
              <a:t>kehämallin</a:t>
            </a:r>
            <a:r>
              <a:rPr lang="fi-FI" sz="2400" b="0" i="0" dirty="0">
                <a:solidFill>
                  <a:srgbClr val="0E0E0F"/>
                </a:solidFill>
                <a:effectLst/>
              </a:rPr>
              <a:t> avulla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k</a:t>
            </a: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ehän vastakkaisilla laidoilla ovat toisilleen vastakkaiset arvot; vierekkäin merkitykseltään läheiset arvot</a:t>
            </a:r>
            <a:endParaRPr lang="fi-FI" sz="2400" b="0" i="0" dirty="0">
              <a:solidFill>
                <a:srgbClr val="0E0E0F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000000"/>
                </a:solidFill>
                <a:effectLst/>
              </a:rPr>
              <a:t> Arvot sijoittuvat kehälle kahden ulottuvuuden muodostamaan kenttään: 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algn="l" rtl="0" fontAlgn="base">
              <a:buNone/>
            </a:pPr>
            <a:r>
              <a:rPr lang="fi-FI" sz="2400" b="1" dirty="0">
                <a:solidFill>
                  <a:srgbClr val="000000"/>
                </a:solidFill>
              </a:rPr>
              <a:t>1. I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tsensä ylittäminen</a:t>
            </a:r>
            <a:r>
              <a:rPr lang="fi-FI" sz="2400" b="0" i="0" dirty="0">
                <a:solidFill>
                  <a:srgbClr val="000000"/>
                </a:solidFill>
                <a:effectLst/>
              </a:rPr>
              <a:t>​ </a:t>
            </a:r>
            <a:r>
              <a:rPr lang="fi-FI" sz="2400" b="1" i="0" dirty="0">
                <a:solidFill>
                  <a:srgbClr val="000000"/>
                </a:solidFill>
                <a:effectLst/>
              </a:rPr>
              <a:t>vs. itsensä korostaminen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itsensä ylittäminen: itsekeskeisten huolten ylittäminen sekä muiden ihmisten sekä luonnon hyvinvoinnin edistäminen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itsensä korostaminen: itseen liittyvien ja yksilöllisten etujen korostaminen muiden kustannuksella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algn="l" rtl="0" fontAlgn="base">
              <a:buNone/>
            </a:pPr>
            <a:r>
              <a:rPr lang="fi-FI" sz="2400" b="1" dirty="0">
                <a:solidFill>
                  <a:srgbClr val="000000"/>
                </a:solidFill>
              </a:rPr>
              <a:t>2. 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Avoimuus muutoksille </a:t>
            </a:r>
            <a:r>
              <a:rPr lang="fi-FI" sz="2400" b="1" dirty="0">
                <a:solidFill>
                  <a:srgbClr val="000000"/>
                </a:solidFill>
              </a:rPr>
              <a:t>vs.</a:t>
            </a:r>
            <a:r>
              <a:rPr lang="fi-FI" sz="2400" b="1" i="0" u="none" strike="noStrike" dirty="0">
                <a:solidFill>
                  <a:srgbClr val="000000"/>
                </a:solidFill>
                <a:effectLst/>
              </a:rPr>
              <a:t> säilyttäminen</a:t>
            </a:r>
            <a:r>
              <a:rPr lang="fi-FI" sz="24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</a:rPr>
              <a:t>a</a:t>
            </a: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voimuus muutoksille: avoimuus uusille asioille ja ennustamattomuudelle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solidFill>
                  <a:srgbClr val="000000"/>
                </a:solidFill>
                <a:effectLst/>
              </a:rPr>
              <a:t>säilyttäminen: totuttujen tapojen ja käytäntöjen suosiminen ja vaaliminen sekä niihin liittyvä varmuus</a:t>
            </a:r>
            <a:r>
              <a:rPr lang="fi-FI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54BEA-5BB9-2748-8FC6-3E7DE589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6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895D8-8DEE-B540-BFE9-F097B9277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fi-FI" dirty="0"/>
              <a:t>Arvojen mukainen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CD1B68-947F-CC4B-AA38-1B19D7D6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81734"/>
            <a:ext cx="6981406" cy="4023360"/>
          </a:xfrm>
        </p:spPr>
        <p:txBody>
          <a:bodyPr>
            <a:normAutofit lnSpcReduction="10000"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err="1"/>
              <a:t>Arvojen</a:t>
            </a:r>
            <a:r>
              <a:rPr lang="en-US" sz="2400" dirty="0"/>
              <a:t> </a:t>
            </a:r>
            <a:r>
              <a:rPr lang="en-US" sz="2400" dirty="0" err="1"/>
              <a:t>mukaan</a:t>
            </a:r>
            <a:r>
              <a:rPr lang="en-US" sz="2400" dirty="0"/>
              <a:t> </a:t>
            </a:r>
            <a:r>
              <a:rPr lang="en-US" sz="2400" dirty="0" err="1"/>
              <a:t>toimiminen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aina</a:t>
            </a:r>
            <a:r>
              <a:rPr lang="en-US" sz="2400" dirty="0"/>
              <a:t> ole </a:t>
            </a:r>
            <a:r>
              <a:rPr lang="en-US" sz="2400" dirty="0" err="1"/>
              <a:t>helppoa</a:t>
            </a:r>
            <a:endParaRPr lang="en-US" sz="2400" b="0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Arvojen vastaiset teot:</a:t>
            </a:r>
            <a:r>
              <a:rPr lang="fi-FI" sz="2400" b="0" i="0" u="none" strike="noStrike" dirty="0">
                <a:effectLst/>
              </a:rPr>
              <a:t> tekoja, joissa yksilö toimii vastoin sitä, miten arvot ohjaisivat häntä käyttäytymään</a:t>
            </a:r>
            <a:endParaRPr lang="fi-FI" sz="2400" b="0" i="0" dirty="0"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Arvojen mukaiset teot:</a:t>
            </a:r>
            <a:r>
              <a:rPr lang="fi-FI" sz="2400" b="0" i="0" u="none" strike="noStrike" dirty="0">
                <a:effectLst/>
              </a:rPr>
              <a:t> tekoja, jotka liittyvät tietoisesti arvoihin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dirty="0"/>
              <a:t>arvojen eri järjestykset ohjaavat yksilön valintoja</a:t>
            </a:r>
            <a:r>
              <a:rPr lang="en-US" sz="2000" b="0" i="0" dirty="0">
                <a:effectLst/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sz="2000" b="0" i="0" u="none" strike="noStrike" dirty="0">
                <a:effectLst/>
              </a:rPr>
              <a:t>omien arvojen mukaiset teot ovat yhteydessä hyvinvointiin</a:t>
            </a:r>
            <a:r>
              <a:rPr lang="en-US" sz="2000" b="0" i="0" dirty="0"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fi-FI" sz="2400" b="1" i="0" u="none" strike="noStrike" dirty="0">
                <a:effectLst/>
              </a:rPr>
              <a:t> Arvoneutraalit teot:</a:t>
            </a:r>
            <a:r>
              <a:rPr lang="fi-FI" sz="2400" b="0" i="0" u="none" strike="noStrike" dirty="0">
                <a:effectLst/>
              </a:rPr>
              <a:t> arkirutiineja ja velvollisuuksia, jotka tulee hoitaa riippumatta siitä, pitääkö niistä</a:t>
            </a:r>
            <a:r>
              <a:rPr lang="en-US" sz="2400" b="0" i="0" dirty="0">
                <a:effectLst/>
              </a:rPr>
              <a:t>​</a:t>
            </a:r>
          </a:p>
          <a:p>
            <a:endParaRPr lang="fi-FI" sz="2400" dirty="0"/>
          </a:p>
        </p:txBody>
      </p:sp>
      <p:pic>
        <p:nvPicPr>
          <p:cNvPr id="8194" name="Picture 2" descr="Ilmainen kuvapankkikuva tunnisteilla hymyily, ihmiset, istuminen Kuvapankkikuva">
            <a:extLst>
              <a:ext uri="{FF2B5EF4-FFF2-40B4-BE49-F238E27FC236}">
                <a16:creationId xmlns:a16="http://schemas.microsoft.com/office/drawing/2014/main" id="{50183CC1-8587-4D47-8401-63BDAFCBF0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1" r="25076" b="3"/>
          <a:stretch/>
        </p:blipFill>
        <p:spPr bwMode="auto">
          <a:xfrm>
            <a:off x="7680960" y="1954303"/>
            <a:ext cx="3798477" cy="415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54BEA-5BB9-2748-8FC6-3E7DE5898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4658" y="627278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IHMINEN, kuva: </a:t>
            </a:r>
            <a:r>
              <a:rPr lang="fi-FI" dirty="0" err="1">
                <a:ea typeface="+mj-lt"/>
                <a:cs typeface="+mj-lt"/>
              </a:rPr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2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E9B2EBDD64CC4383B99224C2A6C036" ma:contentTypeVersion="15" ma:contentTypeDescription="Luo uusi asiakirja." ma:contentTypeScope="" ma:versionID="ea68aea7e3867e045ccd284a7e2b7396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4968ad5adac72a45f851a32dea961185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C5FEE3-B8B9-41B0-8A33-FB84492D0B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13806</TotalTime>
  <Words>776</Words>
  <Application>Microsoft Office PowerPoint</Application>
  <PresentationFormat>Laajakuva</PresentationFormat>
  <Paragraphs>96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Tw Cen MT</vt:lpstr>
      <vt:lpstr>Tw Cen MT Condensed</vt:lpstr>
      <vt:lpstr>Wingdings 3</vt:lpstr>
      <vt:lpstr>Integraali</vt:lpstr>
      <vt:lpstr>6. Moraali ja arvot tyypillisinä sopeutumistapoina</vt:lpstr>
      <vt:lpstr>Moraali</vt:lpstr>
      <vt:lpstr>Sosiaalisen intuitionismin teoria</vt:lpstr>
      <vt:lpstr>Sosiaalisen intuitionismin moraaliperustat</vt:lpstr>
      <vt:lpstr>Sosiaalisen intuitionismin moraaliperustat (jonathan haidt)</vt:lpstr>
      <vt:lpstr>arvot</vt:lpstr>
      <vt:lpstr>Universaalien perusarvojen teoria</vt:lpstr>
      <vt:lpstr>Schwartzin arvoteorian kehämäisyys</vt:lpstr>
      <vt:lpstr>Arvojen mukainen toiminta</vt:lpstr>
      <vt:lpstr>Persoonallisuuden piirteiden ja arvojen väliset yhteydet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684</cp:revision>
  <dcterms:created xsi:type="dcterms:W3CDTF">2021-05-18T05:21:46Z</dcterms:created>
  <dcterms:modified xsi:type="dcterms:W3CDTF">2024-04-30T05:32:27Z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