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3"/>
  </p:notesMasterIdLst>
  <p:sldIdLst>
    <p:sldId id="256" r:id="rId5"/>
    <p:sldId id="273" r:id="rId6"/>
    <p:sldId id="279" r:id="rId7"/>
    <p:sldId id="280" r:id="rId8"/>
    <p:sldId id="281" r:id="rId9"/>
    <p:sldId id="282" r:id="rId10"/>
    <p:sldId id="283" r:id="rId11"/>
    <p:sldId id="28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765DF7-AE18-4FEE-8F11-434AFB41A275}" v="10" dt="2024-08-21T05:32:33.1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6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s Jochen" userId="6c7e881b-e3eb-4c36-82b5-49636a4b2079" providerId="ADAL" clId="{A9765DF7-AE18-4FEE-8F11-434AFB41A275}"/>
    <pc:docChg chg="modSld">
      <pc:chgData name="Roms Jochen" userId="6c7e881b-e3eb-4c36-82b5-49636a4b2079" providerId="ADAL" clId="{A9765DF7-AE18-4FEE-8F11-434AFB41A275}" dt="2024-08-21T05:32:33.113" v="9" actId="20577"/>
      <pc:docMkLst>
        <pc:docMk/>
      </pc:docMkLst>
      <pc:sldChg chg="modSp">
        <pc:chgData name="Roms Jochen" userId="6c7e881b-e3eb-4c36-82b5-49636a4b2079" providerId="ADAL" clId="{A9765DF7-AE18-4FEE-8F11-434AFB41A275}" dt="2024-08-21T05:32:33.113" v="9" actId="20577"/>
        <pc:sldMkLst>
          <pc:docMk/>
          <pc:sldMk cId="1099560524" sldId="283"/>
        </pc:sldMkLst>
        <pc:spChg chg="mod">
          <ac:chgData name="Roms Jochen" userId="6c7e881b-e3eb-4c36-82b5-49636a4b2079" providerId="ADAL" clId="{A9765DF7-AE18-4FEE-8F11-434AFB41A275}" dt="2024-08-21T05:32:33.113" v="9" actId="20577"/>
          <ac:spMkLst>
            <pc:docMk/>
            <pc:sldMk cId="1099560524" sldId="283"/>
            <ac:spMk id="3" creationId="{326DDE45-A503-5A45-A106-78A97ECA3897}"/>
          </ac:spMkLst>
        </pc:spChg>
      </pc:sldChg>
    </pc:docChg>
  </pc:docChgLst>
  <pc:docChgLst>
    <pc:chgData name="Roms Jochen" userId="6c7e881b-e3eb-4c36-82b5-49636a4b2079" providerId="ADAL" clId="{217F1AA4-0D3F-4165-AB4E-C3CB82B56678}"/>
    <pc:docChg chg="modSld">
      <pc:chgData name="Roms Jochen" userId="6c7e881b-e3eb-4c36-82b5-49636a4b2079" providerId="ADAL" clId="{217F1AA4-0D3F-4165-AB4E-C3CB82B56678}" dt="2024-04-29T17:06:05.825" v="3"/>
      <pc:docMkLst>
        <pc:docMk/>
      </pc:docMkLst>
      <pc:sldChg chg="modAnim">
        <pc:chgData name="Roms Jochen" userId="6c7e881b-e3eb-4c36-82b5-49636a4b2079" providerId="ADAL" clId="{217F1AA4-0D3F-4165-AB4E-C3CB82B56678}" dt="2024-04-29T17:05:49.693" v="1"/>
        <pc:sldMkLst>
          <pc:docMk/>
          <pc:sldMk cId="1099560524" sldId="283"/>
        </pc:sldMkLst>
      </pc:sldChg>
      <pc:sldChg chg="modAnim">
        <pc:chgData name="Roms Jochen" userId="6c7e881b-e3eb-4c36-82b5-49636a4b2079" providerId="ADAL" clId="{217F1AA4-0D3F-4165-AB4E-C3CB82B56678}" dt="2024-04-29T17:06:05.825" v="3"/>
        <pc:sldMkLst>
          <pc:docMk/>
          <pc:sldMk cId="4227122522" sldId="2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19.8.2024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8/19/2024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5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tiedonkäsittely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ja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motivaatio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tyypillisinä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sopeutumistapoina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5 yksilöllinen ja yhteisöllinen ihminen</a:t>
            </a:r>
            <a:endParaRPr lang="en-US" dirty="0"/>
          </a:p>
        </p:txBody>
      </p:sp>
      <p:pic>
        <p:nvPicPr>
          <p:cNvPr id="7" name="Kuva 6" descr="Kuva, joka sisältää kohteen teksti, käsine, vektorigrafiikka&#10;&#10;Kuvaus luotu automaattisesti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93596" y="2668161"/>
            <a:ext cx="3847863" cy="15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10104789" cy="1499616"/>
          </a:xfrm>
        </p:spPr>
        <p:txBody>
          <a:bodyPr>
            <a:normAutofit/>
          </a:bodyPr>
          <a:lstStyle/>
          <a:p>
            <a:r>
              <a:rPr lang="fi-FI" dirty="0"/>
              <a:t>Tyypilliset sopeutumistavat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McAdamsin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persooonallisuusmallin</a:t>
            </a:r>
            <a:r>
              <a:rPr lang="fi-FI" dirty="0">
                <a:ea typeface="+mn-lt"/>
                <a:cs typeface="+mn-lt"/>
              </a:rPr>
              <a:t> toinen taso: persoonallisuuden osatekijät, joiden avulla ihminen sopeutuu ja selviytyy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E0E0F"/>
                </a:solidFill>
              </a:rPr>
              <a:t>s</a:t>
            </a:r>
            <a:r>
              <a:rPr lang="fi-FI" b="0" i="0" dirty="0">
                <a:solidFill>
                  <a:srgbClr val="0E0E0F"/>
                </a:solidFill>
                <a:effectLst/>
              </a:rPr>
              <a:t>keemat, toiminta- ja tulkintatavat, motiivit, henkilökohtaiset tavoitteet, koherenssi, moraali, arvot, tunteiden säätely, stressin säätelykeinot</a:t>
            </a:r>
            <a:endParaRPr lang="fi-FI" b="0" i="0" dirty="0">
              <a:solidFill>
                <a:srgbClr val="0E0E0F"/>
              </a:solidFill>
              <a:effectLst/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Alkavat kehittyä lapsuudessa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taustalla biologisia tekijöitä (perimä, temperamentti)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muotoutuvat vuorovaikutuksessa sosiaalisen ja kulttuurisen ympäristön kanssa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1026" name="Picture 2" descr="Ilmainen kuvapankkikuva tunnisteilla afroamerikkalainen mies, asu, henkilö Kuvapankkikuva">
            <a:extLst>
              <a:ext uri="{FF2B5EF4-FFF2-40B4-BE49-F238E27FC236}">
                <a16:creationId xmlns:a16="http://schemas.microsoft.com/office/drawing/2014/main" id="{021D26F3-F510-C44F-97E3-42AFEC36E8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819" y="1338536"/>
            <a:ext cx="3284879" cy="492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 dirty="0"/>
              <a:t>Skeemat osana persoonallisuutta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6066818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b="1" i="0" dirty="0">
                <a:effectLst/>
              </a:rPr>
              <a:t> Skeemat</a:t>
            </a:r>
            <a:r>
              <a:rPr lang="fi-FI" sz="2000" dirty="0"/>
              <a:t>:</a:t>
            </a:r>
            <a:r>
              <a:rPr lang="fi-FI" sz="2000" b="0" i="0" dirty="0">
                <a:effectLst/>
              </a:rPr>
              <a:t> aiempien kokemusten ja oppimisen pohjalta sosiaalisessa vuorovaikutuksessa syntyneitä sisäisiä malleja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b="0" i="0" dirty="0">
                <a:effectLst/>
              </a:rPr>
              <a:t>ohjaavat itseen ja toisiin liittyvien havaintojen tekemistä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 Minäskeemat</a:t>
            </a:r>
            <a:r>
              <a:rPr lang="fi-FI" sz="2000" dirty="0"/>
              <a:t>: </a:t>
            </a:r>
            <a:r>
              <a:rPr lang="fi-FI" sz="2000" b="0" i="0" dirty="0">
                <a:effectLst/>
              </a:rPr>
              <a:t>pitkäkestoisia ja vakiintuneita sisäisiä malleja itsestä, omista kyvyistä ja mahdollisuuksista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vakiintuvat osaksi persoonallisuutta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minäkäsitys: </a:t>
            </a:r>
            <a:r>
              <a:rPr lang="fi-FI" sz="1600" b="0" i="0" dirty="0">
                <a:solidFill>
                  <a:srgbClr val="0E0E0F"/>
                </a:solidFill>
                <a:effectLst/>
              </a:rPr>
              <a:t>tietoinen käsitys itsestä</a:t>
            </a:r>
            <a:endParaRPr lang="fi-FI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</a:rPr>
              <a:t> </a:t>
            </a:r>
            <a:r>
              <a:rPr lang="fi-FI" sz="2000" b="1" i="0" dirty="0" err="1">
                <a:effectLst/>
              </a:rPr>
              <a:t>Maladaptiiviset</a:t>
            </a:r>
            <a:r>
              <a:rPr lang="fi-FI" sz="2000" b="1" i="0" dirty="0">
                <a:effectLst/>
              </a:rPr>
              <a:t> skeemat</a:t>
            </a:r>
            <a:r>
              <a:rPr lang="fi-FI" sz="2000" dirty="0"/>
              <a:t>: </a:t>
            </a:r>
            <a:r>
              <a:rPr lang="fi-FI" sz="2000" b="0" i="0" dirty="0">
                <a:effectLst/>
              </a:rPr>
              <a:t>itselle vahingolliset kognitiiviset ja emotionaaliset sisäiset mallit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Adaptiiviset skeemat</a:t>
            </a:r>
            <a:r>
              <a:rPr lang="fi-FI" sz="2000" dirty="0"/>
              <a:t>: hyödylliset sisäiset mallit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5148" y="6470704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3074" name="Picture 2" descr="Ilmainen kuvapankkikuva tunnisteilla äiti, äitien päivä, halaaminen Kuvapankkikuva">
            <a:extLst>
              <a:ext uri="{FF2B5EF4-FFF2-40B4-BE49-F238E27FC236}">
                <a16:creationId xmlns:a16="http://schemas.microsoft.com/office/drawing/2014/main" id="{C0A8927D-2713-6A47-B239-50CDC47349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7" r="-2" b="-2"/>
          <a:stretch/>
        </p:blipFill>
        <p:spPr bwMode="auto">
          <a:xfrm>
            <a:off x="7552266" y="10"/>
            <a:ext cx="4639733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2073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066818" cy="1499616"/>
          </a:xfrm>
        </p:spPr>
        <p:txBody>
          <a:bodyPr>
            <a:normAutofit/>
          </a:bodyPr>
          <a:lstStyle/>
          <a:p>
            <a:r>
              <a:rPr lang="fi-FI" dirty="0"/>
              <a:t>Toiminta- ja tulkintatavat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4832"/>
            <a:ext cx="9458018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E0E0F"/>
                </a:solidFill>
                <a:effectLst/>
              </a:rPr>
              <a:t> Psykologisia keinoja, joita käytetään käsiteltäessä tilanteita, joissa yksilölle tapahtuu jotain</a:t>
            </a:r>
          </a:p>
          <a:p>
            <a:pPr>
              <a:buFont typeface="Arial" panose="020B0604020202020204" pitchFamily="34" charset="0"/>
              <a:buChar char="•"/>
            </a:pPr>
            <a:endParaRPr lang="fi-FI" b="0" i="0" dirty="0">
              <a:solidFill>
                <a:srgbClr val="0E0E0F"/>
              </a:solidFill>
              <a:effectLst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b="1" dirty="0">
                <a:solidFill>
                  <a:srgbClr val="0E0E0F"/>
                </a:solidFill>
              </a:rPr>
              <a:t>E</a:t>
            </a:r>
            <a:r>
              <a:rPr lang="fi-FI" b="1" i="0" dirty="0">
                <a:solidFill>
                  <a:srgbClr val="0E0E0F"/>
                </a:solidFill>
                <a:effectLst/>
              </a:rPr>
              <a:t>nnen tilannetta: </a:t>
            </a:r>
            <a:r>
              <a:rPr lang="fi-FI" i="0" dirty="0">
                <a:solidFill>
                  <a:srgbClr val="0E0E0F"/>
                </a:solidFill>
                <a:effectLst/>
              </a:rPr>
              <a:t>tulkintatavat (tulkintatyylit), </a:t>
            </a:r>
            <a:r>
              <a:rPr lang="fi-FI" b="0" i="0" dirty="0">
                <a:solidFill>
                  <a:srgbClr val="0E0E0F"/>
                </a:solidFill>
                <a:effectLst/>
              </a:rPr>
              <a:t>ennakoinnit, yksilölliset tunteet, tavoitteen asettelu, toiminnan suunnittelu </a:t>
            </a:r>
          </a:p>
          <a:p>
            <a:pPr marL="457200" indent="-457200">
              <a:buFont typeface="+mj-lt"/>
              <a:buAutoNum type="arabicPeriod"/>
            </a:pPr>
            <a:r>
              <a:rPr lang="fi-FI" b="1" dirty="0">
                <a:solidFill>
                  <a:srgbClr val="0E0E0F"/>
                </a:solidFill>
              </a:rPr>
              <a:t>Tilanteessa</a:t>
            </a:r>
            <a:r>
              <a:rPr lang="fi-FI" dirty="0">
                <a:solidFill>
                  <a:srgbClr val="0E0E0F"/>
                </a:solidFill>
              </a:rPr>
              <a:t>: </a:t>
            </a:r>
            <a:r>
              <a:rPr lang="fi-FI" b="0" i="0" dirty="0">
                <a:solidFill>
                  <a:srgbClr val="0E0E0F"/>
                </a:solidFill>
                <a:effectLst/>
              </a:rPr>
              <a:t>toimintatavat, esim. tehtävään keskittyminen tai sen välttely</a:t>
            </a:r>
          </a:p>
          <a:p>
            <a:pPr marL="457200" indent="-457200">
              <a:buFont typeface="+mj-lt"/>
              <a:buAutoNum type="arabicPeriod"/>
            </a:pPr>
            <a:r>
              <a:rPr lang="fi-FI" b="1" dirty="0">
                <a:solidFill>
                  <a:srgbClr val="0E0E0F"/>
                </a:solidFill>
              </a:rPr>
              <a:t>Tilanteen jälkeen: </a:t>
            </a:r>
            <a:r>
              <a:rPr lang="fi-FI" dirty="0">
                <a:solidFill>
                  <a:srgbClr val="0E0E0F"/>
                </a:solidFill>
              </a:rPr>
              <a:t>toiminnan arviointi, </a:t>
            </a:r>
            <a:r>
              <a:rPr lang="fi-FI" dirty="0" err="1">
                <a:solidFill>
                  <a:srgbClr val="0E0E0F"/>
                </a:solidFill>
              </a:rPr>
              <a:t>attribuutiot</a:t>
            </a:r>
            <a:r>
              <a:rPr lang="fi-FI" dirty="0">
                <a:solidFill>
                  <a:srgbClr val="0E0E0F"/>
                </a:solidFill>
              </a:rPr>
              <a:t> (syypäätelmät)</a:t>
            </a:r>
          </a:p>
          <a:p>
            <a:pPr marL="0" indent="0">
              <a:buNone/>
            </a:pPr>
            <a:endParaRPr lang="fi-FI" dirty="0">
              <a:solidFill>
                <a:srgbClr val="0E0E0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E0E0F"/>
                </a:solidFill>
                <a:effectLst/>
              </a:rPr>
              <a:t> Tulkintatyylit, toimintatavat ja attribuutiot ovat jatkuvassa vuorovaikutuksessa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97577" y="6318281"/>
            <a:ext cx="3875798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377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Tulkintatavat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084832"/>
            <a:ext cx="6279922" cy="393192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1800" b="1" i="0" dirty="0">
                <a:effectLst/>
              </a:rPr>
              <a:t> Tulkintavat </a:t>
            </a:r>
            <a:r>
              <a:rPr lang="fi-FI" sz="1800" b="1" dirty="0"/>
              <a:t>(</a:t>
            </a:r>
            <a:r>
              <a:rPr lang="fi-FI" sz="1800" b="1" i="0" dirty="0">
                <a:effectLst/>
              </a:rPr>
              <a:t>tulkintatyylit)</a:t>
            </a:r>
            <a:r>
              <a:rPr lang="fi-FI" sz="1800" b="1" dirty="0"/>
              <a:t>:</a:t>
            </a:r>
            <a:r>
              <a:rPr lang="fi-FI" sz="1800" b="0" i="0" dirty="0">
                <a:effectLst/>
              </a:rPr>
              <a:t> </a:t>
            </a:r>
            <a:r>
              <a:rPr lang="fi-FI" sz="1800" i="0" dirty="0">
                <a:effectLst/>
              </a:rPr>
              <a:t>odotuksia ja ennakointeja, </a:t>
            </a:r>
            <a:r>
              <a:rPr lang="fi-FI" sz="1800" b="0" i="0" dirty="0">
                <a:effectLst/>
              </a:rPr>
              <a:t>joita ihmisellä on uudessa ja haasteellisessa tilanteessa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yhteydessä minäkäsitykseen</a:t>
            </a:r>
            <a:endParaRPr lang="fi-FI" sz="1600" b="0" i="0" dirty="0">
              <a:effectLst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b="0" i="0" dirty="0">
                <a:effectLst/>
              </a:rPr>
              <a:t>aiemmat kokemukset, toisilta saatu palaute, temperamentti ja persoonallisuuden piirteet vaikuttavat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b="1" i="0" dirty="0">
                <a:effectLst/>
              </a:rPr>
              <a:t> Optimismi</a:t>
            </a:r>
            <a:r>
              <a:rPr lang="fi-FI" sz="1800" b="0" i="0" dirty="0">
                <a:effectLst/>
              </a:rPr>
              <a:t>: yksilön suhteellisen pysyvä ja yleistynyt myönteinen tulkintatyyli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b="0" i="0" dirty="0">
                <a:solidFill>
                  <a:srgbClr val="0E0E0F"/>
                </a:solidFill>
                <a:effectLst/>
              </a:rPr>
              <a:t>lisää motivaatiota ja parantaa suoriutumista tehtävässä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b="0" i="0" dirty="0">
                <a:solidFill>
                  <a:srgbClr val="0E0E0F"/>
                </a:solidFill>
                <a:effectLst/>
              </a:rPr>
              <a:t>yhteydessä parempaan terveydentilaan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rgbClr val="0E0E0F"/>
                </a:solidFill>
              </a:rPr>
              <a:t>toisaalta epärealistinen optimismi ei tuota hyvinvointia</a:t>
            </a:r>
            <a:endParaRPr lang="fi-FI" sz="1600" b="0" i="0" dirty="0">
              <a:solidFill>
                <a:srgbClr val="0E0E0F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1800" b="1" dirty="0"/>
              <a:t> Pessimismi</a:t>
            </a:r>
            <a:r>
              <a:rPr lang="fi-FI" sz="1800" dirty="0"/>
              <a:t>: tulkintatyyli, jossa ennakoidaan huonointa mahdollista vaihtoehtoa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400" dirty="0"/>
              <a:t>h</a:t>
            </a:r>
            <a:r>
              <a:rPr lang="fi-FI" sz="1400" b="0" i="0" dirty="0">
                <a:effectLst/>
              </a:rPr>
              <a:t>aasteiden vältteleminen, luovuttaminen</a:t>
            </a:r>
          </a:p>
        </p:txBody>
      </p:sp>
      <p:pic>
        <p:nvPicPr>
          <p:cNvPr id="5122" name="Picture 2" descr="Ilmainen kuvapankkikuva tunnisteilla aikuinen, aktiivinen, aktiivisuus Kuvapankkikuva">
            <a:extLst>
              <a:ext uri="{FF2B5EF4-FFF2-40B4-BE49-F238E27FC236}">
                <a16:creationId xmlns:a16="http://schemas.microsoft.com/office/drawing/2014/main" id="{2D3D2B8C-1C31-4042-8AD9-3BF232A3A6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04" b="2207"/>
          <a:stretch/>
        </p:blipFill>
        <p:spPr bwMode="auto">
          <a:xfrm>
            <a:off x="7552267" y="640080"/>
            <a:ext cx="3999654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3088" y="6437250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86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fi-FI" dirty="0" err="1"/>
              <a:t>Toimintavat</a:t>
            </a:r>
            <a:r>
              <a:rPr lang="fi-FI" dirty="0"/>
              <a:t> ja motiivit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20185"/>
            <a:ext cx="6748272" cy="4023360"/>
          </a:xfrm>
        </p:spPr>
        <p:txBody>
          <a:bodyPr vert="horz" lIns="45720" tIns="45720" rIns="45720" bIns="45720" rtlCol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b="1" i="0" dirty="0">
                <a:effectLst/>
              </a:rPr>
              <a:t> Toimintatavat</a:t>
            </a:r>
            <a:r>
              <a:rPr lang="fi-FI" sz="2000" dirty="0"/>
              <a:t>: </a:t>
            </a:r>
            <a:r>
              <a:rPr lang="fi-FI" sz="2000" b="0" i="0" dirty="0">
                <a:effectLst/>
              </a:rPr>
              <a:t>keinoja, joiden avulla ihminen selviytyy tilanteesta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700" dirty="0"/>
              <a:t>m</a:t>
            </a:r>
            <a:r>
              <a:rPr lang="fi-FI" sz="1700" b="0" i="0" dirty="0">
                <a:effectLst/>
              </a:rPr>
              <a:t>onet toimintatavat </a:t>
            </a:r>
            <a:r>
              <a:rPr lang="fi-FI" sz="1700" b="1" i="0" dirty="0">
                <a:effectLst/>
              </a:rPr>
              <a:t>automatisoituvat</a:t>
            </a:r>
            <a:r>
              <a:rPr lang="fi-FI" sz="1700" b="0" i="0" dirty="0">
                <a:effectLst/>
              </a:rPr>
              <a:t> ja siirtyvät osaksi ei-tietoista tiedonkäsittelyä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700" dirty="0"/>
              <a:t>vakiintuvat osaksi persoonallisuutta</a:t>
            </a:r>
            <a:endParaRPr lang="fi-FI" sz="1700" b="0" i="0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0" i="0" dirty="0">
                <a:effectLst/>
              </a:rPr>
              <a:t> Motivaatio suuntaa ihmisen käyttäytymistä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n</a:t>
            </a:r>
            <a:r>
              <a:rPr lang="fi-FI" sz="1600" b="0" i="0" dirty="0">
                <a:effectLst/>
              </a:rPr>
              <a:t>eurobiologisen pohjan muodostaa aivojen </a:t>
            </a:r>
            <a:r>
              <a:rPr lang="fi-FI" sz="1600" b="0" i="0" dirty="0" err="1">
                <a:effectLst/>
              </a:rPr>
              <a:t>mesolimbinen</a:t>
            </a:r>
            <a:r>
              <a:rPr lang="fi-FI" sz="1600" b="0" i="0" dirty="0">
                <a:effectLst/>
              </a:rPr>
              <a:t> dopamiinirata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i="0" dirty="0">
                <a:effectLst/>
              </a:rPr>
              <a:t> Motiivi</a:t>
            </a:r>
            <a:r>
              <a:rPr lang="fi-FI" sz="2000" b="1" dirty="0"/>
              <a:t>t:</a:t>
            </a:r>
            <a:r>
              <a:rPr lang="fi-FI" sz="2000" b="1" i="0" dirty="0">
                <a:effectLst/>
              </a:rPr>
              <a:t> </a:t>
            </a:r>
            <a:r>
              <a:rPr lang="fi-FI" sz="2000" b="0" i="0" dirty="0">
                <a:effectLst/>
              </a:rPr>
              <a:t>asiat, jotka saavat ihmisen tekemään jotain tai vetävät häntä puoleensa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700" dirty="0"/>
              <a:t>motivaatio muodostuu motiiveista</a:t>
            </a:r>
            <a:endParaRPr lang="fi-FI" sz="1700" b="0" i="0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i="0">
                <a:effectLst/>
              </a:rPr>
              <a:t> Motiivit </a:t>
            </a:r>
            <a:r>
              <a:rPr lang="fi-FI" sz="2000" b="1" i="0" dirty="0">
                <a:effectLst/>
              </a:rPr>
              <a:t>osana persoonallisuutta: </a:t>
            </a:r>
            <a:r>
              <a:rPr lang="fi-FI" sz="2000" i="0" dirty="0">
                <a:effectLst/>
              </a:rPr>
              <a:t>tarkastellaan </a:t>
            </a:r>
            <a:r>
              <a:rPr lang="fi-FI" sz="2000" b="0" i="0" dirty="0">
                <a:effectLst/>
              </a:rPr>
              <a:t>erityisesti sisäisen motivaation, itsensä toteuttamisen ja kyvykkyyden yksilöllistä vaihtelua</a:t>
            </a:r>
            <a:endParaRPr lang="fi-FI" sz="2000" dirty="0"/>
          </a:p>
        </p:txBody>
      </p:sp>
      <p:pic>
        <p:nvPicPr>
          <p:cNvPr id="6146" name="Picture 2" descr="Ilmainen kuvapankkikuva tunnisteilla aikuinen, aistillisuus, Aromaterapia Kuvapankkikuva">
            <a:extLst>
              <a:ext uri="{FF2B5EF4-FFF2-40B4-BE49-F238E27FC236}">
                <a16:creationId xmlns:a16="http://schemas.microsoft.com/office/drawing/2014/main" id="{4A8E024C-8FBA-1244-A3FE-BD5518A744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71" r="1" b="604"/>
          <a:stretch/>
        </p:blipFill>
        <p:spPr bwMode="auto">
          <a:xfrm>
            <a:off x="8227307" y="2147379"/>
            <a:ext cx="3445046" cy="3768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84164" y="627278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436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 err="1"/>
              <a:t>attribuutiot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084832"/>
            <a:ext cx="6614458" cy="393192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rgbClr val="0E0E0F"/>
                </a:solidFill>
              </a:rPr>
              <a:t> A</a:t>
            </a:r>
            <a:r>
              <a:rPr lang="fi-FI" sz="2000" b="1" i="0" dirty="0">
                <a:solidFill>
                  <a:srgbClr val="0E0E0F"/>
                </a:solidFill>
                <a:effectLst/>
              </a:rPr>
              <a:t>ttribuutio</a:t>
            </a:r>
            <a:r>
              <a:rPr lang="fi-FI" sz="2000" b="0" i="0" dirty="0">
                <a:solidFill>
                  <a:srgbClr val="0E0E0F"/>
                </a:solidFill>
                <a:effectLst/>
              </a:rPr>
              <a:t> eli </a:t>
            </a:r>
            <a:r>
              <a:rPr lang="fi-FI" sz="2000" b="1" i="0" dirty="0">
                <a:solidFill>
                  <a:srgbClr val="0E0E0F"/>
                </a:solidFill>
                <a:effectLst/>
              </a:rPr>
              <a:t>syypäätelmä</a:t>
            </a:r>
            <a:r>
              <a:rPr lang="fi-FI" sz="2000" dirty="0">
                <a:solidFill>
                  <a:srgbClr val="0E0E0F"/>
                </a:solidFill>
              </a:rPr>
              <a:t>: t</a:t>
            </a:r>
            <a:r>
              <a:rPr lang="fi-FI" sz="2000" b="0" i="0" dirty="0">
                <a:solidFill>
                  <a:srgbClr val="0E0E0F"/>
                </a:solidFill>
                <a:effectLst/>
              </a:rPr>
              <a:t>ulkinta, jonka ihminen tekee toiminnan tuloksesta</a:t>
            </a:r>
            <a:endParaRPr lang="fi-FI" sz="2000" dirty="0">
              <a:solidFill>
                <a:srgbClr val="0E0E0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E0E0F"/>
                </a:solidFill>
              </a:rPr>
              <a:t> </a:t>
            </a:r>
            <a:r>
              <a:rPr lang="fi-FI" sz="2000">
                <a:solidFill>
                  <a:srgbClr val="0E0E0F"/>
                </a:solidFill>
              </a:rPr>
              <a:t>T</a:t>
            </a:r>
            <a:r>
              <a:rPr lang="fi-FI" sz="2000" i="0">
                <a:solidFill>
                  <a:srgbClr val="0E0E0F"/>
                </a:solidFill>
                <a:effectLst/>
              </a:rPr>
              <a:t>oiminnan tulkin</a:t>
            </a:r>
            <a:r>
              <a:rPr lang="fi-FI" sz="2000">
                <a:solidFill>
                  <a:srgbClr val="0E0E0F"/>
                </a:solidFill>
              </a:rPr>
              <a:t>ta</a:t>
            </a:r>
            <a:r>
              <a:rPr lang="fi-FI" sz="2000" i="0">
                <a:solidFill>
                  <a:srgbClr val="0E0E0F"/>
                </a:solidFill>
                <a:effectLst/>
              </a:rPr>
              <a:t> </a:t>
            </a:r>
            <a:r>
              <a:rPr lang="fi-FI" sz="2000" i="0" dirty="0">
                <a:solidFill>
                  <a:srgbClr val="0E0E0F"/>
                </a:solidFill>
                <a:effectLst/>
              </a:rPr>
              <a:t>jälkeenpäin </a:t>
            </a:r>
            <a:r>
              <a:rPr lang="fi-FI" sz="2000" b="0" i="0" dirty="0">
                <a:solidFill>
                  <a:srgbClr val="0E0E0F"/>
                </a:solidFill>
                <a:effectLst/>
              </a:rPr>
              <a:t>on osittain ei-tietoista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b="0" i="0" dirty="0">
                <a:solidFill>
                  <a:srgbClr val="0E0E0F"/>
                </a:solidFill>
                <a:effectLst/>
              </a:rPr>
              <a:t>vaikuttaa tulevissa vastaavanlaisissa tilanteissa motivaatioon ja toimintaan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0E0E0F"/>
                </a:solidFill>
              </a:rPr>
              <a:t> V</a:t>
            </a:r>
            <a:r>
              <a:rPr lang="fi-FI" sz="2000" b="0" i="0" dirty="0">
                <a:solidFill>
                  <a:srgbClr val="0E0E0F"/>
                </a:solidFill>
                <a:effectLst/>
              </a:rPr>
              <a:t>oivat vahvistaa myönteistä, realistista tai kielteistä </a:t>
            </a:r>
            <a:r>
              <a:rPr lang="fi-FI" sz="2000" i="0" dirty="0">
                <a:solidFill>
                  <a:srgbClr val="0E0E0F"/>
                </a:solidFill>
                <a:effectLst/>
              </a:rPr>
              <a:t>minäkäsitystä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rgbClr val="0E0E0F"/>
                </a:solidFill>
              </a:rPr>
              <a:t> Sisäinen attribuutio: </a:t>
            </a:r>
            <a:r>
              <a:rPr lang="fi-FI" sz="2000" b="0" i="0" dirty="0">
                <a:solidFill>
                  <a:srgbClr val="0E0E0F"/>
                </a:solidFill>
                <a:effectLst/>
              </a:rPr>
              <a:t>toiminnan nähdään olevan seurausta yksilön sisäisistä tekijöistä, esim. kyvykkyydestä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rgbClr val="0E0E0F"/>
                </a:solidFill>
              </a:rPr>
              <a:t> Ulkoinen attribuutio</a:t>
            </a:r>
            <a:r>
              <a:rPr lang="fi-FI" sz="2000" dirty="0">
                <a:solidFill>
                  <a:srgbClr val="0E0E0F"/>
                </a:solidFill>
              </a:rPr>
              <a:t>: toimintaa selitetään ulkoisilla tekijöillä, esim. tilanne, toiset ihmiset</a:t>
            </a:r>
            <a:endParaRPr lang="fi-FI" sz="2000" b="0" i="0" dirty="0">
              <a:effectLst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3088" y="6437250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8194" name="Picture 2" descr="Ilmainen kuvapankkikuva tunnisteilla ampua, heitto, koripallo Kuvapankkikuva">
            <a:extLst>
              <a:ext uri="{FF2B5EF4-FFF2-40B4-BE49-F238E27FC236}">
                <a16:creationId xmlns:a16="http://schemas.microsoft.com/office/drawing/2014/main" id="{1CEC8793-1BD8-5240-9E60-E249611E56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882" y="883919"/>
            <a:ext cx="3818077" cy="5343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56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koherenssi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8680" y="1857819"/>
            <a:ext cx="7035867" cy="4579431"/>
          </a:xfrm>
        </p:spPr>
        <p:txBody>
          <a:bodyPr vert="horz" lIns="45720" tIns="45720" rIns="45720" bIns="45720" rtlCol="0">
            <a:no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fi-FI" sz="2000" b="1" dirty="0">
                <a:solidFill>
                  <a:srgbClr val="0E0E0F"/>
                </a:solidFill>
              </a:rPr>
              <a:t> K</a:t>
            </a:r>
            <a:r>
              <a:rPr lang="fi-FI" sz="2000" b="1" i="0" dirty="0">
                <a:solidFill>
                  <a:srgbClr val="0E0E0F"/>
                </a:solidFill>
                <a:effectLst/>
              </a:rPr>
              <a:t>oherenssi</a:t>
            </a:r>
            <a:r>
              <a:rPr lang="fi-FI" sz="2000" dirty="0">
                <a:solidFill>
                  <a:srgbClr val="0E0E0F"/>
                </a:solidFill>
              </a:rPr>
              <a:t>:</a:t>
            </a:r>
            <a:r>
              <a:rPr lang="fi-FI" sz="2000" b="0" i="0" dirty="0">
                <a:solidFill>
                  <a:srgbClr val="0E0E0F"/>
                </a:solidFill>
                <a:effectLst/>
              </a:rPr>
              <a:t> melko pysyvä elämänhallinnan tunne, elämän suuntaaminen johonkin päin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E0E0F"/>
                </a:solidFill>
              </a:rPr>
              <a:t>keskeinen yksilöllinen ominaisuus kuormituksesta selviytymisessä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0E0E0F"/>
                </a:solidFill>
              </a:rPr>
              <a:t>vahva koherenssi edistää hyvinvointia</a:t>
            </a:r>
            <a:endParaRPr lang="fi-FI" b="0" i="0" dirty="0">
              <a:solidFill>
                <a:srgbClr val="0E0E0F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sz="2000" b="0" i="0" dirty="0">
                <a:solidFill>
                  <a:srgbClr val="0E0E0F"/>
                </a:solidFill>
                <a:effectLst/>
              </a:rPr>
              <a:t> Muodostuu kolmesta keskeisestä tekijästä:</a:t>
            </a:r>
          </a:p>
          <a:p>
            <a:pPr marL="342900" indent="-342900" algn="l">
              <a:buFont typeface="+mj-lt"/>
              <a:buAutoNum type="arabicPeriod"/>
            </a:pPr>
            <a:r>
              <a:rPr lang="fi-FI" sz="2000" b="1" i="0" dirty="0">
                <a:solidFill>
                  <a:srgbClr val="0E0E0F"/>
                </a:solidFill>
                <a:effectLst/>
              </a:rPr>
              <a:t>Ymmärrettävyys</a:t>
            </a:r>
            <a:r>
              <a:rPr lang="fi-FI" sz="2000" dirty="0">
                <a:solidFill>
                  <a:srgbClr val="0E0E0F"/>
                </a:solidFill>
              </a:rPr>
              <a:t>:</a:t>
            </a:r>
            <a:r>
              <a:rPr lang="fi-FI" sz="2000" b="0" i="0" dirty="0">
                <a:solidFill>
                  <a:srgbClr val="0E0E0F"/>
                </a:solidFill>
                <a:effectLst/>
              </a:rPr>
              <a:t> elämäntapahtumien näkeminen ennustettavina ja selitettävinä </a:t>
            </a:r>
          </a:p>
          <a:p>
            <a:pPr marL="342900" indent="-342900" algn="l">
              <a:buFont typeface="+mj-lt"/>
              <a:buAutoNum type="arabicPeriod"/>
            </a:pPr>
            <a:r>
              <a:rPr lang="fi-FI" sz="2000" b="1" i="0" dirty="0">
                <a:solidFill>
                  <a:srgbClr val="0E0E0F"/>
                </a:solidFill>
                <a:effectLst/>
              </a:rPr>
              <a:t>Hallittavuus</a:t>
            </a:r>
            <a:r>
              <a:rPr lang="fi-FI" sz="2000" dirty="0">
                <a:solidFill>
                  <a:srgbClr val="0E0E0F"/>
                </a:solidFill>
              </a:rPr>
              <a:t>:</a:t>
            </a:r>
            <a:r>
              <a:rPr lang="fi-FI" sz="2000" b="0" i="0" dirty="0">
                <a:solidFill>
                  <a:srgbClr val="0E0E0F"/>
                </a:solidFill>
                <a:effectLst/>
              </a:rPr>
              <a:t> kokemus siitä, että pystyy itse tai muiden avustuksella vaikuttamaan asioihin</a:t>
            </a:r>
          </a:p>
          <a:p>
            <a:pPr marL="342900" indent="-342900" algn="l">
              <a:buFont typeface="+mj-lt"/>
              <a:buAutoNum type="arabicPeriod"/>
            </a:pPr>
            <a:r>
              <a:rPr lang="fi-FI" sz="2000" b="1" i="0" dirty="0">
                <a:solidFill>
                  <a:srgbClr val="0E0E0F"/>
                </a:solidFill>
                <a:effectLst/>
              </a:rPr>
              <a:t>Mielekkyys</a:t>
            </a:r>
            <a:r>
              <a:rPr lang="fi-FI" sz="2000" dirty="0">
                <a:solidFill>
                  <a:srgbClr val="0E0E0F"/>
                </a:solidFill>
              </a:rPr>
              <a:t>:</a:t>
            </a:r>
            <a:r>
              <a:rPr lang="fi-FI" sz="2000" b="0" i="0" dirty="0">
                <a:solidFill>
                  <a:srgbClr val="0E0E0F"/>
                </a:solidFill>
                <a:effectLst/>
              </a:rPr>
              <a:t> taipumus tulkita vaikeat tapahtumat mielekkäiksi, kiinnostaviksi tai haasteellisiksi</a:t>
            </a:r>
          </a:p>
          <a:p>
            <a:pPr algn="l"/>
            <a:br>
              <a:rPr lang="fi-FI" sz="2000" b="0" i="0" dirty="0">
                <a:solidFill>
                  <a:srgbClr val="0E0E0F"/>
                </a:solidFill>
                <a:effectLst/>
              </a:rPr>
            </a:br>
            <a:endParaRPr lang="fi-FI" sz="2000" b="0" i="0" dirty="0">
              <a:solidFill>
                <a:srgbClr val="0E0E0F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2000" b="0" i="0" dirty="0">
              <a:effectLst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3088" y="6437250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ea typeface="+mj-lt"/>
                <a:cs typeface="+mj-lt"/>
              </a:rPr>
              <a:t>© SANOMA PRO, TEKIJÄT ● MIELI 5 YKSILÖLLINEN JA YHTEISÖLLINEN IHMINEN</a:t>
            </a:r>
            <a:r>
              <a:rPr lang="fi-FI" dirty="0"/>
              <a:t>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10244" name="Picture 4" descr="Ilmainen kuvapankkikuva tunnisteilla aasialaiset naiset, halaus, hyperlokalidi Kuvapankkikuva">
            <a:extLst>
              <a:ext uri="{FF2B5EF4-FFF2-40B4-BE49-F238E27FC236}">
                <a16:creationId xmlns:a16="http://schemas.microsoft.com/office/drawing/2014/main" id="{8596542A-8E45-2949-B6C5-CF3705B5D4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00" b="7568"/>
          <a:stretch/>
        </p:blipFill>
        <p:spPr bwMode="auto">
          <a:xfrm>
            <a:off x="1024128" y="1857819"/>
            <a:ext cx="3209279" cy="3948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712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42116817-7e29-4aa7-b7a6-c483eebecbb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5" ma:contentTypeDescription="Create a new document." ma:contentTypeScope="" ma:versionID="d8926d342639aeecf37d8d28c8bb79dd">
  <xsd:schema xmlns:xsd="http://www.w3.org/2001/XMLSchema" xmlns:xs="http://www.w3.org/2001/XMLSchema" xmlns:p="http://schemas.microsoft.com/office/2006/metadata/properties" xmlns:ns2="42116817-7e29-4aa7-b7a6-c483eebecbb8" xmlns:ns3="807aa635-cdf8-4f87-acc5-eeaafee58acb" xmlns:ns4="f0974581-4bbf-443e-902f-14073e9fb4f6" targetNamespace="http://schemas.microsoft.com/office/2006/metadata/properties" ma:root="true" ma:fieldsID="6723cf66d04a47ce7ee5db992ac3edff" ns2:_="" ns3:_="" ns4:_="">
    <xsd:import namespace="42116817-7e29-4aa7-b7a6-c483eebecbb8"/>
    <xsd:import namespace="807aa635-cdf8-4f87-acc5-eeaafee58acb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4:TaxCatchAll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004bdf0-3b5c-445e-bcd3-8dbb571762d6}" ma:internalName="TaxCatchAll" ma:showField="CatchAllData" ma:web="807aa635-cdf8-4f87-acc5-eeaafee58a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1AACAE-6EB8-45E6-9D80-77184C5DED69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42116817-7e29-4aa7-b7a6-c483eebecbb8"/>
  </ds:schemaRefs>
</ds:datastoreItem>
</file>

<file path=customXml/itemProps2.xml><?xml version="1.0" encoding="utf-8"?>
<ds:datastoreItem xmlns:ds="http://schemas.openxmlformats.org/officeDocument/2006/customXml" ds:itemID="{5B35406F-F7F3-4D5D-9D41-BA02080309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22661</TotalTime>
  <Words>573</Words>
  <Application>Microsoft Office PowerPoint</Application>
  <PresentationFormat>Laajakuva</PresentationFormat>
  <Paragraphs>66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Tw Cen MT</vt:lpstr>
      <vt:lpstr>Tw Cen MT Condensed</vt:lpstr>
      <vt:lpstr>Wingdings 3</vt:lpstr>
      <vt:lpstr>Integraali</vt:lpstr>
      <vt:lpstr>5 tiedonkäsittely ja motivaatio tyypillisinä sopeutumistapoina</vt:lpstr>
      <vt:lpstr>Tyypilliset sopeutumistavat</vt:lpstr>
      <vt:lpstr>Skeemat osana persoonallisuutta</vt:lpstr>
      <vt:lpstr>Toiminta- ja tulkintatavat</vt:lpstr>
      <vt:lpstr>Tulkintatavat</vt:lpstr>
      <vt:lpstr>Toimintavat ja motiivit</vt:lpstr>
      <vt:lpstr>attribuutiot</vt:lpstr>
      <vt:lpstr>koherenssi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Roms Jochen</cp:lastModifiedBy>
  <cp:revision>678</cp:revision>
  <dcterms:created xsi:type="dcterms:W3CDTF">2021-05-18T05:21:46Z</dcterms:created>
  <dcterms:modified xsi:type="dcterms:W3CDTF">2024-08-21T05:32:34Z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