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2"/>
  </p:notesMasterIdLst>
  <p:sldIdLst>
    <p:sldId id="256" r:id="rId5"/>
    <p:sldId id="273" r:id="rId6"/>
    <p:sldId id="280" r:id="rId7"/>
    <p:sldId id="281" r:id="rId8"/>
    <p:sldId id="282" r:id="rId9"/>
    <p:sldId id="284" r:id="rId10"/>
    <p:sldId id="28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9.3.2023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4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taipumukselliset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piirteet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: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persoonallisuuden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piirteet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pic>
        <p:nvPicPr>
          <p:cNvPr id="7" name="Kuva 6" descr="Kuva, joka sisältää kohteen teksti, käsine, vektorigrafiikka&#10;&#10;Kuvaus luotu automaattisesti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596" y="2668161"/>
            <a:ext cx="3847863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Persoonallisuuden piirteet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4894072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 Kuvaavat tapaa toimia tilanteesta toiseen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 Melko pysyviä tapoja käyttäytyä, tuntea ja ajatella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 </a:t>
            </a:r>
            <a:r>
              <a:rPr lang="fi-FI" sz="2000" b="1" dirty="0"/>
              <a:t>Temperamentti</a:t>
            </a:r>
            <a:r>
              <a:rPr lang="fi-FI" sz="2000" dirty="0"/>
              <a:t> vaikuttaa persoonallisuuden piirteiden taustalla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 Persoonallisuuden piirteet ovat jatkumoita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/>
              <a:t>jokaisella on kaikkia persoonallisuuden piirteitä joko heikommin tai vahvemmin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207955"/>
            <a:ext cx="60579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/>
          <a:lstStyle/>
          <a:p>
            <a:r>
              <a:rPr lang="fi-FI" dirty="0"/>
              <a:t>Piirreteoriat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324100"/>
            <a:ext cx="7258780" cy="3989638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Piirreteoria on teoria, jonka mukaan persoonallisuus koostuu joukosta piirteitä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 err="1">
                <a:ea typeface="+mn-lt"/>
                <a:cs typeface="+mn-lt"/>
              </a:rPr>
              <a:t>Big</a:t>
            </a:r>
            <a:r>
              <a:rPr lang="fi-FI" sz="2400" b="1" dirty="0">
                <a:ea typeface="+mn-lt"/>
                <a:cs typeface="+mn-lt"/>
              </a:rPr>
              <a:t> </a:t>
            </a:r>
            <a:r>
              <a:rPr lang="fi-FI" sz="2400" b="1" dirty="0" err="1">
                <a:ea typeface="+mn-lt"/>
                <a:cs typeface="+mn-lt"/>
              </a:rPr>
              <a:t>five</a:t>
            </a:r>
            <a:r>
              <a:rPr lang="fi-FI" sz="2400" dirty="0">
                <a:ea typeface="+mn-lt"/>
                <a:cs typeface="+mn-lt"/>
              </a:rPr>
              <a:t>: teoria, jonka mukaan persoonallisuus koostuu viidestä pääpiirteestä. Piirteillä on myös alapiirteitä.</a:t>
            </a:r>
            <a:endParaRPr lang="fi-FI" sz="2000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fi-FI" sz="2400" b="1" dirty="0">
                <a:ea typeface="+mn-lt"/>
                <a:cs typeface="+mn-lt"/>
              </a:rPr>
              <a:t>neuroottisuus</a:t>
            </a:r>
            <a:r>
              <a:rPr lang="fi-FI" sz="2400" dirty="0">
                <a:ea typeface="+mn-lt"/>
                <a:cs typeface="+mn-lt"/>
              </a:rPr>
              <a:t> eli tunne-elämän epätasapainoisuus</a:t>
            </a:r>
          </a:p>
          <a:p>
            <a:pPr marL="457200" indent="-457200">
              <a:buAutoNum type="arabicPeriod"/>
            </a:pPr>
            <a:r>
              <a:rPr lang="fi-FI" sz="2400" b="1" dirty="0">
                <a:ea typeface="+mn-lt"/>
                <a:cs typeface="+mn-lt"/>
              </a:rPr>
              <a:t>ekstraversio</a:t>
            </a:r>
            <a:r>
              <a:rPr lang="fi-FI" sz="2400" dirty="0">
                <a:ea typeface="+mn-lt"/>
                <a:cs typeface="+mn-lt"/>
              </a:rPr>
              <a:t> eli ulospäin suuntautuneisuus</a:t>
            </a:r>
          </a:p>
          <a:p>
            <a:pPr marL="457200" indent="-457200">
              <a:buAutoNum type="arabicPeriod"/>
            </a:pPr>
            <a:r>
              <a:rPr lang="fi-FI" sz="2400" b="1" dirty="0">
                <a:ea typeface="+mn-lt"/>
                <a:cs typeface="+mn-lt"/>
              </a:rPr>
              <a:t>sovinnollisuus</a:t>
            </a:r>
          </a:p>
          <a:p>
            <a:pPr marL="457200" indent="-457200">
              <a:buAutoNum type="arabicPeriod"/>
            </a:pPr>
            <a:r>
              <a:rPr lang="fi-FI" sz="2400" b="1" dirty="0">
                <a:ea typeface="+mn-lt"/>
                <a:cs typeface="+mn-lt"/>
              </a:rPr>
              <a:t>tunnollisuus</a:t>
            </a:r>
          </a:p>
          <a:p>
            <a:pPr marL="457200" indent="-457200">
              <a:buAutoNum type="arabicPeriod"/>
            </a:pPr>
            <a:r>
              <a:rPr lang="fi-FI" sz="2400" b="1" dirty="0">
                <a:ea typeface="+mn-lt"/>
                <a:cs typeface="+mn-lt"/>
              </a:rPr>
              <a:t>avoimuus</a:t>
            </a:r>
            <a:r>
              <a:rPr lang="fi-FI" sz="2400" dirty="0">
                <a:ea typeface="+mn-lt"/>
                <a:cs typeface="+mn-lt"/>
              </a:rPr>
              <a:t> tai avoimuus uusille kokemuksille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0" y="2324100"/>
            <a:ext cx="4133849" cy="275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3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 fontScale="90000"/>
          </a:bodyPr>
          <a:lstStyle/>
          <a:p>
            <a:r>
              <a:rPr lang="fi-FI" dirty="0"/>
              <a:t>Persoonallisuuden mittaaminen ja Piirreprofiilit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</a:t>
            </a:r>
            <a:r>
              <a:rPr lang="fi-FI" dirty="0">
                <a:ea typeface="+mn-lt"/>
                <a:cs typeface="+mn-lt"/>
              </a:rPr>
              <a:t>Persoonallisuutta mitataan usein kyselyillä.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tuloksena on yksilöllinen </a:t>
            </a:r>
            <a:r>
              <a:rPr lang="fi-FI" b="1" dirty="0">
                <a:ea typeface="+mn-lt"/>
                <a:cs typeface="+mn-lt"/>
              </a:rPr>
              <a:t>piirreprofiili </a:t>
            </a:r>
          </a:p>
          <a:p>
            <a:pPr marL="0" indent="0">
              <a:buNone/>
            </a:pPr>
            <a:r>
              <a:rPr lang="fi-FI" b="1" dirty="0">
                <a:ea typeface="+mn-lt"/>
                <a:cs typeface="+mn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Piirreprofiili: </a:t>
            </a:r>
            <a:r>
              <a:rPr lang="fi-FI" dirty="0">
                <a:ea typeface="+mn-lt"/>
                <a:cs typeface="+mn-lt"/>
              </a:rPr>
              <a:t>kuvaa, kuinka voimakkaana eri piirteet hänessä esiintyvät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Esimerkki piirreprofiilista: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200" dirty="0">
                <a:ea typeface="+mn-lt"/>
                <a:cs typeface="+mn-lt"/>
              </a:rPr>
              <a:t>Ekstroversio: 24/50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200" dirty="0">
                <a:ea typeface="+mn-lt"/>
                <a:cs typeface="+mn-lt"/>
              </a:rPr>
              <a:t>Sovinnollisuus: 46/50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200" dirty="0">
                <a:ea typeface="+mn-lt"/>
                <a:cs typeface="+mn-lt"/>
              </a:rPr>
              <a:t>Tunnollisuus: 40/50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200" dirty="0">
                <a:ea typeface="+mn-lt"/>
                <a:cs typeface="+mn-lt"/>
              </a:rPr>
              <a:t>Neuroottisuus: 35/50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1200" dirty="0">
                <a:ea typeface="+mn-lt"/>
                <a:cs typeface="+mn-lt"/>
              </a:rPr>
              <a:t>Avoimuus: 47/50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1200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07" y="585216"/>
            <a:ext cx="4368509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2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Yksilön ja ympäristön vuorovaikutus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Reaktiivinen vuorovaikutus:</a:t>
            </a:r>
            <a:r>
              <a:rPr lang="fi-FI" dirty="0">
                <a:ea typeface="+mn-lt"/>
                <a:cs typeface="+mn-lt"/>
              </a:rPr>
              <a:t> yksilö reagoi ympäristöön omien taipumuksellisten piirteidensä perusteella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Proaktiivinen vuorovaikutus</a:t>
            </a:r>
            <a:r>
              <a:rPr lang="fi-FI" dirty="0">
                <a:ea typeface="+mn-lt"/>
                <a:cs typeface="+mn-lt"/>
              </a:rPr>
              <a:t>: yksilö hakeutuu ympäristöön, joka sopii yhteen hänen taipumuksellisten piirteidensä kanssa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 </a:t>
            </a:r>
            <a:r>
              <a:rPr lang="fi-FI" b="1" dirty="0" err="1"/>
              <a:t>Evokatiivinen</a:t>
            </a:r>
            <a:r>
              <a:rPr lang="fi-FI" b="1" dirty="0"/>
              <a:t> vuorovaikutus</a:t>
            </a:r>
            <a:r>
              <a:rPr lang="fi-FI" dirty="0"/>
              <a:t>: yksilön taipumukselliset piirteet vaikuttavat siihen, miten ympäristö häneen reagoi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07" y="585216"/>
            <a:ext cx="345472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1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Persoonallisuuden muutos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2326404"/>
            <a:ext cx="9560993" cy="4005851"/>
          </a:xfrm>
        </p:spPr>
        <p:txBody>
          <a:bodyPr vert="horz" lIns="45720" tIns="45720" rIns="45720" bIns="45720" rtlCol="0" anchor="t">
            <a:normAutofit fontScale="925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Persoonallisuus on varsin pysyvä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perustuu luultavasti perimän ja ympäristön pysyvyyteen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perimä ei muutu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ihmisen elinympäristö muuttuu usein hitaasti tai ei ollenkaan</a:t>
            </a:r>
          </a:p>
          <a:p>
            <a:pPr lvl="1">
              <a:buFont typeface="Arial" panose="020B0602020104020603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Absoluuttinen pysyvyys</a:t>
            </a:r>
            <a:r>
              <a:rPr lang="fi-FI" dirty="0">
                <a:ea typeface="+mn-lt"/>
                <a:cs typeface="+mn-lt"/>
              </a:rPr>
              <a:t>: määrä tai voimakkuus pysyy samana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esimerkiksi: ekstroversion voimakkuus on sama 15-vuotiaana ja 28-vuotiaana</a:t>
            </a:r>
          </a:p>
          <a:p>
            <a:pPr lvl="1">
              <a:buFont typeface="Arial" panose="020B0602020104020603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Suhteellinen pysyvyys</a:t>
            </a:r>
            <a:r>
              <a:rPr lang="fi-FI" dirty="0">
                <a:ea typeface="+mn-lt"/>
                <a:cs typeface="+mn-lt"/>
              </a:rPr>
              <a:t>: ominaisuudet ovat eri mittauskerroilla samassa järjestyksessä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esimerkiksi: ekstroversio on voimakkain persoonallisuuspiirre 15-vuotiaana ja 28-vuotiaana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/>
              <a:t>Jos ominaisuus on absoluuttisen pysyvä, se on myös suhteellisen pysyvä – mutta ei päinvastoin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</p:spTree>
    <p:extLst>
      <p:ext uri="{BB962C8B-B14F-4D97-AF65-F5344CB8AC3E}">
        <p14:creationId xmlns:p14="http://schemas.microsoft.com/office/powerpoint/2010/main" val="41580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/>
          <a:lstStyle/>
          <a:p>
            <a:r>
              <a:rPr lang="fi-FI" dirty="0"/>
              <a:t>Taipumukselliset piirteet ja hermosto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436" y="2281914"/>
            <a:ext cx="7258780" cy="398963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Dopamiinijärjestelmä</a:t>
            </a:r>
            <a:r>
              <a:rPr lang="fi-FI" sz="2400" dirty="0">
                <a:ea typeface="+mn-lt"/>
                <a:cs typeface="+mn-lt"/>
              </a:rPr>
              <a:t>: vaikuttaa mielihyvään ja motivaatioon, keskeinen </a:t>
            </a:r>
            <a:r>
              <a:rPr lang="fi-FI" sz="2400" b="1" dirty="0">
                <a:ea typeface="+mn-lt"/>
                <a:cs typeface="+mn-lt"/>
              </a:rPr>
              <a:t>ekstroversion</a:t>
            </a:r>
            <a:r>
              <a:rPr lang="fi-FI" sz="2400" dirty="0">
                <a:ea typeface="+mn-lt"/>
                <a:cs typeface="+mn-lt"/>
              </a:rPr>
              <a:t> kannalta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kaksi osaa: </a:t>
            </a:r>
          </a:p>
          <a:p>
            <a:pPr lvl="2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aivojen syvät osat, kuten mantelitumake, jotka kuuluvat myös palkkiojärjestelmään</a:t>
            </a:r>
          </a:p>
          <a:p>
            <a:pPr lvl="2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otsalohkojen etuosat, jotka liittyvät toiminnanohjaukseen</a:t>
            </a:r>
          </a:p>
          <a:p>
            <a:pPr lvl="1">
              <a:buFont typeface="Arial" panose="020B0602020104020603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Serotoniinijärjestelmä</a:t>
            </a:r>
            <a:r>
              <a:rPr lang="fi-FI" sz="2400" dirty="0">
                <a:ea typeface="+mn-lt"/>
                <a:cs typeface="+mn-lt"/>
              </a:rPr>
              <a:t>: liittyy ahdistavien tunteiden ja stressin kokemiseen, liittyy </a:t>
            </a:r>
            <a:r>
              <a:rPr lang="fi-FI" sz="2400" b="1" dirty="0">
                <a:ea typeface="+mn-lt"/>
                <a:cs typeface="+mn-lt"/>
              </a:rPr>
              <a:t>neuroottisuuteen</a:t>
            </a:r>
            <a:endParaRPr lang="fi-FI" sz="2400" dirty="0">
              <a:ea typeface="+mn-lt"/>
              <a:cs typeface="+mn-lt"/>
            </a:endParaRPr>
          </a:p>
          <a:p>
            <a:pPr lvl="2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keskeiset osat: limbinen järjestelmä aivokuoren alla, etenkin mantelitumake</a:t>
            </a: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34" y="1894647"/>
            <a:ext cx="3176974" cy="475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85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5" ma:contentTypeDescription="Create a new document." ma:contentTypeScope="" ma:versionID="d8926d342639aeecf37d8d28c8bb79dd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6723cf66d04a47ce7ee5db992ac3edff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1AACAE-6EB8-45E6-9D80-77184C5DED69}">
  <ds:schemaRefs>
    <ds:schemaRef ds:uri="42116817-7e29-4aa7-b7a6-c483eebecbb8"/>
    <ds:schemaRef ds:uri="http://purl.org/dc/terms/"/>
    <ds:schemaRef ds:uri="807aa635-cdf8-4f87-acc5-eeaafee58ac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f0974581-4bbf-443e-902f-14073e9fb4f6"/>
  </ds:schemaRefs>
</ds:datastoreItem>
</file>

<file path=customXml/itemProps2.xml><?xml version="1.0" encoding="utf-8"?>
<ds:datastoreItem xmlns:ds="http://schemas.openxmlformats.org/officeDocument/2006/customXml" ds:itemID="{725C76E3-4B59-498D-9812-2307C0A13B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13378</TotalTime>
  <Words>416</Words>
  <Application>Microsoft Office PowerPoint</Application>
  <PresentationFormat>Laajakuva</PresentationFormat>
  <Paragraphs>61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Tw Cen MT</vt:lpstr>
      <vt:lpstr>Tw Cen MT Condensed</vt:lpstr>
      <vt:lpstr>Wingdings 3</vt:lpstr>
      <vt:lpstr>Integraali</vt:lpstr>
      <vt:lpstr>4 taipumukselliset piirteet: persoonallisuuden piirteet</vt:lpstr>
      <vt:lpstr>Persoonallisuuden piirteet</vt:lpstr>
      <vt:lpstr>Piirreteoriat</vt:lpstr>
      <vt:lpstr>Persoonallisuuden mittaaminen ja Piirreprofiilit</vt:lpstr>
      <vt:lpstr>Yksilön ja ympäristön vuorovaikutus</vt:lpstr>
      <vt:lpstr>Persoonallisuuden muutos</vt:lpstr>
      <vt:lpstr>Taipumukselliset piirteet ja hermosto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Roms Jochen</cp:lastModifiedBy>
  <cp:revision>678</cp:revision>
  <dcterms:created xsi:type="dcterms:W3CDTF">2021-05-18T05:21:46Z</dcterms:created>
  <dcterms:modified xsi:type="dcterms:W3CDTF">2023-03-09T08:22:02Z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