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6" r:id="rId5"/>
    <p:sldId id="279" r:id="rId6"/>
    <p:sldId id="280" r:id="rId7"/>
    <p:sldId id="273" r:id="rId8"/>
    <p:sldId id="281" r:id="rId9"/>
    <p:sldId id="282" r:id="rId10"/>
    <p:sldId id="274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2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persoonallisuuden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taustatekijät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Ympäristö, perimä ja persoonallisuus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Käyttäytymisgenetiikka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tutkii perimän ja ympäristön vaikutusta ihmisen psyykkisiin ominaisuuksiin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genotyyppi</a:t>
            </a:r>
            <a:r>
              <a:rPr lang="fi-FI" sz="2000" dirty="0">
                <a:ea typeface="+mn-lt"/>
                <a:cs typeface="+mn-lt"/>
              </a:rPr>
              <a:t>: perimä, kaikkien geenien kokonaisuus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fenotyyppi</a:t>
            </a:r>
            <a:r>
              <a:rPr lang="fi-FI" sz="2000" dirty="0">
                <a:ea typeface="+mn-lt"/>
                <a:cs typeface="+mn-lt"/>
              </a:rPr>
              <a:t>: ilmiasu, miten jokin fyysinen tai psyykkinen ominaisuus ilmenee</a:t>
            </a: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Perimän ja ympäristön </a:t>
            </a:r>
            <a:r>
              <a:rPr lang="fi-FI" sz="2400" b="1" dirty="0">
                <a:ea typeface="+mn-lt"/>
                <a:cs typeface="+mn-lt"/>
              </a:rPr>
              <a:t>yhteisvaikutus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ympäristö vaikuttaa siihen, miten perimän vaikutus tulee esiin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genotyyppi voi johtaa moneen eri fenotyyppiin riippuen perimän ja ympäristön vuorovaikutuksesta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76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Käyttäytymisgenetiikka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Luonnolliset tilanteet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tilanteita, jotka syntyvät itsestään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kaksostutkimus</a:t>
            </a:r>
            <a:r>
              <a:rPr lang="fi-FI" sz="2000" dirty="0">
                <a:ea typeface="+mn-lt"/>
                <a:cs typeface="+mn-lt"/>
              </a:rPr>
              <a:t>: tutkitaan identtisten tai epäidenttisten kaksosten kehitystä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adoptiotutkimus</a:t>
            </a:r>
            <a:r>
              <a:rPr lang="fi-FI" sz="2000" dirty="0">
                <a:ea typeface="+mn-lt"/>
                <a:cs typeface="+mn-lt"/>
              </a:rPr>
              <a:t>: tutkitaan pian syntymän jälkeen adoptoituja lapsia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pyritään selvittämään perimän ja ympäristön vaikutuksia psyykkiseen ominaisuuteen</a:t>
            </a:r>
          </a:p>
          <a:p>
            <a:pPr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GWAS-tutkimukset</a:t>
            </a:r>
            <a:endParaRPr lang="fi-FI" sz="2400" b="1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nykyaikainen tutkimusmenetelmä, jossa selvitetään ihmisten koko perimä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eri geenitekijöiden perusteella lasketaan lukuarvo, </a:t>
            </a:r>
            <a:r>
              <a:rPr lang="fi-FI" sz="2000" dirty="0" err="1">
                <a:ea typeface="+mn-lt"/>
                <a:cs typeface="+mn-lt"/>
              </a:rPr>
              <a:t>polygeeninen</a:t>
            </a:r>
            <a:r>
              <a:rPr lang="fi-FI" sz="2000" dirty="0">
                <a:ea typeface="+mn-lt"/>
                <a:cs typeface="+mn-lt"/>
              </a:rPr>
              <a:t> indeksi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jos </a:t>
            </a:r>
            <a:r>
              <a:rPr lang="fi-FI" sz="2000" dirty="0" err="1">
                <a:ea typeface="+mn-lt"/>
                <a:cs typeface="+mn-lt"/>
              </a:rPr>
              <a:t>polygeeninen</a:t>
            </a:r>
            <a:r>
              <a:rPr lang="fi-FI" sz="2000" dirty="0">
                <a:ea typeface="+mn-lt"/>
                <a:cs typeface="+mn-lt"/>
              </a:rPr>
              <a:t> indeksi korreloi psyykkisen ominaisuuden kanssa, perimällä on vaikutusta siihen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47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 err="1"/>
              <a:t>Heritabiliteetti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Lukuarvo, joka kuvaa perinnöllisten tekijöiden osuutta yksilöiden välisistä eroista.</a:t>
            </a: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</a:t>
            </a:r>
            <a:r>
              <a:rPr lang="fi-FI" dirty="0"/>
              <a:t>Selittää, kuinka paljon ominaisuuden </a:t>
            </a:r>
            <a:r>
              <a:rPr lang="fi-FI" b="1" dirty="0"/>
              <a:t>vaihtelusta</a:t>
            </a:r>
            <a:r>
              <a:rPr lang="fi-FI" dirty="0"/>
              <a:t> aiheutuu perimästä. 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Suuri </a:t>
            </a:r>
            <a:r>
              <a:rPr lang="fi-FI" dirty="0" err="1"/>
              <a:t>heritabiliteetti</a:t>
            </a:r>
            <a:r>
              <a:rPr lang="fi-FI" dirty="0"/>
              <a:t>: ominaisuus johtuu enimmäkseen perimästä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Matala </a:t>
            </a:r>
            <a:r>
              <a:rPr lang="fi-FI" dirty="0" err="1"/>
              <a:t>heritabiliteetti</a:t>
            </a:r>
            <a:r>
              <a:rPr lang="fi-FI" dirty="0"/>
              <a:t>: ominaisuus johtuu enimmäkseen ympäristöstä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46" y="585216"/>
            <a:ext cx="3878025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 err="1"/>
              <a:t>Epigenetiikka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Geeni voi sammua ympäristötekijöiden vaikutuksesta.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tätä kutsutaan </a:t>
            </a:r>
            <a:r>
              <a:rPr lang="fi-FI" b="1" dirty="0" err="1">
                <a:ea typeface="+mn-lt"/>
                <a:cs typeface="+mn-lt"/>
              </a:rPr>
              <a:t>epigeneettiseksi</a:t>
            </a:r>
            <a:r>
              <a:rPr lang="fi-FI" b="1" dirty="0">
                <a:ea typeface="+mn-lt"/>
                <a:cs typeface="+mn-lt"/>
              </a:rPr>
              <a:t> vaikutukseksi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geeni ei enää vaikuta ihmisen toimintaan</a:t>
            </a:r>
          </a:p>
          <a:p>
            <a:pPr marL="128016" lvl="1" indent="0">
              <a:buNone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dirty="0"/>
              <a:t>Perimän ja ympäristön vaikutusmekanismit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/>
              <a:t>jaettu perimä: </a:t>
            </a:r>
            <a:r>
              <a:rPr lang="fi-FI" dirty="0"/>
              <a:t>kahden ihmisen perimän samankaltaisuus</a:t>
            </a:r>
            <a:endParaRPr lang="fi-FI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/>
              <a:t>jaettu ympäristö</a:t>
            </a:r>
            <a:r>
              <a:rPr lang="fi-FI" dirty="0"/>
              <a:t>: kahden ihmisen kasvuympäristön samankaltaisuus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/>
              <a:t>ei-jaettu ympäristö</a:t>
            </a:r>
            <a:r>
              <a:rPr lang="fi-FI" dirty="0"/>
              <a:t>: kaikki muut tekijät kuin jaettu perimä ja jaettu ympäristö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14" y="585216"/>
            <a:ext cx="4166681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Persoonallisuuden biologinen perusta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Serotoniinijärjestelmä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hillitsee häiritseviä ja ahdistavia tunteita</a:t>
            </a:r>
          </a:p>
          <a:p>
            <a:pPr marL="264795" lvl="1">
              <a:buFont typeface="Arial" panose="020B0604020202020204" pitchFamily="34" charset="0"/>
              <a:buChar char="•"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Dopamiinijärjestelmä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ohjaa tutkimaan ympäristöä ja kiinnostavia aistiärsykkeitä</a:t>
            </a:r>
          </a:p>
          <a:p>
            <a:pPr marL="264795" lvl="1">
              <a:buFont typeface="Arial" panose="020B0604020202020204" pitchFamily="34" charset="0"/>
              <a:buChar char="•"/>
            </a:pPr>
            <a:endParaRPr lang="fi-FI" dirty="0"/>
          </a:p>
          <a:p>
            <a:pPr marL="91059">
              <a:buFont typeface="Arial" panose="020B0604020202020204" pitchFamily="34" charset="0"/>
              <a:buChar char="•"/>
            </a:pPr>
            <a:r>
              <a:rPr lang="fi-FI" dirty="0"/>
              <a:t> Aivotutkimus ja persoonallisuus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aivokuvantaminen on nykyään tärkeä osa persoonallisuuden tutkimusta</a:t>
            </a:r>
          </a:p>
          <a:p>
            <a:pPr marL="127635" lvl="1" indent="0">
              <a:buNone/>
            </a:pPr>
            <a:endParaRPr lang="fi-FI" sz="20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14" y="1270000"/>
            <a:ext cx="6372947" cy="42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7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Sosiaalinen ympäristö ja persoonallisuus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Kulttuurin odotukset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kulttuuriympäristö vaikuttaa, miten persoonallisuus ilmenee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mitä tunnolliselta ihmiseltä odotetaan eri kulttuuriympäristöissä?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kulttuuriympäristö vaikuttaa persoonallisuuden muutokseen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jos kulttuurissa itsenäistytään nuorena, aikuismainen persoonallisuus omaksutaan varhain</a:t>
            </a:r>
          </a:p>
          <a:p>
            <a:pPr lvl="2">
              <a:buFont typeface="Arial" panose="020B0602020104020603" pitchFamily="34" charset="0"/>
              <a:buChar char="•"/>
            </a:pPr>
            <a:endParaRPr lang="fi-FI" sz="16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Evokatiivinen</a:t>
            </a:r>
            <a:r>
              <a:rPr lang="fi-FI" sz="2400" b="1" dirty="0">
                <a:ea typeface="+mn-lt"/>
                <a:cs typeface="+mn-lt"/>
              </a:rPr>
              <a:t> vuorovaikutus</a:t>
            </a:r>
            <a:r>
              <a:rPr lang="fi-FI" sz="2400" dirty="0">
                <a:ea typeface="+mn-lt"/>
                <a:cs typeface="+mn-lt"/>
              </a:rPr>
              <a:t>: ympäristö reagoi yksilön persoonallisuuteen joko kannustaen tai torjumalla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2047140"/>
            <a:ext cx="3128434" cy="46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f0974581-4bbf-443e-902f-14073e9fb4f6"/>
    <ds:schemaRef ds:uri="807aa635-cdf8-4f87-acc5-eeaafee58acb"/>
    <ds:schemaRef ds:uri="42116817-7e29-4aa7-b7a6-c483eebecbb8"/>
  </ds:schemaRefs>
</ds:datastoreItem>
</file>

<file path=customXml/itemProps3.xml><?xml version="1.0" encoding="utf-8"?>
<ds:datastoreItem xmlns:ds="http://schemas.openxmlformats.org/officeDocument/2006/customXml" ds:itemID="{25B55BF0-58D8-408B-88AC-7CDF5F83D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13409</TotalTime>
  <Words>388</Words>
  <Application>Microsoft Office PowerPoint</Application>
  <PresentationFormat>Laajakuva</PresentationFormat>
  <Paragraphs>61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Integraali</vt:lpstr>
      <vt:lpstr>2 persoonallisuuden taustatekijät</vt:lpstr>
      <vt:lpstr>Ympäristö, perimä ja persoonallisuus</vt:lpstr>
      <vt:lpstr>Käyttäytymisgenetiikka</vt:lpstr>
      <vt:lpstr>Heritabiliteetti</vt:lpstr>
      <vt:lpstr>Epigenetiikka</vt:lpstr>
      <vt:lpstr>Persoonallisuuden biologinen perusta</vt:lpstr>
      <vt:lpstr>Sosiaalinen ympäristö ja persoonallisuus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679</cp:revision>
  <cp:lastPrinted>2023-03-09T08:19:08Z</cp:lastPrinted>
  <dcterms:created xsi:type="dcterms:W3CDTF">2021-05-18T05:21:46Z</dcterms:created>
  <dcterms:modified xsi:type="dcterms:W3CDTF">2023-03-09T08:19:34Z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