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56" r:id="rId5"/>
    <p:sldId id="273" r:id="rId6"/>
    <p:sldId id="277" r:id="rId7"/>
    <p:sldId id="274" r:id="rId8"/>
    <p:sldId id="282" r:id="rId9"/>
    <p:sldId id="284" r:id="rId10"/>
    <p:sldId id="288" r:id="rId11"/>
    <p:sldId id="285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25392-FAFC-4CF1-9A0A-B98576B19715}" v="1" dt="2023-02-27T14:39:56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13.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Yksilö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kulttuuri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15768"/>
            <a:ext cx="6066818" cy="1394055"/>
          </a:xfrm>
        </p:spPr>
        <p:txBody>
          <a:bodyPr>
            <a:normAutofit/>
          </a:bodyPr>
          <a:lstStyle/>
          <a:p>
            <a:r>
              <a:rPr lang="fi-FI" dirty="0"/>
              <a:t>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909823"/>
            <a:ext cx="6354501" cy="4560881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Kulttuuri: </a:t>
            </a:r>
            <a:r>
              <a:rPr lang="fi-FI" sz="2000" dirty="0"/>
              <a:t>monimerkityksinen </a:t>
            </a:r>
            <a:r>
              <a:rPr lang="fi-FI" sz="2000" dirty="0" err="1"/>
              <a:t>käsite</a:t>
            </a:r>
            <a:r>
              <a:rPr lang="fi-FI" sz="2000" dirty="0"/>
              <a:t>, joka viittaa ihmisen moninaiseen ajatteluun ja toimintaan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esim. uskomukset, arvot, käyttäytymistavat, elämänmuodot, rakennettu ympäristö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Kulttuurin </a:t>
            </a:r>
            <a:r>
              <a:rPr lang="fi-FI" sz="2000" b="1" dirty="0"/>
              <a:t>perusominaisuuksia</a:t>
            </a:r>
            <a:r>
              <a:rPr lang="fi-FI" sz="2000" dirty="0"/>
              <a:t> ovat: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jaettua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opittua ja melko pysyvää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vaikuttaa vahvasti ihmisten käyttäytymiseen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organisoitu arvojen, asenteiden, uskomusten ja tarpeiden järjestelmä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aineetonta ja aineellista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/>
              <a:t> Kulttuuripiiri:</a:t>
            </a:r>
            <a:r>
              <a:rPr lang="fi-FI" sz="2000" dirty="0"/>
              <a:t> jonkin kulttuurisen piirteen perusteella määritelty maantieteellinen alue 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fi-FI" sz="15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teksti, kirjasto, näkymä, huone&#10;&#10;Kuvaus luotu automaattisesti">
            <a:extLst>
              <a:ext uri="{FF2B5EF4-FFF2-40B4-BE49-F238E27FC236}">
                <a16:creationId xmlns:a16="http://schemas.microsoft.com/office/drawing/2014/main" id="{66118F65-D6BE-1E15-6A3A-4C097D083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25" y="457200"/>
            <a:ext cx="10944151" cy="1499616"/>
          </a:xfrm>
        </p:spPr>
        <p:txBody>
          <a:bodyPr>
            <a:normAutofit/>
          </a:bodyPr>
          <a:lstStyle/>
          <a:p>
            <a:r>
              <a:rPr lang="fi-FI" sz="4500" dirty="0" err="1"/>
              <a:t>Hofstede</a:t>
            </a:r>
            <a:r>
              <a:rPr lang="fi-FI" sz="4500" dirty="0"/>
              <a:t>: kulttuurin ulottuvuudet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F5C089D-1E60-D75B-974E-009D19C9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7789F389-9A8E-E860-B80B-9C5463F05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43" y="1951672"/>
            <a:ext cx="8713091" cy="3769978"/>
          </a:xfrm>
        </p:spPr>
      </p:pic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35" y="550064"/>
            <a:ext cx="9673879" cy="1499616"/>
          </a:xfrm>
        </p:spPr>
        <p:txBody>
          <a:bodyPr>
            <a:normAutofit/>
          </a:bodyPr>
          <a:lstStyle/>
          <a:p>
            <a:r>
              <a:rPr lang="fi-FI" dirty="0"/>
              <a:t>Kulttuurin omaksuminen sosialisaatiossa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2" y="2602021"/>
            <a:ext cx="7275151" cy="385201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Sosia</a:t>
            </a:r>
            <a:r>
              <a:rPr lang="fi-FI" sz="2000" b="1" dirty="0">
                <a:ea typeface="+mn-lt"/>
                <a:cs typeface="+mn-lt"/>
              </a:rPr>
              <a:t>­</a:t>
            </a:r>
            <a:r>
              <a:rPr lang="fi-FI" sz="2400" b="1" dirty="0">
                <a:ea typeface="+mn-lt"/>
                <a:cs typeface="+mn-lt"/>
              </a:rPr>
              <a:t>lisaatio</a:t>
            </a:r>
            <a:r>
              <a:rPr lang="fi-FI" sz="2400" dirty="0">
                <a:ea typeface="+mn-lt"/>
                <a:cs typeface="+mn-lt"/>
              </a:rPr>
              <a:t>: läpi elämän kestävä prosessi, jonka kuluessa yksilö kasvaa yhteisön ja yhteiskunnan jäseneksi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Kulttuurin keskeisten tietojen, taitojen, arvojen ja normien omaksuminen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Yksilö on myös itse aktiivinen toimija, joka muokkaa yhteisöä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Osana sosialisaatiota yksilölle muotoutuu sosiaa­linen identiteetti ja kulttuurinen identiteetti 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06AB6EF0-F083-E3BE-446C-69FAF1982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5" y="2049680"/>
            <a:ext cx="3027454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52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akkulturaatio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52" y="2084832"/>
            <a:ext cx="6342926" cy="4385872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5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Akkulturaatio</a:t>
            </a:r>
            <a:r>
              <a:rPr lang="fi-FI" sz="2000" dirty="0">
                <a:ea typeface="+mn-lt"/>
                <a:cs typeface="+mn-lt"/>
              </a:rPr>
              <a:t>: prosessi, jossa yksilö sopeuttaa toisen kulttuurin elementtejä omaan käyttäytymiseensä ja persoonallisuuteensa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esim. sopeutuminen uuteen kulttuuriin maahanmuuton yhteydessä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Akkulturaatiostressi</a:t>
            </a:r>
            <a:r>
              <a:rPr lang="fi-FI" sz="2000" dirty="0">
                <a:ea typeface="+mn-lt"/>
                <a:cs typeface="+mn-lt"/>
              </a:rPr>
              <a:t>: yksilön identiteettiin kohdistuva ristiriita, jossa pyrkimyksenä on samanaikaisesti oman kulttuuri-identiteetin säilyttäminen sekä sopeutuminen uuteen kulttuuriin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Identiteetin vahvistaminen</a:t>
            </a:r>
            <a:r>
              <a:rPr lang="fi-FI" sz="2000" dirty="0">
                <a:ea typeface="+mn-lt"/>
                <a:cs typeface="+mn-lt"/>
              </a:rPr>
              <a:t>: ilmiö, johon liittyy esim. kulttuuristen perinteiden elvyttämistä ja ylläpitämistä, ryhmään kuulumisen tunteen vahvistamista sekä yhtenäisyyteen pyrkimistä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usein vastareaktio turvattomuuden tunteelle</a:t>
            </a:r>
          </a:p>
          <a:p>
            <a:pPr marL="0" indent="0">
              <a:buNone/>
            </a:pP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fi-FI" sz="15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taivas, ulko, kaupunki&#10;&#10;Kuvaus luotu automaattisesti">
            <a:extLst>
              <a:ext uri="{FF2B5EF4-FFF2-40B4-BE49-F238E27FC236}">
                <a16:creationId xmlns:a16="http://schemas.microsoft.com/office/drawing/2014/main" id="{79141975-C191-2481-6C1A-1A1386939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1329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5" y="585216"/>
            <a:ext cx="6771031" cy="1499616"/>
          </a:xfrm>
        </p:spPr>
        <p:txBody>
          <a:bodyPr>
            <a:normAutofit/>
          </a:bodyPr>
          <a:lstStyle/>
          <a:p>
            <a:r>
              <a:rPr lang="fi-FI" dirty="0"/>
              <a:t>Berry: akkulturaatioasenteet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53" y="2246050"/>
            <a:ext cx="6235494" cy="4026734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Integraatio</a:t>
            </a:r>
            <a:r>
              <a:rPr lang="fi-FI" sz="2000" dirty="0">
                <a:ea typeface="+mn-lt"/>
                <a:cs typeface="+mn-lt"/>
              </a:rPr>
              <a:t>: yksilö suhtautuu myönteisesti sekä omaan kulttuuriin että uuteen valtaväestön kulttuuriin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Assimilaatio</a:t>
            </a:r>
            <a:r>
              <a:rPr lang="fi-FI" sz="2000" dirty="0">
                <a:ea typeface="+mn-lt"/>
                <a:cs typeface="+mn-lt"/>
              </a:rPr>
              <a:t>: yksilö kokee tärkeäksi vain valtaväestön kulttuurin ja hylkää kokonaan oman alkuperäisen kulttuurinsa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Separaatio</a:t>
            </a:r>
            <a:r>
              <a:rPr lang="fi-FI" sz="2000" dirty="0">
                <a:ea typeface="+mn-lt"/>
                <a:cs typeface="+mn-lt"/>
              </a:rPr>
              <a:t>: yksilö suhtautuu myönteisesti oman kulttuurin säilyttämistä kohtaan ja kielteisesti valtaväestön kulttuuriin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b="1" dirty="0" err="1">
                <a:ea typeface="+mn-lt"/>
                <a:cs typeface="+mn-lt"/>
              </a:rPr>
              <a:t>Marginalisaatio</a:t>
            </a:r>
            <a:r>
              <a:rPr lang="fi-FI" sz="2000" dirty="0">
                <a:ea typeface="+mn-lt"/>
                <a:cs typeface="+mn-lt"/>
              </a:rPr>
              <a:t>: yksilö suhtautuu kielteisesti sekä oman kulttuurin säilyttämiseen että suhteiden luomiseen valtaväestön jäsenten kanssa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59F07A5-581A-490E-F520-81CF590AE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08" y="650517"/>
            <a:ext cx="6903709" cy="1448909"/>
          </a:xfrm>
        </p:spPr>
        <p:txBody>
          <a:bodyPr>
            <a:normAutofit/>
          </a:bodyPr>
          <a:lstStyle/>
          <a:p>
            <a:r>
              <a:rPr lang="fi-FI" dirty="0"/>
              <a:t>Kulttuurienvälisyys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423604"/>
            <a:ext cx="7258780" cy="416805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Kulttuurienvälisyys</a:t>
            </a:r>
            <a:r>
              <a:rPr lang="fi-FI" sz="2400" dirty="0">
                <a:ea typeface="+mn-lt"/>
                <a:cs typeface="+mn-lt"/>
              </a:rPr>
              <a:t>: monimuotoinen kulttuurien välillä tapahtuva vuorovaikutus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Kulttuurienvälisyyden tutkimus</a:t>
            </a:r>
            <a:r>
              <a:rPr lang="fi-FI" sz="2400" dirty="0">
                <a:ea typeface="+mn-lt"/>
                <a:cs typeface="+mn-lt"/>
              </a:rPr>
              <a:t>: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selvittää kulttuurisia stereotypioita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tarkastelee kulttuuriin ja identiteettiin liittyvää puhetta kriittisesti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pyrkii ymmärtämään ihmisten moninaisuutta</a:t>
            </a:r>
            <a:endParaRPr lang="fi-FI" sz="20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608BBB1-F956-D45A-F297-E91BAA55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4" y="2099426"/>
            <a:ext cx="3368831" cy="44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63" y="560222"/>
            <a:ext cx="6441543" cy="1499616"/>
          </a:xfrm>
        </p:spPr>
        <p:txBody>
          <a:bodyPr>
            <a:normAutofit/>
          </a:bodyPr>
          <a:lstStyle/>
          <a:p>
            <a:r>
              <a:rPr lang="fi-FI" sz="4500" dirty="0"/>
              <a:t>Maailmankansalaisen asenne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Myönteistä kehitystä kulttuurienvälisyydessä kuvaa </a:t>
            </a:r>
            <a:r>
              <a:rPr lang="fi-FI" b="1" dirty="0">
                <a:ea typeface="+mn-lt"/>
                <a:cs typeface="+mn-lt"/>
              </a:rPr>
              <a:t>maailmankansalaisen asenne</a:t>
            </a:r>
            <a:r>
              <a:rPr lang="fi-FI" dirty="0">
                <a:ea typeface="+mn-lt"/>
                <a:cs typeface="+mn-lt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sisältyy vahva kokemus koko maailman, ei vain tietyn valtion, kansalaisena olemista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liittyy keskeisesti myös kyky sopeutua ja toimia kansainvälisissä ympäristöissä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Kielteistä kehitystä kuvaa </a:t>
            </a:r>
            <a:r>
              <a:rPr lang="fi-FI" b="1" dirty="0" err="1">
                <a:ea typeface="+mn-lt"/>
                <a:cs typeface="+mn-lt"/>
              </a:rPr>
              <a:t>toiseuttaminen</a:t>
            </a:r>
            <a:r>
              <a:rPr lang="fi-FI" dirty="0">
                <a:ea typeface="+mn-lt"/>
                <a:cs typeface="+mn-lt"/>
              </a:rPr>
              <a:t>: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toiseen ryhmään kuuluvan yksilön tai koko ryhmän pitäminen poikkeuksellisena, normeihin kuulumattomana ja erilaisena verrattuna omaan itseen ja normaalina pidettyyn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korostetaan eroja, luodaan kuvitelmaa yhdenmukaisuudesta sekä vahvistetaan ja puolustetaan omaa identiteettiä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henkilö, sisä, varuste&#10;&#10;Kuvaus luotu automaattisesti">
            <a:extLst>
              <a:ext uri="{FF2B5EF4-FFF2-40B4-BE49-F238E27FC236}">
                <a16:creationId xmlns:a16="http://schemas.microsoft.com/office/drawing/2014/main" id="{75B93E4B-3DFC-3999-FE39-908EE223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6" y="599810"/>
            <a:ext cx="9673879" cy="1499616"/>
          </a:xfrm>
        </p:spPr>
        <p:txBody>
          <a:bodyPr>
            <a:normAutofit/>
          </a:bodyPr>
          <a:lstStyle/>
          <a:p>
            <a:r>
              <a:rPr lang="fi-FI" dirty="0"/>
              <a:t>Kulttuurin vaikutus persoonallisuuteen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2" y="2405849"/>
            <a:ext cx="7275151" cy="4048191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 Ensimmäinen taso: </a:t>
            </a:r>
            <a:r>
              <a:rPr lang="fi-FI" sz="2400" dirty="0">
                <a:ea typeface="+mn-lt"/>
                <a:cs typeface="+mn-lt"/>
              </a:rPr>
              <a:t>taipumukselliset piirteet jossakin määrin universaaleja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viisi suurta persoonallisuuden piirrettä </a:t>
            </a:r>
            <a:r>
              <a:rPr lang="fi-FI" sz="2000" dirty="0" err="1">
                <a:ea typeface="+mn-lt"/>
                <a:cs typeface="+mn-lt"/>
              </a:rPr>
              <a:t>esiintyvät</a:t>
            </a:r>
            <a:r>
              <a:rPr lang="fi-FI" sz="2000" dirty="0">
                <a:ea typeface="+mn-lt"/>
                <a:cs typeface="+mn-lt"/>
              </a:rPr>
              <a:t> eri maissa ja kulttuureissa melko samalla tavalla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kulttuuri säätelee yhtenä tekijänä sitä, miten yksilö voi ilmaista taipumuksellisia piirteitään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Toinen taso</a:t>
            </a:r>
            <a:r>
              <a:rPr lang="fi-FI" sz="2400" dirty="0">
                <a:ea typeface="+mn-lt"/>
                <a:cs typeface="+mn-lt"/>
              </a:rPr>
              <a:t>: tyypilliset sopeutumistavat sidoksissa aikaan, paikkaan ja rooleihin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kulttuurissa ylläpidetään tietynlaisia arvoja, uskomuksia ja tavoitteita, jotka vaikuttavat yksilön omaksumiin tyypillisiin sopeutumistapoihin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Kolmas taso</a:t>
            </a:r>
            <a:r>
              <a:rPr lang="fi-FI" sz="2400" dirty="0">
                <a:ea typeface="+mn-lt"/>
                <a:cs typeface="+mn-lt"/>
              </a:rPr>
              <a:t>: kulttuuri vaikuttaa tarinamuotoisen identiteetin muotoutumiseen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millaisista tarinavaihtoehdoista yksilö voi valita omat elämäntarinansa ja miten hänen tulisi niitä elää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9" name="Kuva 8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359DBA04-8F58-57A5-98A9-A413D4A91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3" y="2099426"/>
            <a:ext cx="3078082" cy="46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5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customXml/itemProps2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16882</TotalTime>
  <Words>588</Words>
  <Application>Microsoft Office PowerPoint</Application>
  <PresentationFormat>Laajakuva</PresentationFormat>
  <Paragraphs>64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Integraali</vt:lpstr>
      <vt:lpstr>13. Yksilö ja kulttuuri</vt:lpstr>
      <vt:lpstr>Kulttuuri</vt:lpstr>
      <vt:lpstr>Hofstede: kulttuurin ulottuvuudet</vt:lpstr>
      <vt:lpstr>Kulttuurin omaksuminen sosialisaatiossa</vt:lpstr>
      <vt:lpstr>akkulturaatio</vt:lpstr>
      <vt:lpstr>Berry: akkulturaatioasenteet</vt:lpstr>
      <vt:lpstr>Kulttuurienvälisyys</vt:lpstr>
      <vt:lpstr>Maailmankansalaisen asenne</vt:lpstr>
      <vt:lpstr>Kulttuurin vaikutus persoonallisuuteen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678</cp:revision>
  <dcterms:created xsi:type="dcterms:W3CDTF">2021-05-18T05:21:46Z</dcterms:created>
  <dcterms:modified xsi:type="dcterms:W3CDTF">2023-04-26T06:05:06Z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