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73" r:id="rId6"/>
    <p:sldId id="274" r:id="rId7"/>
    <p:sldId id="281" r:id="rId8"/>
    <p:sldId id="278" r:id="rId9"/>
    <p:sldId id="286" r:id="rId10"/>
    <p:sldId id="287" r:id="rId11"/>
    <p:sldId id="288" r:id="rId12"/>
  </p:sldIdLst>
  <p:sldSz cx="12192000" cy="6858000"/>
  <p:notesSz cx="6797675" cy="9926638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CB63B-403E-47A2-9E9F-A9485DCF1FA1}" v="9" dt="2024-05-15T16:12:53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45"/>
  </p:normalViewPr>
  <p:slideViewPr>
    <p:cSldViewPr snapToGrid="0">
      <p:cViewPr varScale="1">
        <p:scale>
          <a:sx n="80" d="100"/>
          <a:sy n="80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FC9CB63B-403E-47A2-9E9F-A9485DCF1FA1}"/>
    <pc:docChg chg="modSld">
      <pc:chgData name="Roms Jochen" userId="6c7e881b-e3eb-4c36-82b5-49636a4b2079" providerId="ADAL" clId="{FC9CB63B-403E-47A2-9E9F-A9485DCF1FA1}" dt="2024-05-15T16:12:53.891" v="8"/>
      <pc:docMkLst>
        <pc:docMk/>
      </pc:docMkLst>
      <pc:sldChg chg="modAnim">
        <pc:chgData name="Roms Jochen" userId="6c7e881b-e3eb-4c36-82b5-49636a4b2079" providerId="ADAL" clId="{FC9CB63B-403E-47A2-9E9F-A9485DCF1FA1}" dt="2024-05-15T15:39:12.071" v="1"/>
        <pc:sldMkLst>
          <pc:docMk/>
          <pc:sldMk cId="2555081870" sldId="273"/>
        </pc:sldMkLst>
      </pc:sldChg>
      <pc:sldChg chg="modAnim">
        <pc:chgData name="Roms Jochen" userId="6c7e881b-e3eb-4c36-82b5-49636a4b2079" providerId="ADAL" clId="{FC9CB63B-403E-47A2-9E9F-A9485DCF1FA1}" dt="2024-05-15T16:11:52.893" v="2"/>
        <pc:sldMkLst>
          <pc:docMk/>
          <pc:sldMk cId="265808681" sldId="278"/>
        </pc:sldMkLst>
      </pc:sldChg>
      <pc:sldChg chg="modAnim">
        <pc:chgData name="Roms Jochen" userId="6c7e881b-e3eb-4c36-82b5-49636a4b2079" providerId="ADAL" clId="{FC9CB63B-403E-47A2-9E9F-A9485DCF1FA1}" dt="2024-05-15T16:12:15.174" v="4"/>
        <pc:sldMkLst>
          <pc:docMk/>
          <pc:sldMk cId="1471998503" sldId="286"/>
        </pc:sldMkLst>
      </pc:sldChg>
      <pc:sldChg chg="modAnim">
        <pc:chgData name="Roms Jochen" userId="6c7e881b-e3eb-4c36-82b5-49636a4b2079" providerId="ADAL" clId="{FC9CB63B-403E-47A2-9E9F-A9485DCF1FA1}" dt="2024-05-15T16:12:33.698" v="6"/>
        <pc:sldMkLst>
          <pc:docMk/>
          <pc:sldMk cId="670334009" sldId="287"/>
        </pc:sldMkLst>
      </pc:sldChg>
      <pc:sldChg chg="modAnim">
        <pc:chgData name="Roms Jochen" userId="6c7e881b-e3eb-4c36-82b5-49636a4b2079" providerId="ADAL" clId="{FC9CB63B-403E-47A2-9E9F-A9485DCF1FA1}" dt="2024-05-15T16:12:53.891" v="8"/>
        <pc:sldMkLst>
          <pc:docMk/>
          <pc:sldMk cId="3976263223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3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8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8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3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0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10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Luovuus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vahvuudet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Luovuus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Luovuus: </a:t>
            </a:r>
            <a:r>
              <a:rPr lang="fi-FI" dirty="0">
                <a:ea typeface="+mn-lt"/>
                <a:cs typeface="+mn-lt"/>
              </a:rPr>
              <a:t>kyky luoda jotakin korkealaatuista, aineellisesti tai aineettomasti uutta ja sovellettavissa olevaa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jokaisella on luovuutta, mutta luovuuden aste vaihtelee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Luovuutta tutkitaan useissa eri tieteenaloissa, kuten psykologiassa, kasvatustieteissä ja taloustieteissä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Luovan tuotoksen tulee olla jotakin uutta tai yllättävää eikä suoraan kopioitua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Luovuudessa tärkeää usein myös käyttökelpoisuus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luovan tuotoksen tulee sopia tilanteeseen tai toimintaan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Kuva: </a:t>
            </a:r>
            <a:r>
              <a:rPr kumimoji="0" lang="fi-FI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Pexels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1026" name="Picture 2" descr="Free Person Holding a Coloring Material on Blue Art Work Stock Photo">
            <a:extLst>
              <a:ext uri="{FF2B5EF4-FFF2-40B4-BE49-F238E27FC236}">
                <a16:creationId xmlns:a16="http://schemas.microsoft.com/office/drawing/2014/main" id="{887F7F9B-A229-67E6-8CA3-43E44A49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95" y="164592"/>
            <a:ext cx="4080741" cy="61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Luovuuden neljä astetta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74" y="2307783"/>
            <a:ext cx="7258780" cy="398963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Kaufman ja </a:t>
            </a:r>
            <a:r>
              <a:rPr lang="fi-FI" sz="2400" dirty="0" err="1">
                <a:ea typeface="+mn-lt"/>
                <a:cs typeface="+mn-lt"/>
              </a:rPr>
              <a:t>Beghetto</a:t>
            </a:r>
            <a:r>
              <a:rPr lang="fi-FI" sz="2400" dirty="0">
                <a:ea typeface="+mn-lt"/>
                <a:cs typeface="+mn-lt"/>
              </a:rPr>
              <a:t> kehittivät teorian luovuuden neljästä asteesta.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Teorian mukaan on tärkeä tarkastella luovuutta myös kehityksellisestä näkökulmasta.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lapsilla esiintyvät luovuuden osoitukset eivät välttämättä ole objektiivisesti luovia, mutta oman kehitystason kannalta tärkeitä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Luovuuden asteet: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Miniluovuus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Pieni luovuus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Asiantuntijaluovuus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Suuri luovuus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, KUVA: PEXELS</a:t>
            </a:r>
          </a:p>
        </p:txBody>
      </p:sp>
      <p:pic>
        <p:nvPicPr>
          <p:cNvPr id="2050" name="Picture 2" descr="Free Back View of Grandfather and Granddaughter Playing the Piano Stock Photo">
            <a:extLst>
              <a:ext uri="{FF2B5EF4-FFF2-40B4-BE49-F238E27FC236}">
                <a16:creationId xmlns:a16="http://schemas.microsoft.com/office/drawing/2014/main" id="{11CA695C-1403-9173-68F7-8DB20B42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6" y="2024563"/>
            <a:ext cx="3200957" cy="48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2DEA-FDBE-D1CD-C811-C2D428D0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Luovuuden asteet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5D1FD-F325-1A89-4DE2-269DDA972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41" y="1820944"/>
            <a:ext cx="6535062" cy="36581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141AB-F9A6-9F06-C93A-E22A602D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05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Luovuuden tutkiminen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Luovuutta tutkitaan usein divergentin ajattelun tehtävillä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Divergentti ajattelu: uutta luovia ja tilanteita monesta näkökulmasta tarkastelevia ajattelutapoja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Konvergentti ajattelu: divergentin ajattelun vastakohta, pyritään yhteen oikeaan ratkaisuun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Tapaustutkimuksilla</a:t>
            </a:r>
            <a:r>
              <a:rPr lang="fi-FI" dirty="0">
                <a:ea typeface="+mn-lt"/>
                <a:cs typeface="+mn-lt"/>
              </a:rPr>
              <a:t> voidaan tarkastella esimerkiksi erityisen luovia yksilöitä tai yhteisöjä.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Tutkijat ovat kiinnostuneita siitä, miten luovuus on yhteydessä muihin yksilöllisiin ominaisuuksiin ja esimerkiksi motivaatioon.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Luovuutta edistäviä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1122" cy="440732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Älykkyys</a:t>
            </a:r>
            <a:r>
              <a:rPr lang="fi-FI" dirty="0">
                <a:ea typeface="+mn-lt"/>
                <a:cs typeface="+mn-lt"/>
              </a:rPr>
              <a:t> on yhteydessä luovuuteen, mutta ei välttämätöntä luovuudelle.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Avoimuus uusille kokemuksille </a:t>
            </a:r>
            <a:r>
              <a:rPr lang="fi-FI" dirty="0">
                <a:ea typeface="+mn-lt"/>
                <a:cs typeface="+mn-lt"/>
              </a:rPr>
              <a:t>(</a:t>
            </a:r>
            <a:r>
              <a:rPr lang="fi-FI" dirty="0" err="1">
                <a:ea typeface="+mn-lt"/>
                <a:cs typeface="+mn-lt"/>
              </a:rPr>
              <a:t>Big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Five</a:t>
            </a:r>
            <a:r>
              <a:rPr lang="fi-FI" dirty="0">
                <a:ea typeface="+mn-lt"/>
                <a:cs typeface="+mn-lt"/>
              </a:rPr>
              <a:t>) tukee luovuuden ilmenemistä.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Motivaatio</a:t>
            </a:r>
            <a:r>
              <a:rPr lang="fi-FI" dirty="0">
                <a:ea typeface="+mn-lt"/>
                <a:cs typeface="+mn-lt"/>
              </a:rPr>
              <a:t> tukee luovuutta.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sisäinen motivaatio </a:t>
            </a:r>
            <a:r>
              <a:rPr lang="fi-FI" dirty="0">
                <a:ea typeface="+mn-lt"/>
                <a:cs typeface="+mn-lt"/>
              </a:rPr>
              <a:t>on tärkeää luovuudelle, mutta myös </a:t>
            </a:r>
            <a:r>
              <a:rPr lang="fi-FI" b="1" dirty="0">
                <a:ea typeface="+mn-lt"/>
                <a:cs typeface="+mn-lt"/>
              </a:rPr>
              <a:t>ulkoinen motivaatio </a:t>
            </a:r>
            <a:r>
              <a:rPr lang="fi-FI" dirty="0">
                <a:ea typeface="+mn-lt"/>
                <a:cs typeface="+mn-lt"/>
              </a:rPr>
              <a:t>voi joissakin tilanteissa, kuten työssä, tukea luovuutta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Flow</a:t>
            </a:r>
            <a:r>
              <a:rPr lang="fi-FI" dirty="0">
                <a:ea typeface="+mn-lt"/>
                <a:cs typeface="+mn-lt"/>
              </a:rPr>
              <a:t>: mielentila, jossa yksilö on uppoutunut mielekkääseen tekemiseen niin, että tekeminen on vaivatonta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sisäinen motivaatio ja sopivan haastavat tehtävät tärkeitä </a:t>
            </a:r>
            <a:r>
              <a:rPr lang="fi-FI" dirty="0" err="1">
                <a:ea typeface="+mn-lt"/>
                <a:cs typeface="+mn-lt"/>
              </a:rPr>
              <a:t>flow’lle</a:t>
            </a:r>
            <a:endParaRPr lang="fi-FI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Kuva: </a:t>
            </a:r>
            <a:r>
              <a:rPr kumimoji="0" lang="fi-FI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Pexels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3074" name="Picture 2" descr="Free Creative Photo of Person Holding Glass Mason Jar Under A Starry Sky Stock Photo">
            <a:extLst>
              <a:ext uri="{FF2B5EF4-FFF2-40B4-BE49-F238E27FC236}">
                <a16:creationId xmlns:a16="http://schemas.microsoft.com/office/drawing/2014/main" id="{DB3EE9D7-9AD4-F8D2-212A-4E9FE0A7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0"/>
            <a:ext cx="4176712" cy="62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Tylsyys voi edistää luovuutta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1122" cy="440732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Aivojen joutokäynti: aivojen kypsyttelyaika, jolloin yksilö ei tee mitään tiedonkäsittelyllisesti vaativaa.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 automaattiset toiminnot ja rutiininomainen tekeminen voivat tuottaa joutokäyntiä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ajatusten vapaa vaeltelu tukee joutokäyntiä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Joutokäynnin aikana aktivoituvat tietyt aivoalueet kuten otsalohkot ja ohimolohkot.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hippokampus: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myös tärkeä osa joutokäyntiverkostoa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tärkeä aivojen alue muistojen vahvistumiselle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Kuva: </a:t>
            </a:r>
            <a:r>
              <a:rPr kumimoji="0" lang="fi-FI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Pexels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4098" name="Picture 2" descr="Free Thoughtful young ethnic teen student reading textbook in cafeteria Stock Photo">
            <a:extLst>
              <a:ext uri="{FF2B5EF4-FFF2-40B4-BE49-F238E27FC236}">
                <a16:creationId xmlns:a16="http://schemas.microsoft.com/office/drawing/2014/main" id="{B1182E0A-500F-FA1F-70D3-2F0B8EB1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9" y="0"/>
            <a:ext cx="4233862" cy="63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3" y="599810"/>
            <a:ext cx="7494469" cy="1551354"/>
          </a:xfrm>
        </p:spPr>
        <p:txBody>
          <a:bodyPr/>
          <a:lstStyle/>
          <a:p>
            <a:r>
              <a:rPr lang="fi-FI" dirty="0"/>
              <a:t>Vahvuudet tukevat hyvinvointia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74" y="2307783"/>
            <a:ext cx="7258780" cy="3989638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Vahvuus tai luonteenvahvuus: </a:t>
            </a:r>
            <a:r>
              <a:rPr lang="fi-FI" sz="2400" dirty="0">
                <a:ea typeface="+mn-lt"/>
                <a:cs typeface="+mn-lt"/>
              </a:rPr>
              <a:t>ominaisuuksia, jotka edistävät yksilön ja hänen ympäristönsä hyvinvointia. Niitä voivat olla esimerkiksi reiluus, sisukkuus ja uteliaisuus.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Yksilöllisiä ominaisuuksia, joiden tunnistaminen ja käyttö tukee </a:t>
            </a:r>
            <a:r>
              <a:rPr lang="fi-FI" sz="2400" b="1" dirty="0">
                <a:ea typeface="+mn-lt"/>
                <a:cs typeface="+mn-lt"/>
              </a:rPr>
              <a:t>hyvinvointia.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Seligman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dirty="0" err="1">
                <a:ea typeface="+mn-lt"/>
                <a:cs typeface="+mn-lt"/>
              </a:rPr>
              <a:t>Petterson</a:t>
            </a:r>
            <a:r>
              <a:rPr lang="fi-FI" sz="2400" dirty="0">
                <a:ea typeface="+mn-lt"/>
                <a:cs typeface="+mn-lt"/>
              </a:rPr>
              <a:t>: on olemassa 24 luonteenvahvuutta, esimerkiksi oppimisen ilo, urheus ja sinnikkyys.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Ydinvahvuudet: </a:t>
            </a:r>
            <a:r>
              <a:rPr lang="fi-FI" sz="2400" dirty="0">
                <a:ea typeface="+mn-lt"/>
                <a:cs typeface="+mn-lt"/>
              </a:rPr>
              <a:t>jokaisella yksilöllä olevia keskeisiä vahvuuksia, joiden mukaan toimiessaan ihminen on parhaimmillaan ja kokee nautintoa.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Omiin vahvuuksiin ja erityisesti ydinvahvuuksiin panostaminen tukee esimerkiksi elämäntyytyväisyyttä ja onnellisuutta.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, KUVA: PEXELS</a:t>
            </a:r>
          </a:p>
        </p:txBody>
      </p:sp>
      <p:pic>
        <p:nvPicPr>
          <p:cNvPr id="5122" name="Picture 2" descr="Free Side view of sportive fearless female alpinist climbing artificial boulders during strong training in center Stock Photo">
            <a:extLst>
              <a:ext uri="{FF2B5EF4-FFF2-40B4-BE49-F238E27FC236}">
                <a16:creationId xmlns:a16="http://schemas.microsoft.com/office/drawing/2014/main" id="{B0056A6A-16FD-88A6-C0D4-C1CFB914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9" y="1871663"/>
            <a:ext cx="3324224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E5527B-5B53-4604-B04C-5DFDCDBF9C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0D77E-63FC-4472-A0F3-272E9B4D0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937B3F-A469-4EA8-9D40-5A45B4AB1CB4}">
  <ds:schemaRefs>
    <ds:schemaRef ds:uri="http://www.w3.org/XML/1998/namespace"/>
    <ds:schemaRef ds:uri="42116817-7e29-4aa7-b7a6-c483eebecbb8"/>
    <ds:schemaRef ds:uri="http://schemas.microsoft.com/office/infopath/2007/PartnerControls"/>
    <ds:schemaRef ds:uri="f0974581-4bbf-443e-902f-14073e9fb4f6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07aa635-cdf8-4f87-acc5-eeaafee58a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513</Words>
  <Application>Microsoft Office PowerPoint</Application>
  <PresentationFormat>Laajakuva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Tw Cen MT</vt:lpstr>
      <vt:lpstr>Tw Cen MT Condensed</vt:lpstr>
      <vt:lpstr>Wingdings 3</vt:lpstr>
      <vt:lpstr>Integraali</vt:lpstr>
      <vt:lpstr>10 Luovuus ja vahvuudet</vt:lpstr>
      <vt:lpstr>Luovuus</vt:lpstr>
      <vt:lpstr>Luovuuden neljä astetta</vt:lpstr>
      <vt:lpstr>Luovuuden asteet</vt:lpstr>
      <vt:lpstr>Luovuuden tutkiminen</vt:lpstr>
      <vt:lpstr>Luovuutta edistäviä tekijöitä</vt:lpstr>
      <vt:lpstr>Tylsyys voi edistää luovuutta</vt:lpstr>
      <vt:lpstr>Vahvuudet tukevat hyvinvointia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Luovuus ja vahvuudet</dc:title>
  <dc:creator>Vesa Åhs</dc:creator>
  <cp:lastModifiedBy>Roms Jochen</cp:lastModifiedBy>
  <cp:revision>2</cp:revision>
  <cp:lastPrinted>2023-03-09T08:33:44Z</cp:lastPrinted>
  <dcterms:created xsi:type="dcterms:W3CDTF">2023-01-15T09:30:25Z</dcterms:created>
  <dcterms:modified xsi:type="dcterms:W3CDTF">2024-05-15T16:12:57Z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