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7"/>
  </p:notesMasterIdLst>
  <p:sldIdLst>
    <p:sldId id="256" r:id="rId5"/>
    <p:sldId id="273" r:id="rId6"/>
    <p:sldId id="279" r:id="rId7"/>
    <p:sldId id="278" r:id="rId8"/>
    <p:sldId id="276" r:id="rId9"/>
    <p:sldId id="280" r:id="rId10"/>
    <p:sldId id="281" r:id="rId11"/>
    <p:sldId id="277" r:id="rId12"/>
    <p:sldId id="283" r:id="rId13"/>
    <p:sldId id="284" r:id="rId14"/>
    <p:sldId id="282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37C99-2479-418C-BF8D-17AE4EAC4EFC}" v="1" dt="2022-08-03T12:56:37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m, Kristiina M" userId="S::kristiina.holm_helsinki.fi#ext#@sanoma.onmicrosoft.com::13ceec02-1602-438f-9a14-69c3fedc9bc1" providerId="AD" clId="Web-{A6334024-EBFE-97E1-8B1B-EFD32A6FB71B}"/>
    <pc:docChg chg="modSld">
      <pc:chgData name="Holm, Kristiina M" userId="S::kristiina.holm_helsinki.fi#ext#@sanoma.onmicrosoft.com::13ceec02-1602-438f-9a14-69c3fedc9bc1" providerId="AD" clId="Web-{A6334024-EBFE-97E1-8B1B-EFD32A6FB71B}" dt="2022-07-16T07:51:15.326" v="133" actId="20577"/>
      <pc:docMkLst>
        <pc:docMk/>
      </pc:docMkLst>
      <pc:sldChg chg="addSp modSp">
        <pc:chgData name="Holm, Kristiina M" userId="S::kristiina.holm_helsinki.fi#ext#@sanoma.onmicrosoft.com::13ceec02-1602-438f-9a14-69c3fedc9bc1" providerId="AD" clId="Web-{A6334024-EBFE-97E1-8B1B-EFD32A6FB71B}" dt="2022-07-16T07:44:09.634" v="64" actId="20577"/>
        <pc:sldMkLst>
          <pc:docMk/>
          <pc:sldMk cId="1306317318" sldId="277"/>
        </pc:sldMkLst>
        <pc:spChg chg="mod">
          <ac:chgData name="Holm, Kristiina M" userId="S::kristiina.holm_helsinki.fi#ext#@sanoma.onmicrosoft.com::13ceec02-1602-438f-9a14-69c3fedc9bc1" providerId="AD" clId="Web-{A6334024-EBFE-97E1-8B1B-EFD32A6FB71B}" dt="2022-07-16T07:44:09.634" v="64" actId="20577"/>
          <ac:spMkLst>
            <pc:docMk/>
            <pc:sldMk cId="1306317318" sldId="277"/>
            <ac:spMk id="3" creationId="{852ED41E-AFA3-7E44-B34B-610010AA32E4}"/>
          </ac:spMkLst>
        </pc:spChg>
        <pc:picChg chg="add mod modCrop">
          <ac:chgData name="Holm, Kristiina M" userId="S::kristiina.holm_helsinki.fi#ext#@sanoma.onmicrosoft.com::13ceec02-1602-438f-9a14-69c3fedc9bc1" providerId="AD" clId="Web-{A6334024-EBFE-97E1-8B1B-EFD32A6FB71B}" dt="2022-07-16T07:44:03.899" v="63" actId="1076"/>
          <ac:picMkLst>
            <pc:docMk/>
            <pc:sldMk cId="1306317318" sldId="277"/>
            <ac:picMk id="5" creationId="{EB7B9FD2-FEE0-52B6-C1FB-8A0B9E71AA8B}"/>
          </ac:picMkLst>
        </pc:picChg>
      </pc:sldChg>
      <pc:sldChg chg="addSp delSp modSp mod setBg">
        <pc:chgData name="Holm, Kristiina M" userId="S::kristiina.holm_helsinki.fi#ext#@sanoma.onmicrosoft.com::13ceec02-1602-438f-9a14-69c3fedc9bc1" providerId="AD" clId="Web-{A6334024-EBFE-97E1-8B1B-EFD32A6FB71B}" dt="2022-07-16T07:41:44.554" v="42" actId="1076"/>
        <pc:sldMkLst>
          <pc:docMk/>
          <pc:sldMk cId="1969438154" sldId="280"/>
        </pc:sldMkLst>
        <pc:spChg chg="mod">
          <ac:chgData name="Holm, Kristiina M" userId="S::kristiina.holm_helsinki.fi#ext#@sanoma.onmicrosoft.com::13ceec02-1602-438f-9a14-69c3fedc9bc1" providerId="AD" clId="Web-{A6334024-EBFE-97E1-8B1B-EFD32A6FB71B}" dt="2022-07-16T07:37:38.500" v="2"/>
          <ac:spMkLst>
            <pc:docMk/>
            <pc:sldMk cId="1969438154" sldId="280"/>
            <ac:spMk id="2" creationId="{6AC11697-3A8B-D946-89C8-E363408ECC96}"/>
          </ac:spMkLst>
        </pc:spChg>
        <pc:spChg chg="mod">
          <ac:chgData name="Holm, Kristiina M" userId="S::kristiina.holm_helsinki.fi#ext#@sanoma.onmicrosoft.com::13ceec02-1602-438f-9a14-69c3fedc9bc1" providerId="AD" clId="Web-{A6334024-EBFE-97E1-8B1B-EFD32A6FB71B}" dt="2022-07-16T07:39:42.147" v="25" actId="20577"/>
          <ac:spMkLst>
            <pc:docMk/>
            <pc:sldMk cId="1969438154" sldId="280"/>
            <ac:spMk id="3" creationId="{8F114B4E-B5C4-D747-8416-BB7D11AC7E09}"/>
          </ac:spMkLst>
        </pc:spChg>
        <pc:spChg chg="mod ord">
          <ac:chgData name="Holm, Kristiina M" userId="S::kristiina.holm_helsinki.fi#ext#@sanoma.onmicrosoft.com::13ceec02-1602-438f-9a14-69c3fedc9bc1" providerId="AD" clId="Web-{A6334024-EBFE-97E1-8B1B-EFD32A6FB71B}" dt="2022-07-16T07:41:40.695" v="41" actId="1076"/>
          <ac:spMkLst>
            <pc:docMk/>
            <pc:sldMk cId="1969438154" sldId="280"/>
            <ac:spMk id="4" creationId="{FCA7F46A-E239-B749-88F0-CDFF08784FC9}"/>
          </ac:spMkLst>
        </pc:spChg>
        <pc:picChg chg="add del mod">
          <ac:chgData name="Holm, Kristiina M" userId="S::kristiina.holm_helsinki.fi#ext#@sanoma.onmicrosoft.com::13ceec02-1602-438f-9a14-69c3fedc9bc1" providerId="AD" clId="Web-{A6334024-EBFE-97E1-8B1B-EFD32A6FB71B}" dt="2022-07-16T07:37:56.563" v="4"/>
          <ac:picMkLst>
            <pc:docMk/>
            <pc:sldMk cId="1969438154" sldId="280"/>
            <ac:picMk id="5" creationId="{1271736D-85DB-290C-6EAB-93915D373BD3}"/>
          </ac:picMkLst>
        </pc:picChg>
        <pc:picChg chg="add del mod modCrop">
          <ac:chgData name="Holm, Kristiina M" userId="S::kristiina.holm_helsinki.fi#ext#@sanoma.onmicrosoft.com::13ceec02-1602-438f-9a14-69c3fedc9bc1" providerId="AD" clId="Web-{A6334024-EBFE-97E1-8B1B-EFD32A6FB71B}" dt="2022-07-16T07:41:20.210" v="33"/>
          <ac:picMkLst>
            <pc:docMk/>
            <pc:sldMk cId="1969438154" sldId="280"/>
            <ac:picMk id="6" creationId="{A0E23EEF-3772-7E00-2E58-0D8358755233}"/>
          </ac:picMkLst>
        </pc:picChg>
        <pc:picChg chg="add mod">
          <ac:chgData name="Holm, Kristiina M" userId="S::kristiina.holm_helsinki.fi#ext#@sanoma.onmicrosoft.com::13ceec02-1602-438f-9a14-69c3fedc9bc1" providerId="AD" clId="Web-{A6334024-EBFE-97E1-8B1B-EFD32A6FB71B}" dt="2022-07-16T07:41:44.554" v="42" actId="1076"/>
          <ac:picMkLst>
            <pc:docMk/>
            <pc:sldMk cId="1969438154" sldId="280"/>
            <ac:picMk id="7" creationId="{3837B952-86B1-59BB-5F7C-5E1428A02C33}"/>
          </ac:picMkLst>
        </pc:picChg>
      </pc:sldChg>
      <pc:sldChg chg="addSp modSp">
        <pc:chgData name="Holm, Kristiina M" userId="S::kristiina.holm_helsinki.fi#ext#@sanoma.onmicrosoft.com::13ceec02-1602-438f-9a14-69c3fedc9bc1" providerId="AD" clId="Web-{A6334024-EBFE-97E1-8B1B-EFD32A6FB71B}" dt="2022-07-16T07:42:01.554" v="44" actId="1076"/>
        <pc:sldMkLst>
          <pc:docMk/>
          <pc:sldMk cId="1129961459" sldId="281"/>
        </pc:sldMkLst>
        <pc:spChg chg="mod">
          <ac:chgData name="Holm, Kristiina M" userId="S::kristiina.holm_helsinki.fi#ext#@sanoma.onmicrosoft.com::13ceec02-1602-438f-9a14-69c3fedc9bc1" providerId="AD" clId="Web-{A6334024-EBFE-97E1-8B1B-EFD32A6FB71B}" dt="2022-07-16T07:38:05.625" v="7" actId="14100"/>
          <ac:spMkLst>
            <pc:docMk/>
            <pc:sldMk cId="1129961459" sldId="281"/>
            <ac:spMk id="3" creationId="{ADDA75B8-C72D-644A-92FF-A08112F6F588}"/>
          </ac:spMkLst>
        </pc:spChg>
        <pc:spChg chg="mod">
          <ac:chgData name="Holm, Kristiina M" userId="S::kristiina.holm_helsinki.fi#ext#@sanoma.onmicrosoft.com::13ceec02-1602-438f-9a14-69c3fedc9bc1" providerId="AD" clId="Web-{A6334024-EBFE-97E1-8B1B-EFD32A6FB71B}" dt="2022-07-16T07:38:12.203" v="9" actId="1076"/>
          <ac:spMkLst>
            <pc:docMk/>
            <pc:sldMk cId="1129961459" sldId="281"/>
            <ac:spMk id="4" creationId="{A05372FA-F7DD-FB4D-B94E-5176FEF41C8E}"/>
          </ac:spMkLst>
        </pc:spChg>
        <pc:picChg chg="add mod">
          <ac:chgData name="Holm, Kristiina M" userId="S::kristiina.holm_helsinki.fi#ext#@sanoma.onmicrosoft.com::13ceec02-1602-438f-9a14-69c3fedc9bc1" providerId="AD" clId="Web-{A6334024-EBFE-97E1-8B1B-EFD32A6FB71B}" dt="2022-07-16T07:42:01.554" v="44" actId="1076"/>
          <ac:picMkLst>
            <pc:docMk/>
            <pc:sldMk cId="1129961459" sldId="281"/>
            <ac:picMk id="5" creationId="{964BFB45-8B3F-7074-6456-44FE7CF7B596}"/>
          </ac:picMkLst>
        </pc:picChg>
      </pc:sldChg>
      <pc:sldChg chg="addSp modSp">
        <pc:chgData name="Holm, Kristiina M" userId="S::kristiina.holm_helsinki.fi#ext#@sanoma.onmicrosoft.com::13ceec02-1602-438f-9a14-69c3fedc9bc1" providerId="AD" clId="Web-{A6334024-EBFE-97E1-8B1B-EFD32A6FB71B}" dt="2022-07-16T07:48:43.293" v="117" actId="1076"/>
        <pc:sldMkLst>
          <pc:docMk/>
          <pc:sldMk cId="3454259234" sldId="282"/>
        </pc:sldMkLst>
        <pc:spChg chg="mod">
          <ac:chgData name="Holm, Kristiina M" userId="S::kristiina.holm_helsinki.fi#ext#@sanoma.onmicrosoft.com::13ceec02-1602-438f-9a14-69c3fedc9bc1" providerId="AD" clId="Web-{A6334024-EBFE-97E1-8B1B-EFD32A6FB71B}" dt="2022-07-16T07:48:43.293" v="117" actId="1076"/>
          <ac:spMkLst>
            <pc:docMk/>
            <pc:sldMk cId="3454259234" sldId="282"/>
            <ac:spMk id="3" creationId="{852ED41E-AFA3-7E44-B34B-610010AA32E4}"/>
          </ac:spMkLst>
        </pc:spChg>
        <pc:picChg chg="add mod modCrop">
          <ac:chgData name="Holm, Kristiina M" userId="S::kristiina.holm_helsinki.fi#ext#@sanoma.onmicrosoft.com::13ceec02-1602-438f-9a14-69c3fedc9bc1" providerId="AD" clId="Web-{A6334024-EBFE-97E1-8B1B-EFD32A6FB71B}" dt="2022-07-16T07:48:37.933" v="116" actId="1076"/>
          <ac:picMkLst>
            <pc:docMk/>
            <pc:sldMk cId="3454259234" sldId="282"/>
            <ac:picMk id="5" creationId="{F2AFDB01-84D8-FD3A-C730-18D946501A06}"/>
          </ac:picMkLst>
        </pc:picChg>
      </pc:sldChg>
      <pc:sldChg chg="addSp modSp">
        <pc:chgData name="Holm, Kristiina M" userId="S::kristiina.holm_helsinki.fi#ext#@sanoma.onmicrosoft.com::13ceec02-1602-438f-9a14-69c3fedc9bc1" providerId="AD" clId="Web-{A6334024-EBFE-97E1-8B1B-EFD32A6FB71B}" dt="2022-07-16T07:51:15.326" v="133" actId="20577"/>
        <pc:sldMkLst>
          <pc:docMk/>
          <pc:sldMk cId="775731440" sldId="283"/>
        </pc:sldMkLst>
        <pc:spChg chg="mod">
          <ac:chgData name="Holm, Kristiina M" userId="S::kristiina.holm_helsinki.fi#ext#@sanoma.onmicrosoft.com::13ceec02-1602-438f-9a14-69c3fedc9bc1" providerId="AD" clId="Web-{A6334024-EBFE-97E1-8B1B-EFD32A6FB71B}" dt="2022-07-16T07:51:15.326" v="133" actId="20577"/>
          <ac:spMkLst>
            <pc:docMk/>
            <pc:sldMk cId="775731440" sldId="283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A6334024-EBFE-97E1-8B1B-EFD32A6FB71B}" dt="2022-07-16T07:51:07.497" v="132" actId="1076"/>
          <ac:spMkLst>
            <pc:docMk/>
            <pc:sldMk cId="775731440" sldId="283"/>
            <ac:spMk id="3" creationId="{852ED41E-AFA3-7E44-B34B-610010AA32E4}"/>
          </ac:spMkLst>
        </pc:spChg>
        <pc:picChg chg="add mod modCrop">
          <ac:chgData name="Holm, Kristiina M" userId="S::kristiina.holm_helsinki.fi#ext#@sanoma.onmicrosoft.com::13ceec02-1602-438f-9a14-69c3fedc9bc1" providerId="AD" clId="Web-{A6334024-EBFE-97E1-8B1B-EFD32A6FB71B}" dt="2022-07-16T07:51:02.357" v="131" actId="14100"/>
          <ac:picMkLst>
            <pc:docMk/>
            <pc:sldMk cId="775731440" sldId="283"/>
            <ac:picMk id="5" creationId="{839DD328-72DE-FE98-9635-F20911805773}"/>
          </ac:picMkLst>
        </pc:picChg>
      </pc:sldChg>
    </pc:docChg>
  </pc:docChgLst>
  <pc:docChgLst>
    <pc:chgData name="Nea Viljakainen" userId="31f03692-df5d-4046-a9e0-25d0beb92039" providerId="ADAL" clId="{A8F37C99-2479-418C-BF8D-17AE4EAC4EFC}"/>
    <pc:docChg chg="modSld">
      <pc:chgData name="Nea Viljakainen" userId="31f03692-df5d-4046-a9e0-25d0beb92039" providerId="ADAL" clId="{A8F37C99-2479-418C-BF8D-17AE4EAC4EFC}" dt="2022-08-03T12:57:01.596" v="5" actId="1076"/>
      <pc:docMkLst>
        <pc:docMk/>
      </pc:docMkLst>
      <pc:sldChg chg="addSp delSp modSp mod">
        <pc:chgData name="Nea Viljakainen" userId="31f03692-df5d-4046-a9e0-25d0beb92039" providerId="ADAL" clId="{A8F37C99-2479-418C-BF8D-17AE4EAC4EFC}" dt="2022-08-03T12:57:01.596" v="5" actId="1076"/>
        <pc:sldMkLst>
          <pc:docMk/>
          <pc:sldMk cId="4005425183" sldId="276"/>
        </pc:sldMkLst>
        <pc:spChg chg="del mod">
          <ac:chgData name="Nea Viljakainen" userId="31f03692-df5d-4046-a9e0-25d0beb92039" providerId="ADAL" clId="{A8F37C99-2479-418C-BF8D-17AE4EAC4EFC}" dt="2022-08-03T12:56:37.030" v="2" actId="931"/>
          <ac:spMkLst>
            <pc:docMk/>
            <pc:sldMk cId="4005425183" sldId="276"/>
            <ac:spMk id="3" creationId="{3AB391AE-4E2D-9B44-81C7-AF36BC1895C2}"/>
          </ac:spMkLst>
        </pc:spChg>
        <pc:picChg chg="add mod modCrop">
          <ac:chgData name="Nea Viljakainen" userId="31f03692-df5d-4046-a9e0-25d0beb92039" providerId="ADAL" clId="{A8F37C99-2479-418C-BF8D-17AE4EAC4EFC}" dt="2022-08-03T12:57:01.596" v="5" actId="1076"/>
          <ac:picMkLst>
            <pc:docMk/>
            <pc:sldMk cId="4005425183" sldId="276"/>
            <ac:picMk id="6" creationId="{F143CC2B-E049-44AB-84FC-38F50C3336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0424" y="1834907"/>
            <a:ext cx="6773011" cy="2341020"/>
          </a:xfrm>
        </p:spPr>
        <p:txBody>
          <a:bodyPr anchor="b">
            <a:normAutofit/>
          </a:bodyPr>
          <a:lstStyle/>
          <a:p>
            <a:pPr algn="l"/>
            <a:r>
              <a:rPr lang="fi-FI" sz="5400" dirty="0">
                <a:ea typeface="+mj-lt"/>
                <a:cs typeface="+mj-lt"/>
              </a:rPr>
              <a:t>8. Kriisit ja niistä selviytyminen</a:t>
            </a:r>
            <a:endParaRPr lang="en-US" sz="5400" dirty="0">
              <a:ea typeface="+mj-lt"/>
              <a:cs typeface="+mj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mielenterveys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600" y="2668161"/>
            <a:ext cx="3967855" cy="15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4D86F4-141F-A446-B634-17F31948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Kriisistä selviytyminen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7EC5E1-3FC7-0F4D-8FF8-F0AB5CDF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84832"/>
            <a:ext cx="9720073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Mahdollisimman varhaisessa vaiheessa saatu apu vähentää tehokkaasti myöhempää traumaperäistä oireilua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Shokkivaiheessa perustarpeista huolehtiminen ja psyykkisen ensiavun saaminen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b="1" dirty="0"/>
              <a:t>psyykkinen ensiapu</a:t>
            </a:r>
            <a:r>
              <a:rPr lang="fi-FI" dirty="0"/>
              <a:t>: aktiivista kuuntelua, myötätuntoista ja empaattista </a:t>
            </a:r>
            <a:r>
              <a:rPr lang="fi-FI" dirty="0" err="1"/>
              <a:t>läsnäolemista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</a:t>
            </a:r>
            <a:r>
              <a:rPr lang="fi-FI" dirty="0"/>
              <a:t>Reaktiovaiheessa</a:t>
            </a:r>
            <a:r>
              <a:rPr lang="fi-FI" b="1" dirty="0"/>
              <a:t> </a:t>
            </a:r>
            <a:r>
              <a:rPr lang="fi-FI" dirty="0"/>
              <a:t>varhainen reaktioiden purkaminen ja normalisointi tehokasta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reaktiovaiheen oireet kuuluvat sopeutumisprosessiin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Kriisin käsittelemisessä tehokkaita keinoja: itsemyötätunto, tunnetaidot, tietoisuustaidot ja arvotyöskentely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Sosiaalinen turvaverkosto </a:t>
            </a:r>
            <a:r>
              <a:rPr lang="fi-FI" dirty="0"/>
              <a:t>tärkeä kaikissa kriisin vaiheissa  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vertaistuki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tarvittaessa ammattilaisen apu, mm. psykoterapia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7782E01-74FD-B443-8CD3-1CEBD563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</a:t>
            </a:r>
            <a:r>
              <a:rPr lang="fi-FI" dirty="0" err="1"/>
              <a:t>mielenter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5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Kriisi- ja traumaterapia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181" y="2248649"/>
            <a:ext cx="7352749" cy="4005851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Kriisiterapia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/>
              <a:t>lyhytkestoista psykoterapiaa, </a:t>
            </a:r>
            <a:r>
              <a:rPr lang="fi-FI" sz="2000" dirty="0">
                <a:ea typeface="+mn-lt"/>
                <a:cs typeface="+mn-lt"/>
              </a:rPr>
              <a:t>jossa keskitytään tyypillisesti yksittäiseen traumaattiseen tapahtumaan</a:t>
            </a:r>
            <a:endParaRPr lang="fi-FI" sz="2000" b="1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kesto viikoista kuukausiin</a:t>
            </a: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Traumaterapia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/>
              <a:t>pidempiaikaista psykoterapiaa, joka</a:t>
            </a:r>
            <a:r>
              <a:rPr lang="fi-FI" sz="2000" dirty="0">
                <a:ea typeface="+mn-lt"/>
                <a:cs typeface="+mn-lt"/>
              </a:rPr>
              <a:t> keskittyy yleisemmin traumaperäisten häiriöiden hoitoon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psyykkisestä traumasta koituvia haittoja pyritään vähentämään </a:t>
            </a: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sisä, henkilö, seinä&#10;&#10;Kuvaus luotu automaattisesti">
            <a:extLst>
              <a:ext uri="{FF2B5EF4-FFF2-40B4-BE49-F238E27FC236}">
                <a16:creationId xmlns:a16="http://schemas.microsoft.com/office/drawing/2014/main" id="{F2AFDB01-84D8-FD3A-C730-18D946501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1" r="22822" b="-261"/>
          <a:stretch/>
        </p:blipFill>
        <p:spPr>
          <a:xfrm>
            <a:off x="8308910" y="1884783"/>
            <a:ext cx="3412596" cy="41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F0BA37-A0A0-934D-9818-D05142C0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ED0D5E-F7F5-2740-967D-E49081D25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50656"/>
            <a:ext cx="9720073" cy="4023360"/>
          </a:xfrm>
        </p:spPr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fi-FI" dirty="0"/>
              <a:t> Tuen ja avun tarjoamista äkillisissä ja pitkittyneissä kriisitilanteissa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dirty="0"/>
              <a:t> Kriisityön tavoitteita: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dirty="0"/>
              <a:t>inhimillisen kärsimyksen vähentäminen, turvallisuudentunteen palauttaminen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dirty="0"/>
              <a:t>työ- ja toimintakyvyn tukeminen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b="1" dirty="0"/>
              <a:t> Kriisipäivystys</a:t>
            </a:r>
            <a:r>
              <a:rPr lang="fi-FI" dirty="0"/>
              <a:t>: kuntien ylläpitämää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dirty="0"/>
              <a:t>voi soittaa vuorokauden ajasta riippumatta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dirty="0"/>
              <a:t>järjestetään mm. kotikäyntejä kriisin kohdanneen luo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Kriisikeskukset</a:t>
            </a:r>
            <a:r>
              <a:rPr lang="fi-FI" dirty="0"/>
              <a:t>: matalan kynnyksen periaatteella toimivia paikkoja, joihin voi tulla asiakkaaksi kuka tahansa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dirty="0"/>
              <a:t>kriisivastaanotolle voi tulla ilman lääkärin lähetettä tai diagnosoitua mielenterveyden häiriötä </a:t>
            </a:r>
          </a:p>
          <a:p>
            <a:pPr fontAlgn="base"/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F969350-E97E-FF47-B2B3-6CDF0971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3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Kriisit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Kriisi:</a:t>
            </a:r>
            <a:r>
              <a:rPr lang="fi-FI" dirty="0"/>
              <a:t> äkillinen, raju tai hyvin kuormittava tilanne, josta selviytyminen voi aluksi tuntua mahdottomalta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Kriisiin liittyy usein mm.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kokemus siitä, että ei ymmärrä tai hallitse tilannetta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avuttomuuden tunne, hätä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voimavarojen äärirajoilla toimiminen tai voimavarojen riittämättömyys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Kriisissä käynnistyy </a:t>
            </a:r>
            <a:r>
              <a:rPr lang="fi-FI" b="1" dirty="0"/>
              <a:t>sopeutumisprosessi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ihmismielellä automaattinen pyrkimys pitää yllä psyykkistä tasapainoa </a:t>
            </a:r>
            <a:r>
              <a:rPr lang="fi-FI" b="1" dirty="0"/>
              <a:t>defenssien </a:t>
            </a:r>
            <a:r>
              <a:rPr lang="fi-FI" dirty="0"/>
              <a:t>avulla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2050" name="Picture 2" descr="Free Ilmainen kuvapankkikuva tunnisteilla afroamerikkalaiset naiset, asunto, epätoivo Stock Photo">
            <a:extLst>
              <a:ext uri="{FF2B5EF4-FFF2-40B4-BE49-F238E27FC236}">
                <a16:creationId xmlns:a16="http://schemas.microsoft.com/office/drawing/2014/main" id="{159B78B8-C19D-FC45-B75F-454CC7292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8" t="-1" r="24352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Kriisien jaottelu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60" y="2084832"/>
            <a:ext cx="5599696" cy="382653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Traumaattinen 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äkillinen 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laukaisevana tekijänä </a:t>
            </a:r>
            <a:r>
              <a:rPr lang="fi-FI" sz="1600" dirty="0"/>
              <a:t>epätavallisen voimakas ja epänormaali tapahtuma</a:t>
            </a:r>
            <a:r>
              <a:rPr lang="fi-FI" sz="1600" dirty="0">
                <a:ea typeface="+mn-lt"/>
                <a:cs typeface="+mn-lt"/>
              </a:rPr>
              <a:t>,</a:t>
            </a:r>
            <a:r>
              <a:rPr lang="fi-FI" sz="1600" dirty="0"/>
              <a:t> johon ihminen ei ole pystynyt valmistautumaan psyykkisesti</a:t>
            </a:r>
            <a:endParaRPr lang="fi-FI" sz="1600" b="1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 Elämänkriisi</a:t>
            </a:r>
            <a:r>
              <a:rPr lang="fi-FI" b="1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laukaisevana tekijänä</a:t>
            </a:r>
            <a:r>
              <a:rPr lang="fi-FI" sz="1600" b="1" dirty="0"/>
              <a:t> </a:t>
            </a:r>
            <a:r>
              <a:rPr lang="fi-FI" sz="1600" dirty="0"/>
              <a:t>muuttunut elämäntilanne tai tapahtuma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kehittyy yleensä hitaammin kuin traumaattinen kriisi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/>
              <a:t> Kehityskriisi / ikäkriisi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ei selkeää tutkimusnäyttöä tiettyihin ikäkausiin liittyvistä kriiseistä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osa ihmisistä kokee kriisin, joka nivoutuu tiettyyn kehitys- tai ikävaiheeseen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1028" name="Picture 4" descr="Free Ilmainen kuvapankkikuva tunnisteilla ihmiset, kriisi, Praha Stock Photo">
            <a:extLst>
              <a:ext uri="{FF2B5EF4-FFF2-40B4-BE49-F238E27FC236}">
                <a16:creationId xmlns:a16="http://schemas.microsoft.com/office/drawing/2014/main" id="{3BB442A0-4DFB-6046-A394-38778564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74" y="2339468"/>
            <a:ext cx="4975898" cy="331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0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Kriisin vaiheet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67" y="2037573"/>
            <a:ext cx="9560993" cy="4005851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Kriisiprosessissa voidaan erottaa tyypillinen kulku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b="1" dirty="0"/>
              <a:t>Kriisin vaiheet:</a:t>
            </a:r>
            <a:r>
              <a:rPr lang="fi-FI" dirty="0"/>
              <a:t> 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200" dirty="0"/>
              <a:t>Shokkivaihe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200" dirty="0"/>
              <a:t>Reaktiovaihe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200" dirty="0"/>
              <a:t>Käsittelyvaihe</a:t>
            </a:r>
          </a:p>
          <a:p>
            <a:pPr marL="630936" lvl="1" indent="-457200">
              <a:buFont typeface="+mj-lt"/>
              <a:buAutoNum type="arabicPeriod"/>
            </a:pPr>
            <a:r>
              <a:rPr lang="fi-FI" sz="2200" dirty="0"/>
              <a:t>Uudelleen suuntautumisen vaihe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K</a:t>
            </a:r>
            <a:r>
              <a:rPr lang="fi-FI" dirty="0"/>
              <a:t>uvaavat tarkoituksenmukaisia reagointi- ja käsittelymalleja, joiden avulla ihminen selviytyy kriisistä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kyky tunteiden säätelyyn vaihtelee eri vaiheissa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kriisin etenemisessä myös yksilöllisiä eroja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Kriisin vaiheet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mielenterveys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143CC2B-E049-44AB-84FC-38F50C333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5809"/>
          <a:stretch/>
        </p:blipFill>
        <p:spPr>
          <a:xfrm>
            <a:off x="2428240" y="1706299"/>
            <a:ext cx="7536850" cy="4764405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C11697-3A8B-D946-89C8-E363408E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Kriisin vaiheet: shokkivaihe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114B4E-B5C4-D747-8416-BB7D11AC7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6603306" cy="4023360"/>
          </a:xfrm>
        </p:spPr>
        <p:txBody>
          <a:bodyPr vert="horz" lIns="45720" tIns="45720" rIns="45720" bIns="4572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Käynnistyy automaattisesti järkyttävässä tai hyvin kuormittavassa tilanteessa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Mielen suojareaktio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/>
              <a:t>shokkivaihe suojaa mieltä sellaiselta kokemukselta ja tiedolta, jota ei heti pysty kestämään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Tyypillisiä </a:t>
            </a:r>
            <a:r>
              <a:rPr lang="fi-FI" b="1" dirty="0" err="1"/>
              <a:t>defenssejä</a:t>
            </a:r>
            <a:r>
              <a:rPr lang="fi-FI" dirty="0"/>
              <a:t>: tunteiden eristäminen, kieltäminen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/>
              <a:t>ihminen voi myös lamaantua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Kesto yleensä muutamista tunneista muutamaan vuorokauteen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Shokkivaiheessa syntyneet mielikuvat voivat olla vahvoja ja palaavat mieleen kriisin myöhemmissä vaiheissa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A7F46A-E239-B749-88F0-CDFF0878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79" y="6455153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 err="1"/>
          </a:p>
        </p:txBody>
      </p:sp>
      <p:pic>
        <p:nvPicPr>
          <p:cNvPr id="7" name="Kuva 7" descr="Kuva, joka sisältää kohteen ulko, luonto, tumma&#10;&#10;Kuvaus luotu automaattisesti">
            <a:extLst>
              <a:ext uri="{FF2B5EF4-FFF2-40B4-BE49-F238E27FC236}">
                <a16:creationId xmlns:a16="http://schemas.microsoft.com/office/drawing/2014/main" id="{3837B952-86B1-59BB-5F7C-5E1428A0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74" y="1906979"/>
            <a:ext cx="3131975" cy="412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D5E898-984A-DA4C-91C9-65838C18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Kriisin vaiheet: reaktiovaihe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DA75B8-C72D-644A-92FF-A08112F6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718525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Shokin jälkeinen aika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aletaan vähitellen ymmärtää tapahtunutta ja sen merkitystä itselle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Toimintakyky heikentyy reaktiovaiheessa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tapahtumaan liittyvät muistot nousevat toistuvasti mieleen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vaikeuksia kognitiivisissa toiminnoissa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voimakkaat ja vaihtelevat tunteet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painajaiset, uniongelmat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keholliset oireet, esim. päänsärky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Tyypillinen defenssi</a:t>
            </a:r>
            <a:r>
              <a:rPr lang="fi-FI" dirty="0"/>
              <a:t>: torjunta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tasapainon hakeminen kokemuksen käsittelyn ja sen aiheuttaman tuskalta suojautumisen välillä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5372FA-F7DD-FB4D-B94E-5176FEF4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9422" y="6470704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vuode, sisä&#10;&#10;Kuvaus luotu automaattisesti">
            <a:extLst>
              <a:ext uri="{FF2B5EF4-FFF2-40B4-BE49-F238E27FC236}">
                <a16:creationId xmlns:a16="http://schemas.microsoft.com/office/drawing/2014/main" id="{964BFB45-8B3F-7074-6456-44FE7CF7B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97" y="951723"/>
            <a:ext cx="3545518" cy="53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Kriisin vaiheet: käsittelyvaihe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955" y="2295302"/>
            <a:ext cx="6279729" cy="4005851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 Käsittelyvaiheessa tärkeää käydä tapahtumaa ja sen seurauksia läpi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/>
              <a:t>kokemuksen työstäminen hidastuu ja tasaantuu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/>
              <a:t>järkyttävään kokemukseen saadaan etäisyyttä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/>
              <a:t> Hyväksytään vähitellen kriisin aiheuttanut tapahtuma tapahtuneeksi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/>
              <a:t>vaikeat tunteet voivat vaimentua ja välillä voimistua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/>
              <a:t>työstäminen kuormittaa edelleen kognitiivisia toimintoja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 </a:t>
            </a:r>
            <a:r>
              <a:rPr lang="fi-FI" b="1" dirty="0">
                <a:ea typeface="+mn-lt"/>
                <a:cs typeface="+mn-lt"/>
              </a:rPr>
              <a:t>Tyypillinen defenssi</a:t>
            </a:r>
            <a:r>
              <a:rPr lang="fi-FI" dirty="0">
                <a:ea typeface="+mn-lt"/>
                <a:cs typeface="+mn-lt"/>
              </a:rPr>
              <a:t>: järkeistäminen</a:t>
            </a:r>
          </a:p>
          <a:p>
            <a:pPr>
              <a:buFont typeface="Arial" panose="020B0602020104020603" pitchFamily="34" charset="0"/>
              <a:buChar char="•"/>
            </a:pP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EB7B9FD2-FEE0-52B6-C1FB-8A0B9E71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81" b="-426"/>
          <a:stretch/>
        </p:blipFill>
        <p:spPr>
          <a:xfrm>
            <a:off x="774441" y="2374639"/>
            <a:ext cx="4345199" cy="34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78" y="567385"/>
            <a:ext cx="9543482" cy="1499616"/>
          </a:xfrm>
        </p:spPr>
        <p:txBody>
          <a:bodyPr/>
          <a:lstStyle/>
          <a:p>
            <a:r>
              <a:rPr lang="fi-FI" dirty="0"/>
              <a:t>Kriisin vaiheet: </a:t>
            </a:r>
            <a:br>
              <a:rPr lang="fi-FI" dirty="0"/>
            </a:br>
            <a:r>
              <a:rPr lang="fi-FI" dirty="0"/>
              <a:t>uudelleen suuntautumisen vaihe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67" y="2450812"/>
            <a:ext cx="6590749" cy="4005851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 Vaihe, jossa kriisin laukaissut tapahtuma on vähitellen työstetty läpi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/>
              <a:t>tapahtunut muuttunut osaksi elämää</a:t>
            </a:r>
          </a:p>
          <a:p>
            <a:pPr lvl="1">
              <a:buFont typeface="Arial" panose="020B0602020104020603" pitchFamily="34" charset="0"/>
              <a:buChar char="•"/>
            </a:pPr>
            <a:r>
              <a:rPr lang="fi-FI" sz="2000" dirty="0"/>
              <a:t>hyväksytään osaksi elämäntarinaa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 Suhtautuminen ikäviin ja kielteisiin muistoihin aiempaa levollisempaa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/>
              <a:t> Pystytään jälleen suunnittelemaan tulevaisuutta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ulko, ruoho, taivas, polkupyörä&#10;&#10;Kuvaus luotu automaattisesti">
            <a:extLst>
              <a:ext uri="{FF2B5EF4-FFF2-40B4-BE49-F238E27FC236}">
                <a16:creationId xmlns:a16="http://schemas.microsoft.com/office/drawing/2014/main" id="{839DD328-72DE-FE98-9635-F20911805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3" b="203"/>
          <a:stretch/>
        </p:blipFill>
        <p:spPr>
          <a:xfrm>
            <a:off x="7033727" y="2229240"/>
            <a:ext cx="4754781" cy="38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31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D330BE2FF61EB4F9F095CEE9DE28A4F" ma:contentTypeVersion="13" ma:contentTypeDescription="Luo uusi asiakirja." ma:contentTypeScope="" ma:versionID="bb9bfbf91aa286fe48a4eef2062bc788">
  <xsd:schema xmlns:xsd="http://www.w3.org/2001/XMLSchema" xmlns:xs="http://www.w3.org/2001/XMLSchema" xmlns:p="http://schemas.microsoft.com/office/2006/metadata/properties" xmlns:ns3="842ccd07-6dee-4268-8983-d0cc307909f3" xmlns:ns4="ae6f4c56-1b40-49ce-a64e-cede96ac5a44" targetNamespace="http://schemas.microsoft.com/office/2006/metadata/properties" ma:root="true" ma:fieldsID="9433e34286294fe510ccdb559640aab2" ns3:_="" ns4:_="">
    <xsd:import namespace="842ccd07-6dee-4268-8983-d0cc307909f3"/>
    <xsd:import namespace="ae6f4c56-1b40-49ce-a64e-cede96ac5a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ccd07-6dee-4268-8983-d0cc307909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f4c56-1b40-49ce-a64e-cede96ac5a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1AACAE-6EB8-45E6-9D80-77184C5DED6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42ccd07-6dee-4268-8983-d0cc307909f3"/>
    <ds:schemaRef ds:uri="ae6f4c56-1b40-49ce-a64e-cede96ac5a4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AF85C6-2B4C-4D90-AD67-D815E873C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ccd07-6dee-4268-8983-d0cc307909f3"/>
    <ds:schemaRef ds:uri="ae6f4c56-1b40-49ce-a64e-cede96ac5a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13517</TotalTime>
  <Words>703</Words>
  <Application>Microsoft Office PowerPoint</Application>
  <PresentationFormat>Laajakuva</PresentationFormat>
  <Paragraphs>103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Arial</vt:lpstr>
      <vt:lpstr>Calibri</vt:lpstr>
      <vt:lpstr>Tw Cen MT</vt:lpstr>
      <vt:lpstr>Tw Cen MT Condensed</vt:lpstr>
      <vt:lpstr>Wingdings 3</vt:lpstr>
      <vt:lpstr>Integraali</vt:lpstr>
      <vt:lpstr>8. Kriisit ja niistä selviytyminen</vt:lpstr>
      <vt:lpstr>Kriisit</vt:lpstr>
      <vt:lpstr>Kriisien jaottelu</vt:lpstr>
      <vt:lpstr>Kriisin vaiheet</vt:lpstr>
      <vt:lpstr>Kriisin vaiheet</vt:lpstr>
      <vt:lpstr>Kriisin vaiheet: shokkivaihe</vt:lpstr>
      <vt:lpstr>Kriisin vaiheet: reaktiovaihe</vt:lpstr>
      <vt:lpstr>Kriisin vaiheet: käsittelyvaihe</vt:lpstr>
      <vt:lpstr>Kriisin vaiheet:  uudelleen suuntautumisen vaihe</vt:lpstr>
      <vt:lpstr>Kriisistä selviytyminen</vt:lpstr>
      <vt:lpstr>Kriisi- ja traumaterapia</vt:lpstr>
      <vt:lpstr>kriisityö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Nea Viljakainen</dc:creator>
  <cp:lastModifiedBy>Roms Jochen</cp:lastModifiedBy>
  <cp:revision>773</cp:revision>
  <dcterms:created xsi:type="dcterms:W3CDTF">2021-05-18T05:21:46Z</dcterms:created>
  <dcterms:modified xsi:type="dcterms:W3CDTF">2022-12-16T11:18:26Z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0x0101001D330BE2FF61EB4F9F095CEE9DE28A4F</vt:lpwstr>
  </property>
</Properties>
</file>