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3" r:id="rId6"/>
    <p:sldId id="279" r:id="rId7"/>
    <p:sldId id="274" r:id="rId8"/>
    <p:sldId id="278" r:id="rId9"/>
    <p:sldId id="277" r:id="rId10"/>
    <p:sldId id="280" r:id="rId11"/>
    <p:sldId id="281" r:id="rId12"/>
    <p:sldId id="283" r:id="rId13"/>
    <p:sldId id="282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913F5-4C23-45F9-8D3E-95E0CAE2B212}" v="2" dt="2022-08-03T12:26:16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S::nea.viljakainen@sanoma.com::31f03692-df5d-4046-a9e0-25d0beb92039" providerId="AD" clId="Web-{E320446A-C042-164C-BF06-E0C58D537691}"/>
    <pc:docChg chg="modSld">
      <pc:chgData name="Nea Viljakainen" userId="S::nea.viljakainen@sanoma.com::31f03692-df5d-4046-a9e0-25d0beb92039" providerId="AD" clId="Web-{E320446A-C042-164C-BF06-E0C58D537691}" dt="2022-07-25T13:39:07.212" v="5" actId="20577"/>
      <pc:docMkLst>
        <pc:docMk/>
      </pc:docMkLst>
      <pc:sldChg chg="modSp">
        <pc:chgData name="Nea Viljakainen" userId="S::nea.viljakainen@sanoma.com::31f03692-df5d-4046-a9e0-25d0beb92039" providerId="AD" clId="Web-{E320446A-C042-164C-BF06-E0C58D537691}" dt="2022-07-25T13:38:50.696" v="1" actId="20577"/>
        <pc:sldMkLst>
          <pc:docMk/>
          <pc:sldMk cId="2555081870" sldId="273"/>
        </pc:sldMkLst>
        <pc:spChg chg="mod">
          <ac:chgData name="Nea Viljakainen" userId="S::nea.viljakainen@sanoma.com::31f03692-df5d-4046-a9e0-25d0beb92039" providerId="AD" clId="Web-{E320446A-C042-164C-BF06-E0C58D537691}" dt="2022-07-25T13:38:50.696" v="1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modSp">
        <pc:chgData name="Nea Viljakainen" userId="S::nea.viljakainen@sanoma.com::31f03692-df5d-4046-a9e0-25d0beb92039" providerId="AD" clId="Web-{E320446A-C042-164C-BF06-E0C58D537691}" dt="2022-07-25T13:39:07.212" v="5" actId="20577"/>
        <pc:sldMkLst>
          <pc:docMk/>
          <pc:sldMk cId="265808681" sldId="278"/>
        </pc:sldMkLst>
        <pc:spChg chg="mod">
          <ac:chgData name="Nea Viljakainen" userId="S::nea.viljakainen@sanoma.com::31f03692-df5d-4046-a9e0-25d0beb92039" providerId="AD" clId="Web-{E320446A-C042-164C-BF06-E0C58D537691}" dt="2022-07-25T13:39:07.212" v="5" actId="20577"/>
          <ac:spMkLst>
            <pc:docMk/>
            <pc:sldMk cId="265808681" sldId="278"/>
            <ac:spMk id="3" creationId="{852ED41E-AFA3-7E44-B34B-610010AA32E4}"/>
          </ac:spMkLst>
        </pc:spChg>
      </pc:sldChg>
    </pc:docChg>
  </pc:docChgLst>
  <pc:docChgLst>
    <pc:chgData name="Nea Viljakainen" userId="31f03692-df5d-4046-a9e0-25d0beb92039" providerId="ADAL" clId="{8F7913F5-4C23-45F9-8D3E-95E0CAE2B212}"/>
    <pc:docChg chg="modSld">
      <pc:chgData name="Nea Viljakainen" userId="31f03692-df5d-4046-a9e0-25d0beb92039" providerId="ADAL" clId="{8F7913F5-4C23-45F9-8D3E-95E0CAE2B212}" dt="2022-08-03T12:26:25.644" v="12" actId="1076"/>
      <pc:docMkLst>
        <pc:docMk/>
      </pc:docMkLst>
      <pc:sldChg chg="addSp delSp modSp mod">
        <pc:chgData name="Nea Viljakainen" userId="31f03692-df5d-4046-a9e0-25d0beb92039" providerId="ADAL" clId="{8F7913F5-4C23-45F9-8D3E-95E0CAE2B212}" dt="2022-08-03T12:26:25.644" v="12" actId="1076"/>
        <pc:sldMkLst>
          <pc:docMk/>
          <pc:sldMk cId="3988934620" sldId="280"/>
        </pc:sldMkLst>
        <pc:spChg chg="del mod">
          <ac:chgData name="Nea Viljakainen" userId="31f03692-df5d-4046-a9e0-25d0beb92039" providerId="ADAL" clId="{8F7913F5-4C23-45F9-8D3E-95E0CAE2B212}" dt="2022-08-03T12:26:16.128" v="9" actId="931"/>
          <ac:spMkLst>
            <pc:docMk/>
            <pc:sldMk cId="3988934620" sldId="280"/>
            <ac:spMk id="3" creationId="{8D8A9E42-FA77-D949-BBA9-E5456A892C46}"/>
          </ac:spMkLst>
        </pc:spChg>
        <pc:picChg chg="add mod">
          <ac:chgData name="Nea Viljakainen" userId="31f03692-df5d-4046-a9e0-25d0beb92039" providerId="ADAL" clId="{8F7913F5-4C23-45F9-8D3E-95E0CAE2B212}" dt="2022-08-03T12:26:25.644" v="12" actId="1076"/>
          <ac:picMkLst>
            <pc:docMk/>
            <pc:sldMk cId="3988934620" sldId="280"/>
            <ac:picMk id="5" creationId="{424E35CC-7E99-4E4A-8CA9-8EFB2DAF243F}"/>
          </ac:picMkLst>
        </pc:picChg>
      </pc:sldChg>
      <pc:sldChg chg="addSp delSp modSp mod">
        <pc:chgData name="Nea Viljakainen" userId="31f03692-df5d-4046-a9e0-25d0beb92039" providerId="ADAL" clId="{8F7913F5-4C23-45F9-8D3E-95E0CAE2B212}" dt="2022-08-02T07:47:22.232" v="5" actId="1076"/>
        <pc:sldMkLst>
          <pc:docMk/>
          <pc:sldMk cId="4400730" sldId="283"/>
        </pc:sldMkLst>
        <pc:spChg chg="del mod">
          <ac:chgData name="Nea Viljakainen" userId="31f03692-df5d-4046-a9e0-25d0beb92039" providerId="ADAL" clId="{8F7913F5-4C23-45F9-8D3E-95E0CAE2B212}" dt="2022-08-02T07:47:02.111" v="1" actId="931"/>
          <ac:spMkLst>
            <pc:docMk/>
            <pc:sldMk cId="4400730" sldId="283"/>
            <ac:spMk id="3" creationId="{E8AC6DF5-26AD-744D-8A5A-3294A7FA7624}"/>
          </ac:spMkLst>
        </pc:spChg>
        <pc:picChg chg="add mod">
          <ac:chgData name="Nea Viljakainen" userId="31f03692-df5d-4046-a9e0-25d0beb92039" providerId="ADAL" clId="{8F7913F5-4C23-45F9-8D3E-95E0CAE2B212}" dt="2022-08-02T07:47:22.232" v="5" actId="1076"/>
          <ac:picMkLst>
            <pc:docMk/>
            <pc:sldMk cId="4400730" sldId="283"/>
            <ac:picMk id="6" creationId="{BF775924-D9F4-490E-99CE-4AEE86D318A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2A6FE-837D-4D25-A0C0-70AE84957A9B}" type="datetimeFigureOut">
              <a:rPr lang="fi-FI" smtClean="0"/>
              <a:t>16.12.2022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D6C54-D7CB-4E75-9FC9-168CC9E7A4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48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15.12.2022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424" y="1834907"/>
            <a:ext cx="6773011" cy="2341020"/>
          </a:xfrm>
        </p:spPr>
        <p:txBody>
          <a:bodyPr anchor="b">
            <a:normAutofit/>
          </a:bodyPr>
          <a:lstStyle/>
          <a:p>
            <a:pPr algn="l"/>
            <a:r>
              <a:rPr lang="fi-FI" sz="5400" dirty="0">
                <a:ea typeface="+mj-lt"/>
                <a:cs typeface="+mj-lt"/>
              </a:rPr>
              <a:t>7. stressi</a:t>
            </a:r>
            <a:endParaRPr lang="en-US" sz="5400" dirty="0">
              <a:ea typeface="+mj-lt"/>
              <a:cs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00" y="2668161"/>
            <a:ext cx="3967855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Stressistä palautuminen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6696021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 Kehon </a:t>
            </a:r>
            <a:r>
              <a:rPr lang="fi-FI" b="1" dirty="0"/>
              <a:t>palautumisjärjestelmä </a:t>
            </a:r>
            <a:r>
              <a:rPr lang="fi-FI" dirty="0"/>
              <a:t>toimii hitaammin kuin stressijärjestelmiä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stressin jälkeen tarvitaan riittävästi palautumisaikaa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/>
              <a:t> Palautumisaika: </a:t>
            </a:r>
            <a:r>
              <a:rPr lang="fi-FI" dirty="0"/>
              <a:t>aika, jonka kuluessa stressijärjestelmän toiminta vaimenee ja </a:t>
            </a:r>
            <a:r>
              <a:rPr lang="fi-FI" b="1" dirty="0"/>
              <a:t>parasympaattinen hermosto </a:t>
            </a:r>
            <a:r>
              <a:rPr lang="fi-FI" dirty="0"/>
              <a:t>aktivoituu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 Tavat palautua stressistä ovat yksilöllisiä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palautumista edistäviä keinoja: esim. tauot työstä, rentoutuminen, liikunta, riittävät yöunet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8194" name="Picture 2" descr="Free Ilmainen kuvapankkikuva tunnisteilla aasialainen mies, aikuinen, gay Stock Photo">
            <a:extLst>
              <a:ext uri="{FF2B5EF4-FFF2-40B4-BE49-F238E27FC236}">
                <a16:creationId xmlns:a16="http://schemas.microsoft.com/office/drawing/2014/main" id="{3B8DB898-5E36-9D4D-96C2-64077F9E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r="26955" b="-1"/>
          <a:stretch/>
        </p:blipFill>
        <p:spPr bwMode="auto">
          <a:xfrm>
            <a:off x="8150400" y="1849235"/>
            <a:ext cx="3017472" cy="44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60906" cy="1499616"/>
          </a:xfrm>
        </p:spPr>
        <p:txBody>
          <a:bodyPr>
            <a:normAutofit/>
          </a:bodyPr>
          <a:lstStyle/>
          <a:p>
            <a:r>
              <a:rPr lang="fi-FI" dirty="0"/>
              <a:t>Mitä stressi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64" y="2021145"/>
            <a:ext cx="7169619" cy="446163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Stressi:</a:t>
            </a:r>
            <a:r>
              <a:rPr lang="fi-FI" sz="2000" dirty="0"/>
              <a:t> elimistön kokonaisvaltainen aktivoituminen tilanteessa, joka koetaan uhkaavaksi tai jossa ympäristön vaatimusten tulkitaan ylittävän voimavarat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/>
              <a:t>biologisen stressijärjestelmän aktivoituminen + muutokset psykologisissa toiminnoissa </a:t>
            </a:r>
            <a:r>
              <a:rPr lang="fi-FI" sz="1600" dirty="0">
                <a:latin typeface="TW Cen MT"/>
              </a:rPr>
              <a:t>→</a:t>
            </a:r>
            <a:r>
              <a:rPr lang="fi-FI" sz="1600" dirty="0">
                <a:latin typeface="TW Cen MT"/>
                <a:sym typeface="Wingdings" pitchFamily="2" charset="2"/>
              </a:rPr>
              <a:t> </a:t>
            </a:r>
            <a:r>
              <a:rPr lang="fi-FI" sz="1600" dirty="0">
                <a:sym typeface="Wingdings" pitchFamily="2" charset="2"/>
              </a:rPr>
              <a:t>selviytyminen haastavasta tilanteesta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Myönteinen ja hyödyllinen stressi </a:t>
            </a:r>
            <a:r>
              <a:rPr lang="fi-FI" sz="2000" dirty="0"/>
              <a:t>(</a:t>
            </a:r>
            <a:r>
              <a:rPr lang="fi-FI" sz="2000" dirty="0" err="1"/>
              <a:t>eustressi</a:t>
            </a:r>
            <a:r>
              <a:rPr lang="fi-FI" sz="2000" dirty="0"/>
              <a:t>): tarkoituksenmukaista ja sopeutumista edistävää toimintaa vaativissa tilanteissa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/>
              <a:t> Kielteinen ja haitallinen stressi </a:t>
            </a:r>
            <a:r>
              <a:rPr lang="fi-FI" sz="2000" dirty="0"/>
              <a:t>(</a:t>
            </a:r>
            <a:r>
              <a:rPr lang="fi-FI" sz="2000" dirty="0" err="1"/>
              <a:t>distressi</a:t>
            </a:r>
            <a:r>
              <a:rPr lang="fi-FI" sz="2000" dirty="0"/>
              <a:t>): pitkään jatkuva tai toistuva stressi ilman palautumista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Stressistä normaalitilaan palautuminen vaatii tilanteeseen sopivia selviytymiskeinoja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028" name="Picture 4" descr="Free Ilmainen kuvapankkikuva tunnisteilla asunto, denim, epäonnistuminen Stock Photo">
            <a:extLst>
              <a:ext uri="{FF2B5EF4-FFF2-40B4-BE49-F238E27FC236}">
                <a16:creationId xmlns:a16="http://schemas.microsoft.com/office/drawing/2014/main" id="{C82FBF6A-E9EE-6846-BBC5-5688A521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40" y="1265059"/>
            <a:ext cx="3366351" cy="50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sz="4800" dirty="0"/>
              <a:t>Psykologinen stressi</a:t>
            </a:r>
            <a:r>
              <a:rPr lang="fi-FI" sz="3900" dirty="0"/>
              <a:t/>
            </a:r>
            <a:br>
              <a:rPr lang="fi-FI" sz="3900" dirty="0"/>
            </a:br>
            <a:r>
              <a:rPr lang="fi-FI" sz="3900" dirty="0"/>
              <a:t>(</a:t>
            </a:r>
            <a:r>
              <a:rPr lang="fi-FI" sz="3900" dirty="0" err="1"/>
              <a:t>lazarus</a:t>
            </a:r>
            <a:r>
              <a:rPr lang="fi-FI" sz="3900" dirty="0"/>
              <a:t> &amp; </a:t>
            </a:r>
            <a:r>
              <a:rPr lang="fi-FI" sz="3900" dirty="0" err="1"/>
              <a:t>folkman</a:t>
            </a:r>
            <a:r>
              <a:rPr lang="fi-FI" sz="3900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Stressiin sisältyy kaksivaiheinen arviointiprosessi </a:t>
            </a:r>
            <a:r>
              <a:rPr lang="fi-FI" b="1" dirty="0">
                <a:ea typeface="+mn-lt"/>
                <a:cs typeface="+mn-lt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Ensisijainen arviointi: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uhka tai haaste havaitaan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siitä tehdään tulkinta: merkityksetön, myönteinen tai stressaava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 Toissijainen arviointi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mieleen tuodaan potentiaalinen reaktio tai reaktiot kyseiseen uhkaan tai haasteeseen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toissijaista arviointia seuraavat </a:t>
            </a:r>
            <a:r>
              <a:rPr lang="fi-FI" b="1" dirty="0"/>
              <a:t>selviytymiskeinot </a:t>
            </a:r>
            <a:r>
              <a:rPr lang="fi-FI" dirty="0">
                <a:sym typeface="Wingdings" pitchFamily="2" charset="2"/>
              </a:rPr>
              <a:t></a:t>
            </a:r>
            <a:r>
              <a:rPr lang="fi-FI" b="1" dirty="0">
                <a:sym typeface="Wingdings" pitchFamily="2" charset="2"/>
              </a:rPr>
              <a:t> </a:t>
            </a:r>
            <a:r>
              <a:rPr lang="fi-FI" dirty="0"/>
              <a:t>miten yksilö toimii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2052" name="Picture 4" descr="Free Ilmainen kuvapankkikuva tunnisteilla afroamerikkalaiset naiset, ahdistunut, älypuhelin Stock Photo">
            <a:extLst>
              <a:ext uri="{FF2B5EF4-FFF2-40B4-BE49-F238E27FC236}">
                <a16:creationId xmlns:a16="http://schemas.microsoft.com/office/drawing/2014/main" id="{F39A72A5-7D1D-7341-9D52-DEBA60C9E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-1648" r="44542" b="1647"/>
          <a:stretch/>
        </p:blipFill>
        <p:spPr bwMode="auto">
          <a:xfrm>
            <a:off x="7837714" y="1101794"/>
            <a:ext cx="3600531" cy="49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0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820" y="640080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Lyhytkestoinen stressi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820" y="2139696"/>
            <a:ext cx="590206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/>
              <a:t>Lyhytkestoinen stressi:</a:t>
            </a:r>
            <a:r>
              <a:rPr lang="fi-FI" dirty="0"/>
              <a:t> tilapäistä stressiä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sopiva määrä stressiä auttaa suoriutumaan mm. vaativista tilanteista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esim. tarkkaavaisuus lisääntyy, muistitoiminnot tehostuvat, motivaatio kasvaa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dirty="0"/>
              <a:t> Voi vaihdella voimakkuudeltaan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/>
              <a:t>kovastakin tilapäisestä stressistä voi selviytyä, kun stressinsäätely ei ylikuormitu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b="1" dirty="0"/>
              <a:t> </a:t>
            </a:r>
            <a:r>
              <a:rPr lang="fi-FI" dirty="0"/>
              <a:t>Puutteelliset stressinsäätelykeinot ja kuormituksen pitkittyminen altistavat haitalliselle stressille</a:t>
            </a:r>
          </a:p>
          <a:p>
            <a:pPr fontAlgn="base"/>
            <a:r>
              <a:rPr lang="fi-FI" dirty="0"/>
              <a:t>  </a:t>
            </a:r>
          </a:p>
          <a:p>
            <a:pPr>
              <a:buFont typeface="Arial" panose="020B0602020104020603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3074" name="Picture 2" descr="Free Ilmainen kuvapankkikuva tunnisteilla aallot, extremeurheilu, henkilö Stock Photo">
            <a:extLst>
              <a:ext uri="{FF2B5EF4-FFF2-40B4-BE49-F238E27FC236}">
                <a16:creationId xmlns:a16="http://schemas.microsoft.com/office/drawing/2014/main" id="{0FB27DDA-5608-1C46-864F-0A9B7E24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724" y="766472"/>
            <a:ext cx="372320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7153222" cy="1499616"/>
          </a:xfrm>
        </p:spPr>
        <p:txBody>
          <a:bodyPr>
            <a:normAutofit/>
          </a:bodyPr>
          <a:lstStyle/>
          <a:p>
            <a:r>
              <a:rPr lang="fi-FI" dirty="0"/>
              <a:t>Biologinen stressijärjestelmä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89" y="2048256"/>
            <a:ext cx="7584297" cy="422452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 E</a:t>
            </a:r>
            <a:r>
              <a:rPr lang="fi-FI" sz="1800" dirty="0"/>
              <a:t>lintärkeä biologinen valpastumisjärjestelmä, joka kiihdyttää elimistön toimintoja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/>
              <a:t> Aktivoituu automaattisesti, kun ihminen kohtaa äkillisen tai voimakkaan ärsykkeen ja liittää sen oletettuun uhkaan tai vaaraan </a:t>
            </a:r>
            <a:r>
              <a:rPr lang="fi-FI" sz="1800" dirty="0">
                <a:latin typeface="TW Cen MT"/>
              </a:rPr>
              <a:t>→</a:t>
            </a:r>
            <a:r>
              <a:rPr lang="fi-FI" sz="1800" dirty="0">
                <a:latin typeface="TW Cen MT"/>
                <a:sym typeface="Wingdings" pitchFamily="2" charset="2"/>
              </a:rPr>
              <a:t> </a:t>
            </a:r>
            <a:r>
              <a:rPr lang="fi-FI" sz="1800" dirty="0">
                <a:sym typeface="Wingdings" pitchFamily="2" charset="2"/>
              </a:rPr>
              <a:t>stressireaktio</a:t>
            </a:r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b="1" dirty="0"/>
              <a:t> Sympaattinen hermosto</a:t>
            </a:r>
            <a:r>
              <a:rPr lang="fi-FI" sz="1800" dirty="0"/>
              <a:t> ja</a:t>
            </a:r>
            <a:r>
              <a:rPr lang="fi-FI" sz="1800" b="1" dirty="0"/>
              <a:t> lisämunuaisytimen hormonaalinen järjestelmä</a:t>
            </a:r>
            <a:endParaRPr lang="fi-FI" sz="1400" b="1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1600" dirty="0"/>
              <a:t>aktivoituvat äärimmäisen nopeasti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1600" dirty="0"/>
              <a:t>adrenaliinin ja noradrenaliinin erittyminen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1600" dirty="0"/>
              <a:t>taistele tai pakene -reaktio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b="1" dirty="0"/>
              <a:t> HPA- akseli (hypotalamus-aivolisäke-lisämunuaiskuori- akseli)</a:t>
            </a:r>
            <a:r>
              <a:rPr lang="fi-FI" sz="1800" dirty="0"/>
              <a:t> 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1600" dirty="0"/>
              <a:t>aktivoituu stressitilan jatkuessa 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1600" dirty="0"/>
              <a:t>nostaa vireyttä ja keskittyneisyyttä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1600" dirty="0"/>
              <a:t>kortisolin erittyminen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1400" dirty="0"/>
          </a:p>
          <a:p>
            <a:pPr>
              <a:buFont typeface="Arial" panose="020B0602020104020603" pitchFamily="34" charset="0"/>
              <a:buChar char="•"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0" y="637089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4098" name="Picture 2" descr="Free Ilmainen kuvapankkikuva tunnisteilla aggressiivinen, aikuinen, äly Stock Photo">
            <a:extLst>
              <a:ext uri="{FF2B5EF4-FFF2-40B4-BE49-F238E27FC236}">
                <a16:creationId xmlns:a16="http://schemas.microsoft.com/office/drawing/2014/main" id="{864DF0FD-1D79-F147-81B8-64E60CF24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r="33277"/>
          <a:stretch/>
        </p:blipFill>
        <p:spPr bwMode="auto">
          <a:xfrm>
            <a:off x="8816243" y="2048256"/>
            <a:ext cx="2858080" cy="42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Krooninen stressi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932" y="1973797"/>
            <a:ext cx="6691570" cy="4392404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 </a:t>
            </a:r>
            <a:r>
              <a:rPr lang="fi-FI" sz="2000" b="1" dirty="0"/>
              <a:t>Krooninen stressi:</a:t>
            </a:r>
            <a:r>
              <a:rPr lang="fi-FI" sz="2000" dirty="0"/>
              <a:t> pitkittynyt, haitallinen stressi (</a:t>
            </a:r>
            <a:r>
              <a:rPr lang="fi-FI" sz="2000" dirty="0" err="1"/>
              <a:t>distressi</a:t>
            </a:r>
            <a:r>
              <a:rPr lang="fi-FI" sz="2000" dirty="0"/>
              <a:t>)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/>
              <a:t>aiheuttaa HPA-akselin hyperaktivaatiota: </a:t>
            </a:r>
            <a:r>
              <a:rPr lang="fi-FI" sz="1600" dirty="0" err="1"/>
              <a:t>kortisolia</a:t>
            </a:r>
            <a:r>
              <a:rPr lang="fi-FI" sz="1600" dirty="0"/>
              <a:t> erittyy liikaa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/>
              <a:t>voi vaihdella voimakkuudeltaan lievästä voimakkaaseen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 Yhteydessä psyykkisen hyvinvoinnin heikkenemiseen ja erilaisiin sairauksiin</a:t>
            </a:r>
            <a:endParaRPr lang="fi-FI" sz="2000" dirty="0"/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b="1" dirty="0"/>
              <a:t>psyykkisiä stressioireita: </a:t>
            </a:r>
            <a:r>
              <a:rPr lang="fi-FI" sz="1600" dirty="0"/>
              <a:t>mm.</a:t>
            </a:r>
            <a:r>
              <a:rPr lang="fi-FI" sz="1600" b="1" dirty="0"/>
              <a:t> </a:t>
            </a:r>
            <a:r>
              <a:rPr lang="fi-FI" sz="1600" dirty="0"/>
              <a:t>voimattomuus, unettomuus, väsymys, jännittyneisyys, hermostuneisuus, huoliajatukset, eristäytymisen tarve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b="1" dirty="0"/>
              <a:t>fyysisiä stressioireita</a:t>
            </a:r>
            <a:r>
              <a:rPr lang="fi-FI" sz="1600" dirty="0"/>
              <a:t>: mm. immuunijärjestelmän toiminnan häiriöt, korkea verenpaine, vatsavaivat, lihominen, päänsärky, hartia- ja selkäkivut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b="1" dirty="0"/>
              <a:t>Sosiaalisia stressioireita: </a:t>
            </a:r>
            <a:r>
              <a:rPr lang="fi-FI" sz="1600" dirty="0"/>
              <a:t>ongelmat ihmissuhteissa, eristäytyminen läheisistä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 </a:t>
            </a:r>
            <a:r>
              <a:rPr lang="fi-FI" sz="2000" dirty="0"/>
              <a:t>Säätelemätön, pitkään jatkuva tai äärimmäinen stressi altistaa mielenterveyshäiriöille</a:t>
            </a:r>
          </a:p>
        </p:txBody>
      </p:sp>
      <p:pic>
        <p:nvPicPr>
          <p:cNvPr id="5122" name="Picture 2" descr="Free Ilmainen kuvapankkikuva tunnisteilla ajatteleminen, brunette, harkitsee Stock Photo">
            <a:extLst>
              <a:ext uri="{FF2B5EF4-FFF2-40B4-BE49-F238E27FC236}">
                <a16:creationId xmlns:a16="http://schemas.microsoft.com/office/drawing/2014/main" id="{BA02F567-267F-5C4B-AAED-939BCA033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r="16644" b="2"/>
          <a:stretch/>
        </p:blipFill>
        <p:spPr bwMode="auto">
          <a:xfrm>
            <a:off x="764259" y="2084832"/>
            <a:ext cx="3744325" cy="35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93445" y="6366201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2C9926-CBBE-0C4F-B3B5-FD701BBA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24E35CC-7E99-4E4A-8CA9-8EFB2DAF2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4" y="385095"/>
            <a:ext cx="9720072" cy="6396596"/>
          </a:xfrm>
        </p:spPr>
      </p:pic>
    </p:spTree>
    <p:extLst>
      <p:ext uri="{BB962C8B-B14F-4D97-AF65-F5344CB8AC3E}">
        <p14:creationId xmlns:p14="http://schemas.microsoft.com/office/powerpoint/2010/main" val="398893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Kroonisen stressin kehittyminen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436" y="1880380"/>
            <a:ext cx="10287436" cy="4392404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</a:t>
            </a:r>
            <a:r>
              <a:rPr lang="fi-FI" b="1" dirty="0"/>
              <a:t>Laukaisevat tekijät:</a:t>
            </a:r>
            <a:r>
              <a:rPr lang="fi-FI" dirty="0"/>
              <a:t> mitkä tahansa stressiä aiheuttavat asiat ja tapahtumat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esim. ympäristön stressitekijät, elämänmuutokset, sosiaaliset tilanteet, traumat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/>
              <a:t> Altistavat tekijät: </a:t>
            </a:r>
            <a:r>
              <a:rPr lang="fi-FI" dirty="0"/>
              <a:t>yksilön stressialttius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esim. perimä, kehityshistoria (stressijärjestelmän kehittyminen), lapsuudenaikaiset vahingolliset olosuhteet, temperamentti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b="1" dirty="0"/>
              <a:t> Pitkän aikavälin kuormitustekijät: </a:t>
            </a:r>
            <a:r>
              <a:rPr lang="fi-FI" dirty="0"/>
              <a:t>elämänlaatua pidemmän aikaa heikentäneet asiat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/>
              <a:t>mm. ylikuormitus, isot elämänmuutokset  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b="1" dirty="0"/>
              <a:t> Ylläpitävät tekijät: </a:t>
            </a:r>
            <a:r>
              <a:rPr lang="fi-FI" dirty="0"/>
              <a:t>stressiä ylläpitävät asiat</a:t>
            </a:r>
            <a:endParaRPr lang="fi-FI" b="1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/>
              <a:t>mm. murehtiminen, univaje, päihteet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b="1" dirty="0"/>
              <a:t> Epäadaptiivisten selviytymiskeinojen </a:t>
            </a:r>
            <a:r>
              <a:rPr lang="fi-FI" dirty="0"/>
              <a:t>käyttäminen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22200" y="6405390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9C213-FB2C-7247-A4D2-C8D76844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F775924-D9F4-490E-99CE-4AEE86D31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1" y="569446"/>
            <a:ext cx="9580536" cy="5703338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7BF4B58-A15B-A543-905B-F96DAEAA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3" ma:contentTypeDescription="Luo uusi asiakirja." ma:contentTypeScope="" ma:versionID="bb9bfbf91aa286fe48a4eef2062bc788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9433e34286294fe510ccdb559640aab2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9029F1-AE70-4CB5-8FA8-461DC7DA5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15413</TotalTime>
  <Words>590</Words>
  <Application>Microsoft Office PowerPoint</Application>
  <PresentationFormat>Laajakuva</PresentationFormat>
  <Paragraphs>70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Tw Cen MT</vt:lpstr>
      <vt:lpstr>Tw Cen MT</vt:lpstr>
      <vt:lpstr>Tw Cen MT Condensed</vt:lpstr>
      <vt:lpstr>Wingdings</vt:lpstr>
      <vt:lpstr>Wingdings 3</vt:lpstr>
      <vt:lpstr>Integraali</vt:lpstr>
      <vt:lpstr>7. stressi</vt:lpstr>
      <vt:lpstr>Mitä stressi on?</vt:lpstr>
      <vt:lpstr>Psykologinen stressi (lazarus &amp; folkman)</vt:lpstr>
      <vt:lpstr>Lyhytkestoinen stressi</vt:lpstr>
      <vt:lpstr>Biologinen stressijärjestelmä</vt:lpstr>
      <vt:lpstr>Krooninen stressi</vt:lpstr>
      <vt:lpstr>PowerPoint-esitys</vt:lpstr>
      <vt:lpstr>Kroonisen stressin kehittyminen</vt:lpstr>
      <vt:lpstr>PowerPoint-esitys</vt:lpstr>
      <vt:lpstr>Stressistä palautuminen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727</cp:revision>
  <cp:lastPrinted>2022-12-16T07:04:01Z</cp:lastPrinted>
  <dcterms:created xsi:type="dcterms:W3CDTF">2021-05-18T05:21:46Z</dcterms:created>
  <dcterms:modified xsi:type="dcterms:W3CDTF">2022-12-16T07:08:29Z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