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8"/>
  </p:notesMasterIdLst>
  <p:sldIdLst>
    <p:sldId id="256" r:id="rId5"/>
    <p:sldId id="273" r:id="rId6"/>
    <p:sldId id="282" r:id="rId7"/>
    <p:sldId id="283" r:id="rId8"/>
    <p:sldId id="284" r:id="rId9"/>
    <p:sldId id="285" r:id="rId10"/>
    <p:sldId id="286" r:id="rId11"/>
    <p:sldId id="279" r:id="rId12"/>
    <p:sldId id="280" r:id="rId13"/>
    <p:sldId id="281" r:id="rId14"/>
    <p:sldId id="287" r:id="rId15"/>
    <p:sldId id="288" r:id="rId16"/>
    <p:sldId id="27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285" autoAdjust="0"/>
    <p:restoredTop sz="94660"/>
  </p:normalViewPr>
  <p:slideViewPr>
    <p:cSldViewPr snapToGrid="0">
      <p:cViewPr varScale="1">
        <p:scale>
          <a:sx n="67" d="100"/>
          <a:sy n="67" d="100"/>
        </p:scale>
        <p:origin x="4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0BE48-E4BF-415A-9219-2695FA2D5D60}" type="datetimeFigureOut">
              <a:rPr lang="fi-FI" smtClean="0"/>
              <a:t>23.1.2023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45F2F8-4BFD-42AD-A2D3-03024F43B8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0431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F3A0B2C-D2E3-4EBB-9D29-6E1D7EF51402}" type="datetime1">
              <a:rPr lang="en-US" smtClean="0"/>
              <a:t>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192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BBFBE-ED4A-49B3-8CF2-71B16D2FBFF7}" type="datetime1">
              <a:rPr lang="en-US" smtClean="0"/>
              <a:t>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724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7834-8D20-4628-9DB5-F4F9C9A2E20A}" type="datetime1">
              <a:rPr lang="en-US" smtClean="0"/>
              <a:t>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249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BEAF-6588-4B56-9159-A9C659AA5420}" type="datetime1">
              <a:rPr lang="en-US" smtClean="0"/>
              <a:t>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630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4E11-7B9F-4675-88EB-6ADBCB86B04E}" type="datetime1">
              <a:rPr lang="en-US" smtClean="0"/>
              <a:t>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72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10EB-3ED8-49FE-8ADC-4C2A8C6109B5}" type="datetime1">
              <a:rPr lang="en-US" smtClean="0"/>
              <a:t>1/23/2023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050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B1BC4-FAE0-42BA-8F3A-3225962DB9D8}" type="datetime1">
              <a:rPr lang="en-US" smtClean="0"/>
              <a:t>1/23/2023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086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DF27-0B0C-4655-A362-EB43717F08F5}" type="datetime1">
              <a:rPr lang="en-US" smtClean="0"/>
              <a:t>1/23/2023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560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43BE0-8B4C-4B67-BEBC-D7A372458030}" type="datetime1">
              <a:rPr lang="en-US" smtClean="0"/>
              <a:t>1/23/2023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100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A9B4-0592-4CF2-A891-88EF580F41E3}" type="datetime1">
              <a:rPr lang="en-US" smtClean="0"/>
              <a:t>1/23/2023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047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6A319-85C9-41D9-AC37-640CA490AA1D}" type="datetime1">
              <a:rPr lang="en-US" smtClean="0"/>
              <a:t>1/23/2023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1399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33D1478-D419-4D74-9895-567795DF00D5}" type="datetime1">
              <a:rPr lang="en-US" smtClean="0"/>
              <a:t>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400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70784CE-9DD4-4C2D-88B9-D219730A4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274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58134" y="1834907"/>
            <a:ext cx="6293689" cy="2341020"/>
          </a:xfrm>
        </p:spPr>
        <p:txBody>
          <a:bodyPr anchor="b">
            <a:normAutofit/>
          </a:bodyPr>
          <a:lstStyle/>
          <a:p>
            <a:pPr algn="l"/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6. </a:t>
            </a:r>
            <a:r>
              <a:rPr lang="en-US" sz="5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Psyykkinen</a:t>
            </a: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 </a:t>
            </a:r>
            <a:r>
              <a:rPr lang="en-US" sz="5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hyvinvointi</a:t>
            </a:r>
            <a:endParaRPr lang="en-US" sz="5400" dirty="0">
              <a:solidFill>
                <a:schemeClr val="tx1">
                  <a:lumMod val="85000"/>
                  <a:lumOff val="15000"/>
                </a:schemeClr>
              </a:solidFill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71524" y="4460708"/>
            <a:ext cx="6280299" cy="1753175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40A410A-1838-4131-95A6-2BE4F8D412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309640" y="4388141"/>
            <a:ext cx="58521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A80E3AA-5F2B-49D9-9BA5-74D9B5799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4 tunteet ja mielenterveys</a:t>
            </a:r>
            <a:endParaRPr lang="en-US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0DAAF39F-07AD-4781-8266-0F71D1A05DC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3600" y="2668161"/>
            <a:ext cx="3967855" cy="150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1956D3-D515-DA47-8F86-E9AF7AB96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Esimerkkejä </a:t>
            </a:r>
            <a:r>
              <a:rPr lang="fi-FI" dirty="0" err="1"/>
              <a:t>defensseistä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BB909C-8EC5-E74B-8189-B111F72DB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617" y="2084832"/>
            <a:ext cx="7540007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1800" b="1" dirty="0"/>
              <a:t> Torjunta: </a:t>
            </a:r>
            <a:r>
              <a:rPr lang="fi-FI" sz="1800" dirty="0"/>
              <a:t>vaikeiden tunteiden ja asioiden tukahduttaminen</a:t>
            </a:r>
            <a:endParaRPr lang="fi-FI" sz="18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fi-FI" sz="1800" b="1" dirty="0"/>
              <a:t> Kieltäminen:</a:t>
            </a:r>
            <a:r>
              <a:rPr lang="fi-FI" sz="1800" dirty="0"/>
              <a:t> ilmeisen tosiasian kiistäminen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800" b="1" dirty="0"/>
              <a:t> Apua hylkivä valittaminen: </a:t>
            </a:r>
            <a:r>
              <a:rPr lang="fi-FI" sz="1800" dirty="0"/>
              <a:t>tyytymättömyyden ilmaiseminen ilman, että tarjottua tukea hyväksytään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800" b="1" dirty="0"/>
              <a:t> Kohteensiirto: </a:t>
            </a:r>
            <a:r>
              <a:rPr lang="fi-FI" sz="1800" dirty="0"/>
              <a:t>sijaiskohteen etsiminen kielteisille tunteille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800" b="1" dirty="0"/>
              <a:t> Dramatisointi:</a:t>
            </a:r>
            <a:r>
              <a:rPr lang="fi-FI" sz="1800" dirty="0"/>
              <a:t> tarpeettoman tunteikkaalla tyylillä viestiminen tai sosiaalisissa tilanteissa teatraalisesti näyttäytyminen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800" b="1" dirty="0"/>
              <a:t> Jalostaminen (sublimaatio): </a:t>
            </a:r>
            <a:r>
              <a:rPr lang="fi-FI" sz="1800" dirty="0"/>
              <a:t>epämiellyttävän ja tukalan olon helpottaminen rakentavalla toiminnalla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800" b="1" dirty="0"/>
              <a:t> Huumori</a:t>
            </a:r>
            <a:r>
              <a:rPr lang="fi-FI" sz="1800" dirty="0"/>
              <a:t>: vaikeiden tai stressaavien asioiden kääntäminen vitsiksi</a:t>
            </a:r>
          </a:p>
          <a:p>
            <a:endParaRPr lang="fi-FI" sz="18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7EBA56F-4F3D-954F-B008-9C4336DF6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1135" y="6380888"/>
            <a:ext cx="5901459" cy="27432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fi-FI" dirty="0"/>
              <a:t>© Sanoma Pro, Tekijät ● Mieli 4 tunteet ja mielenterveys, Kuva: </a:t>
            </a:r>
            <a:r>
              <a:rPr lang="fi-FI" dirty="0" err="1"/>
              <a:t>Pexels</a:t>
            </a:r>
            <a:endParaRPr lang="en-US" dirty="0"/>
          </a:p>
        </p:txBody>
      </p:sp>
      <p:pic>
        <p:nvPicPr>
          <p:cNvPr id="6146" name="Picture 2" descr="Free Ilmainen kuvapankkikuva tunnisteilla aikuinen, asu, asunto Stock Photo">
            <a:extLst>
              <a:ext uri="{FF2B5EF4-FFF2-40B4-BE49-F238E27FC236}">
                <a16:creationId xmlns:a16="http://schemas.microsoft.com/office/drawing/2014/main" id="{BC29EEA5-DA1A-5D4D-8B9C-454AB1465A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9" r="16079"/>
          <a:stretch/>
        </p:blipFill>
        <p:spPr bwMode="auto">
          <a:xfrm>
            <a:off x="8452624" y="2213790"/>
            <a:ext cx="3298793" cy="2962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599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1956D3-D515-DA47-8F86-E9AF7AB96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selviytymiskeinot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BB909C-8EC5-E74B-8189-B111F72DB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090" y="2084832"/>
            <a:ext cx="6851836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1600" b="1" dirty="0"/>
              <a:t> </a:t>
            </a:r>
            <a:r>
              <a:rPr lang="fi-FI" sz="2000" b="1" dirty="0"/>
              <a:t>Selviytymiskeinot</a:t>
            </a:r>
            <a:r>
              <a:rPr lang="fi-FI" sz="2000" dirty="0"/>
              <a:t> (hallintakeinot, </a:t>
            </a:r>
            <a:r>
              <a:rPr lang="fi-FI" sz="2000" dirty="0" err="1"/>
              <a:t>coping</a:t>
            </a:r>
            <a:r>
              <a:rPr lang="fi-FI" sz="2000" dirty="0"/>
              <a:t>): melko tietoisia ja harkittuja keinoja säädellä stressiä ja ahdistusta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/>
              <a:t> Kaikki keinot eivät yhtä tehokkaita hyvinvoinnin kannalta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600" dirty="0"/>
              <a:t>esim. stressistä pyritään selviytymään päihteiden avulla vs. vähentämällä työmäärää ja ylläpitämään mielekkäitä harrastuksia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/>
              <a:t> Selviytymiskeinoista esitetty eri teorioita (esim. </a:t>
            </a:r>
            <a:r>
              <a:rPr lang="fi-FI" sz="2000" dirty="0" err="1"/>
              <a:t>Lazarus</a:t>
            </a:r>
            <a:r>
              <a:rPr lang="fi-FI" sz="2000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/>
              <a:t> Osa psykologeista kritisoi selviytymiskeinojen ja defenssien erottelemista:</a:t>
            </a:r>
            <a:endParaRPr lang="fi-FI" sz="2000" dirty="0">
              <a:sym typeface="Wingdings" pitchFamily="2" charset="2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600" dirty="0">
                <a:sym typeface="Wingdings" pitchFamily="2" charset="2"/>
              </a:rPr>
              <a:t>selviytymispyrkimyksissä aina mukana myös ei-tietoisia prosesseja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600" dirty="0" err="1"/>
              <a:t>selviytymis</a:t>
            </a:r>
            <a:r>
              <a:rPr lang="fi-FI" sz="1600" dirty="0"/>
              <a:t>- ja suojautumiskeinot voidaan nähdä kokonaisuutena</a:t>
            </a:r>
            <a:endParaRPr lang="fi-FI" sz="100" dirty="0">
              <a:sym typeface="Wingdings" pitchFamily="2" charset="2"/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7EBA56F-4F3D-954F-B008-9C4336DF6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92920"/>
            <a:ext cx="5901459" cy="27432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fi-FI" dirty="0"/>
              <a:t>© Sanoma Pro, Tekijät ● Mieli 4 tunteet ja mielenterveys, Kuva: </a:t>
            </a:r>
            <a:r>
              <a:rPr lang="fi-FI" dirty="0" err="1"/>
              <a:t>Pexels</a:t>
            </a:r>
            <a:endParaRPr lang="en-US" dirty="0"/>
          </a:p>
        </p:txBody>
      </p:sp>
      <p:pic>
        <p:nvPicPr>
          <p:cNvPr id="16386" name="Picture 2" descr="Free Ilmainen kuvapankkikuva tunnisteilla eläin, hevonen, hijab Stock Photo">
            <a:extLst>
              <a:ext uri="{FF2B5EF4-FFF2-40B4-BE49-F238E27FC236}">
                <a16:creationId xmlns:a16="http://schemas.microsoft.com/office/drawing/2014/main" id="{71AA83A4-EB2C-534B-84D0-DE177C512C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6" r="26897"/>
          <a:stretch/>
        </p:blipFill>
        <p:spPr bwMode="auto">
          <a:xfrm>
            <a:off x="8036614" y="2201117"/>
            <a:ext cx="3903245" cy="317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141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1956D3-D515-DA47-8F86-E9AF7AB96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7" y="585216"/>
            <a:ext cx="10732168" cy="1499616"/>
          </a:xfrm>
        </p:spPr>
        <p:txBody>
          <a:bodyPr>
            <a:normAutofit/>
          </a:bodyPr>
          <a:lstStyle/>
          <a:p>
            <a:r>
              <a:rPr lang="fi-FI" sz="4800" dirty="0"/>
              <a:t>Richard </a:t>
            </a:r>
            <a:r>
              <a:rPr lang="fi-FI" sz="4800" dirty="0" err="1"/>
              <a:t>lazaruksen</a:t>
            </a:r>
            <a:r>
              <a:rPr lang="fi-FI" sz="4800" dirty="0"/>
              <a:t> teoria selviytymiskeinoista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BB909C-8EC5-E74B-8189-B111F72DB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459" y="2084832"/>
            <a:ext cx="6829046" cy="3991115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1800" b="1" dirty="0"/>
              <a:t> </a:t>
            </a:r>
            <a:r>
              <a:rPr lang="fi-FI" b="1" dirty="0"/>
              <a:t>Tunnekeskeiset selviytymiskeinot: </a:t>
            </a:r>
            <a:r>
              <a:rPr lang="fi-FI" dirty="0"/>
              <a:t>keinoja, joiden avulla keskitytään helpottamaan epämiellyttäviä tunteita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/>
              <a:t>suunnataan tarkkaavaisuus myönteisiä tunteita synnyttäviin asioihin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b="1" dirty="0"/>
              <a:t> Ongelmakeskeiset selviytymiskeinot: </a:t>
            </a:r>
            <a:r>
              <a:rPr lang="fi-FI" dirty="0"/>
              <a:t>keinoja, joiden avulla yritetään aktiivisesti käsitellä ja muuttaa asioita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/>
              <a:t>suunnataan tarkkaavaisuus ongelman ratkaisemiseen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fi-FI" dirty="0"/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 Käytännössä usein yhdistellään ongelma- ja tunnekeskeisiä selviytymiskeinoja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 Selviytymiskeinot yksilöllisiä, mutta eivät pysyviä persoonallisuuden ominaisuuksia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/>
              <a:t>voivat kehittyä ja muuttua elämänkulun aikana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7EBA56F-4F3D-954F-B008-9C4336DF6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92920"/>
            <a:ext cx="5901459" cy="27432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fi-FI" dirty="0"/>
              <a:t>© Sanoma Pro, Tekijät ● Mieli 4 tunteet ja mielenterveys, Kuva: </a:t>
            </a:r>
            <a:r>
              <a:rPr lang="fi-FI" dirty="0" err="1"/>
              <a:t>Pexels</a:t>
            </a:r>
            <a:endParaRPr lang="en-US" dirty="0"/>
          </a:p>
        </p:txBody>
      </p:sp>
      <p:pic>
        <p:nvPicPr>
          <p:cNvPr id="18434" name="Picture 2" descr="Free Ilmainen kuvapankkikuva tunnisteilla afroamerikkalaiset naiset, ihmiset, ihmiset puhuvat Stock Photo">
            <a:extLst>
              <a:ext uri="{FF2B5EF4-FFF2-40B4-BE49-F238E27FC236}">
                <a16:creationId xmlns:a16="http://schemas.microsoft.com/office/drawing/2014/main" id="{2BA67684-9AAE-584C-BAE0-172EF8F4FF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3" r="13662"/>
          <a:stretch/>
        </p:blipFill>
        <p:spPr bwMode="auto">
          <a:xfrm>
            <a:off x="400249" y="2084832"/>
            <a:ext cx="3903122" cy="332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814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378" y="567385"/>
            <a:ext cx="9543482" cy="1499616"/>
          </a:xfrm>
        </p:spPr>
        <p:txBody>
          <a:bodyPr/>
          <a:lstStyle/>
          <a:p>
            <a:r>
              <a:rPr lang="fi-FI" dirty="0"/>
              <a:t>Psykologinen joustavuus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9379" y="2067001"/>
            <a:ext cx="6544421" cy="4005851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 sz="2400" b="1" dirty="0">
                <a:ea typeface="+mn-lt"/>
                <a:cs typeface="+mn-lt"/>
              </a:rPr>
              <a:t> </a:t>
            </a:r>
            <a:r>
              <a:rPr lang="fi-FI" b="1" dirty="0"/>
              <a:t> </a:t>
            </a:r>
            <a:r>
              <a:rPr lang="fi-FI" sz="2000" b="1" dirty="0"/>
              <a:t>Psykologinen joustavuus: </a:t>
            </a:r>
            <a:endParaRPr lang="fi-FI" b="1" dirty="0"/>
          </a:p>
          <a:p>
            <a:pPr lvl="1">
              <a:buFont typeface="Arial" panose="020B0602020104020603" pitchFamily="34" charset="0"/>
              <a:buChar char="•"/>
            </a:pPr>
            <a:r>
              <a:rPr lang="fi-FI" dirty="0"/>
              <a:t>taitoa toimia stressaavissa ja muuttuvissa tilanteissa tietoisesti, tarkoituksenmukaisesti ja arvojensa ohjaamana 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dirty="0"/>
              <a:t>taitoa muuttaa toimintaansa tarvittaessa </a:t>
            </a:r>
          </a:p>
          <a:p>
            <a:pPr lvl="1">
              <a:buFont typeface="Arial" panose="020B0602020104020603" pitchFamily="34" charset="0"/>
              <a:buChar char="•"/>
            </a:pPr>
            <a:endParaRPr lang="fi-FI" dirty="0"/>
          </a:p>
          <a:p>
            <a:pPr>
              <a:buFont typeface="Arial" panose="020B0602020104020603" pitchFamily="34" charset="0"/>
              <a:buChar char="•"/>
            </a:pPr>
            <a:r>
              <a:rPr lang="fi-FI" dirty="0"/>
              <a:t> </a:t>
            </a:r>
            <a:r>
              <a:rPr lang="fi-FI" sz="2000" dirty="0"/>
              <a:t>Riittävä psykologinen joustavuus auttaa ihmistä toimimaan hyvinvointiaan edistävillä tavoilla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2000" dirty="0"/>
              <a:t> Psykologisen joustavuuden puuttuessa automaattiset ajatukset, tunnereaktiot ja pinttyneet toimintatavat ohjaavat stressaavissa tilanteissa käyttäytymistä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3072" y="6454040"/>
            <a:ext cx="5901459" cy="274320"/>
          </a:xfrm>
        </p:spPr>
        <p:txBody>
          <a:bodyPr/>
          <a:lstStyle/>
          <a:p>
            <a:r>
              <a:rPr lang="fi-FI" dirty="0"/>
              <a:t>© Sanoma Pro, Tekijät ● Mieli 4 tunteet ja mielenterveys, Kuva: </a:t>
            </a:r>
            <a:r>
              <a:rPr lang="fi-FI" dirty="0" err="1"/>
              <a:t>Pexels</a:t>
            </a:r>
            <a:endParaRPr lang="en-US" dirty="0"/>
          </a:p>
        </p:txBody>
      </p:sp>
      <p:pic>
        <p:nvPicPr>
          <p:cNvPr id="19458" name="Picture 2" descr="Free Ilmainen kuvapankkikuva tunnisteilla blondi, hauskanpito, iäkäs mies Stock Photo">
            <a:extLst>
              <a:ext uri="{FF2B5EF4-FFF2-40B4-BE49-F238E27FC236}">
                <a16:creationId xmlns:a16="http://schemas.microsoft.com/office/drawing/2014/main" id="{F44AB54E-687A-E94F-B350-6D2F91BC2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229" y="1014493"/>
            <a:ext cx="3499302" cy="524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08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fi-FI" dirty="0"/>
              <a:t>Psyykkinen tasapaino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49424"/>
            <a:ext cx="6569852" cy="4023360"/>
          </a:xfrm>
        </p:spPr>
        <p:txBody>
          <a:bodyPr vert="horz" lIns="45720" tIns="45720" rIns="45720" bIns="45720" rtlCol="0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 P</a:t>
            </a:r>
            <a:r>
              <a:rPr lang="fi-FI" b="1" dirty="0"/>
              <a:t>syykkinen</a:t>
            </a:r>
            <a:r>
              <a:rPr lang="fi-FI" dirty="0"/>
              <a:t> </a:t>
            </a:r>
            <a:r>
              <a:rPr lang="fi-FI" b="1" dirty="0"/>
              <a:t>tasapaino:</a:t>
            </a:r>
            <a:r>
              <a:rPr lang="fi-FI" dirty="0"/>
              <a:t> mielen tasapaino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 Psyykkiseen tasapainoon kuuluvat mm.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/>
              <a:t>kokemus elämän ennustettavuudesta ja jatkuvuudesta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/>
              <a:t>riittävät voimavarat selviytyä vastoinkäymisistä ja stressistä </a:t>
            </a:r>
          </a:p>
          <a:p>
            <a:pPr marL="0" indent="0">
              <a:buNone/>
            </a:pPr>
            <a:endParaRPr lang="fi-FI" dirty="0"/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 </a:t>
            </a:r>
            <a:r>
              <a:rPr lang="fi-FI" b="1" dirty="0"/>
              <a:t>Hyvät tunnetaidot </a:t>
            </a:r>
            <a:r>
              <a:rPr lang="fi-FI" dirty="0"/>
              <a:t>tukevat psyykkistä tasapainoa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 Psyykkistä tasapainoa uhkaavia asioita käsitellään </a:t>
            </a:r>
            <a:r>
              <a:rPr lang="fi-FI" b="1" dirty="0"/>
              <a:t>psykologisten säätelykeinojen </a:t>
            </a:r>
            <a:r>
              <a:rPr lang="fi-FI" dirty="0"/>
              <a:t>avulla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89481" y="6484852"/>
            <a:ext cx="3875798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© Sanoma Pro, Tekijät ● Mieli 4 tunteet ja mielenterveys, Kuva: </a:t>
            </a:r>
            <a:r>
              <a:rPr lang="fi-FI" dirty="0" err="1"/>
              <a:t>Pexels</a:t>
            </a:r>
            <a:endParaRPr lang="en-US" dirty="0"/>
          </a:p>
        </p:txBody>
      </p:sp>
      <p:pic>
        <p:nvPicPr>
          <p:cNvPr id="1026" name="Picture 2" descr="Free Ilmainen kuvapankkikuva tunnisteilla asu, converse, harmaa tausta Stock Photo">
            <a:extLst>
              <a:ext uri="{FF2B5EF4-FFF2-40B4-BE49-F238E27FC236}">
                <a16:creationId xmlns:a16="http://schemas.microsoft.com/office/drawing/2014/main" id="{793E1932-40EB-CA46-B031-3F63B1AAB7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" r="-2" b="-2"/>
          <a:stretch/>
        </p:blipFill>
        <p:spPr bwMode="auto">
          <a:xfrm>
            <a:off x="8270009" y="958656"/>
            <a:ext cx="3495270" cy="516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225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1956D3-D515-DA47-8F86-E9AF7AB96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fi-FI" dirty="0"/>
              <a:t>Tunnetaidot ja Tunteiden säätely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BB909C-8EC5-E74B-8189-B111F72DB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8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1600" b="1" dirty="0"/>
              <a:t> </a:t>
            </a:r>
            <a:r>
              <a:rPr lang="fi-FI" sz="2000" b="1" dirty="0"/>
              <a:t>Tunnetaidot</a:t>
            </a:r>
            <a:r>
              <a:rPr lang="fi-FI" sz="2000" dirty="0"/>
              <a:t>: taitoja tunnistaa, sanoittaa ja ilmaista tunteita itsessä ja toisissa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/>
              <a:t> Hyvät tunnetaidot suojaavat psyykkistä hyvinvointia ja mielenterveyttä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600" dirty="0"/>
              <a:t>erityisesti vaikeiden tunteiden tiedostaminen ja hyväksyminen osana omaa elämää edistää hyvinvointia</a:t>
            </a:r>
            <a:endParaRPr lang="fi-FI" sz="16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fi-FI" sz="1600" b="1" dirty="0"/>
              <a:t> </a:t>
            </a:r>
            <a:r>
              <a:rPr lang="fi-FI" sz="2000" dirty="0"/>
              <a:t>Tunnetaitoihin sisältyy tunteiden säätely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000" b="1" dirty="0"/>
              <a:t> Tunteiden säätely: </a:t>
            </a:r>
            <a:r>
              <a:rPr lang="fi-FI" sz="2000" dirty="0"/>
              <a:t>omien tunnereaktioiden ja -ilmausten säätelyä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600" dirty="0"/>
              <a:t>onnistunut tunteiden säätely auttaa reagoimaan tunteisiin </a:t>
            </a:r>
            <a:r>
              <a:rPr lang="fi-FI" sz="1600" b="1" dirty="0"/>
              <a:t>adaptiivisesti </a:t>
            </a:r>
            <a:endParaRPr lang="fi-FI" sz="1600" dirty="0"/>
          </a:p>
          <a:p>
            <a:pPr>
              <a:buFont typeface="Arial" panose="020B0604020202020204" pitchFamily="34" charset="0"/>
              <a:buChar char="•"/>
            </a:pPr>
            <a:endParaRPr lang="fi-FI" sz="16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7EBA56F-4F3D-954F-B008-9C4336DF6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5148" y="6470704"/>
            <a:ext cx="3875798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© Sanoma Pro, Tekijät ● Mieli 4 tunteet ja mielenterveys, Kuva: </a:t>
            </a:r>
            <a:r>
              <a:rPr lang="fi-FI" dirty="0" err="1"/>
              <a:t>Pexels</a:t>
            </a:r>
            <a:endParaRPr lang="en-US" dirty="0"/>
          </a:p>
        </p:txBody>
      </p:sp>
      <p:pic>
        <p:nvPicPr>
          <p:cNvPr id="9218" name="Picture 2" descr="Free Ilmainen kuvapankkikuva tunnisteilla ihmiset, mallit, miehet Stock Photo">
            <a:extLst>
              <a:ext uri="{FF2B5EF4-FFF2-40B4-BE49-F238E27FC236}">
                <a16:creationId xmlns:a16="http://schemas.microsoft.com/office/drawing/2014/main" id="{A491C07E-9826-A34F-9DA9-8B5A5A9DEF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" r="-2" b="-2"/>
          <a:stretch/>
        </p:blipFill>
        <p:spPr bwMode="auto">
          <a:xfrm>
            <a:off x="7552266" y="10"/>
            <a:ext cx="463973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873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1956D3-D515-DA47-8F86-E9AF7AB96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902061" cy="1499616"/>
          </a:xfrm>
        </p:spPr>
        <p:txBody>
          <a:bodyPr>
            <a:normAutofit/>
          </a:bodyPr>
          <a:lstStyle/>
          <a:p>
            <a:r>
              <a:rPr lang="fi-FI" dirty="0"/>
              <a:t>James </a:t>
            </a:r>
            <a:r>
              <a:rPr lang="fi-FI" dirty="0" err="1"/>
              <a:t>grossin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/>
              <a:t>Tunteiden säätelyn malli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BB909C-8EC5-E74B-8189-B111F72DB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5902061" cy="393192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b="1" dirty="0"/>
              <a:t> </a:t>
            </a:r>
            <a:r>
              <a:rPr lang="fi-FI" dirty="0"/>
              <a:t>Teoria kuvaa tunteiden säätelyä ajallisesti kahdella tavalla</a:t>
            </a:r>
          </a:p>
          <a:p>
            <a:pPr marL="0" indent="0">
              <a:buNone/>
            </a:pPr>
            <a:r>
              <a:rPr lang="fi-FI" b="1" dirty="0"/>
              <a:t>1. Ennakoivat säätelykeinot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000" dirty="0"/>
              <a:t>pyritään</a:t>
            </a:r>
            <a:r>
              <a:rPr lang="fi-FI" sz="2000" b="1" dirty="0"/>
              <a:t> </a:t>
            </a:r>
            <a:r>
              <a:rPr lang="fi-FI" sz="2000" dirty="0"/>
              <a:t>vaikuttamaan tulevassa tilanteessa syntyviin tunteisiin ja niiden voimakkuuteen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fi-FI" sz="2000" dirty="0"/>
          </a:p>
          <a:p>
            <a:pPr marL="0" indent="0">
              <a:buNone/>
            </a:pPr>
            <a:r>
              <a:rPr lang="fi-FI" b="1" dirty="0"/>
              <a:t>2. Reaktiosidonnaiset säätelykeinot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000" dirty="0"/>
              <a:t>tunteiden säätelyä, jota käytetään</a:t>
            </a:r>
            <a:r>
              <a:rPr lang="fi-FI" sz="2000" b="1" dirty="0"/>
              <a:t> </a:t>
            </a:r>
            <a:r>
              <a:rPr lang="fi-FI" sz="2000" dirty="0"/>
              <a:t>tunnereaktion syntymisen jälkeen</a:t>
            </a:r>
          </a:p>
        </p:txBody>
      </p:sp>
      <p:pic>
        <p:nvPicPr>
          <p:cNvPr id="8196" name="Picture 4" descr="Free Ilmainen kuvapankkikuva tunnisteilla ammatillinen henkilö, Ammatti, ammattilainen Stock Photo">
            <a:extLst>
              <a:ext uri="{FF2B5EF4-FFF2-40B4-BE49-F238E27FC236}">
                <a16:creationId xmlns:a16="http://schemas.microsoft.com/office/drawing/2014/main" id="{82ED7B21-AF37-E442-81EE-EF17BFC61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90490" y="640080"/>
            <a:ext cx="3723208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7EBA56F-4F3D-954F-B008-9C4336DF6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12239" y="6419088"/>
            <a:ext cx="5901459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© Sanoma Pro, Tekijät ● Mieli 4 tunteet ja mielenterveys, Kuva: </a:t>
            </a:r>
            <a:r>
              <a:rPr lang="fi-FI" dirty="0" err="1"/>
              <a:t>Pexels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859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1956D3-D515-DA47-8F86-E9AF7AB96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876483" cy="1499616"/>
          </a:xfrm>
        </p:spPr>
        <p:txBody>
          <a:bodyPr>
            <a:normAutofit/>
          </a:bodyPr>
          <a:lstStyle/>
          <a:p>
            <a:r>
              <a:rPr lang="fi-FI" dirty="0"/>
              <a:t>Leslie </a:t>
            </a:r>
            <a:r>
              <a:rPr lang="fi-FI" dirty="0" err="1"/>
              <a:t>greenbergin</a:t>
            </a:r>
            <a:r>
              <a:rPr lang="fi-FI" dirty="0"/>
              <a:t> Tunneteoria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BB909C-8EC5-E74B-8189-B111F72DB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189748"/>
            <a:ext cx="10285556" cy="3931920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 </a:t>
            </a:r>
            <a:r>
              <a:rPr lang="fi-FI" b="1" dirty="0"/>
              <a:t>Ensisijaiset adaptiiviset tunteet:</a:t>
            </a:r>
            <a:r>
              <a:rPr lang="fi-FI" dirty="0"/>
              <a:t> yksilön perusreaktioita tunteita herättäviin tilanteisiin, auttavat selviytymään ja toimimaan</a:t>
            </a:r>
          </a:p>
          <a:p>
            <a:pPr marL="264795" lvl="1">
              <a:buFont typeface="Arial" panose="020B0604020202020204" pitchFamily="34" charset="0"/>
              <a:buChar char="•"/>
            </a:pPr>
            <a:r>
              <a:rPr lang="fi-FI" dirty="0"/>
              <a:t>esim. uhka </a:t>
            </a:r>
            <a:r>
              <a:rPr lang="fi-FI" dirty="0">
                <a:latin typeface="TW Cen MT"/>
              </a:rPr>
              <a:t>→</a:t>
            </a:r>
            <a:r>
              <a:rPr lang="fi-FI" dirty="0"/>
              <a:t> pelon tunne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b="1" dirty="0"/>
              <a:t> Ensisijaiset epäadaptiiviset tunteet</a:t>
            </a:r>
            <a:r>
              <a:rPr lang="fi-FI" dirty="0"/>
              <a:t>: toistuvia, vaikeasti muutettavia ja usein lapsuudessa opittuja</a:t>
            </a:r>
          </a:p>
          <a:p>
            <a:pPr marL="264795" lvl="1">
              <a:buFont typeface="Arial" panose="020B0604020202020204" pitchFamily="34" charset="0"/>
              <a:buChar char="•"/>
            </a:pPr>
            <a:r>
              <a:rPr lang="fi-FI" dirty="0"/>
              <a:t>esim. pelkoon liittyvä häpeä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b="1" dirty="0"/>
              <a:t> Toissijaiset tunteet: </a:t>
            </a:r>
            <a:r>
              <a:rPr lang="fi-FI" dirty="0"/>
              <a:t>syntyvät, kun ensisijaista tunnetta ei tunnisteta tai siltä suojaudutaan</a:t>
            </a:r>
          </a:p>
          <a:p>
            <a:pPr marL="264795" lvl="1">
              <a:buFont typeface="Arial" panose="020B0604020202020204" pitchFamily="34" charset="0"/>
              <a:buChar char="•"/>
            </a:pPr>
            <a:r>
              <a:rPr lang="fi-FI" dirty="0"/>
              <a:t>esim. kiukku, jonka alla on pelko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b="1" dirty="0"/>
              <a:t> Välineelliset tunteet</a:t>
            </a:r>
            <a:r>
              <a:rPr lang="fi-FI" dirty="0"/>
              <a:t>: opittuja tietoisia tai ei-tietoisia tunneilmaisuja, joiden kautta yksilö pyrkii vaikuttamaan toisiin </a:t>
            </a:r>
          </a:p>
          <a:p>
            <a:pPr>
              <a:buFont typeface="Arial" panose="020B0604020202020204" pitchFamily="34" charset="0"/>
              <a:buChar char="•"/>
            </a:pPr>
            <a:endParaRPr lang="fi-FI" dirty="0"/>
          </a:p>
          <a:p>
            <a:pPr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7EBA56F-4F3D-954F-B008-9C4336DF6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12239" y="6419088"/>
            <a:ext cx="5901459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© Sanoma Pro, Tekijät ● Mieli 4 tunteet ja mielenterveys</a:t>
            </a:r>
          </a:p>
        </p:txBody>
      </p:sp>
    </p:spTree>
    <p:extLst>
      <p:ext uri="{BB962C8B-B14F-4D97-AF65-F5344CB8AC3E}">
        <p14:creationId xmlns:p14="http://schemas.microsoft.com/office/powerpoint/2010/main" val="514819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8B7386D-F94E-3245-85E9-23694EF4B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err="1"/>
              <a:t>Greenbergin</a:t>
            </a:r>
            <a:r>
              <a:rPr lang="fi-FI" dirty="0"/>
              <a:t> tunneteoria: </a:t>
            </a:r>
            <a:br>
              <a:rPr lang="fi-FI" dirty="0"/>
            </a:br>
            <a:r>
              <a:rPr lang="fi-FI" dirty="0"/>
              <a:t>tunteiden tunnistamisen merkitys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E8E3C31-C47A-8544-A346-CD20E6E05B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2400" b="1" dirty="0"/>
              <a:t> Ensisijaiset epäadaptiiviset tunteet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000" dirty="0"/>
              <a:t>liittyy kielteisiä tuntemuksia itsestä; voivat saada ihmisen tuntemaan itsensä epävarmaksi, vialliseksi ja arvottomaksi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000" dirty="0"/>
              <a:t>ensisijaisten epäadaptiivisten tunteiden tunnistaminen auttaa vähentämään ahdistusta ja kielteisiä tuntemuksia</a:t>
            </a:r>
          </a:p>
          <a:p>
            <a:endParaRPr lang="fi-FI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fi-FI" sz="2400" b="1" dirty="0"/>
              <a:t> Toissijaiset tunteet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000" dirty="0"/>
              <a:t>niiden mukaan toimiminen on usein epätarkoituksenmukaista tilanteeseen nähden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000" dirty="0"/>
              <a:t>tunnistaminen mahdollistaa rakentavan käyttäytymisen läheisissä ihmissuhteissa ja edistää psyykkistä hyvinvointia</a:t>
            </a:r>
          </a:p>
          <a:p>
            <a:endParaRPr lang="fi-FI" sz="24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3045AED-D48F-3641-8F93-AA3706183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591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fi-FI" dirty="0"/>
              <a:t>Psykologiset säätelykeinot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447344"/>
            <a:ext cx="6066818" cy="4023360"/>
          </a:xfrm>
        </p:spPr>
        <p:txBody>
          <a:bodyPr vert="horz" lIns="45720" tIns="45720" rIns="45720" bIns="45720" rtlCol="0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2400" b="1" dirty="0">
                <a:ea typeface="+mn-lt"/>
                <a:cs typeface="+mn-lt"/>
              </a:rPr>
              <a:t> </a:t>
            </a:r>
            <a:r>
              <a:rPr lang="fi-FI" sz="2400" dirty="0"/>
              <a:t>Psyykkistä tasapainoa uhkaavia asioita käsitellään </a:t>
            </a:r>
            <a:r>
              <a:rPr lang="fi-FI" sz="2400" b="1" dirty="0"/>
              <a:t>psykologisten säätelykeinojen </a:t>
            </a:r>
            <a:r>
              <a:rPr lang="fi-FI" sz="2400" dirty="0"/>
              <a:t>avulla</a:t>
            </a:r>
          </a:p>
          <a:p>
            <a:pPr lvl="1">
              <a:buFont typeface="Arial" panose="020B0604020202020204" pitchFamily="34" charset="0"/>
              <a:buChar char="•"/>
            </a:pPr>
            <a:endParaRPr lang="fi-FI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fi-FI" sz="2400" dirty="0"/>
              <a:t> Säätelykeinoissa voidaan erottaa: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000" dirty="0"/>
              <a:t>melko tietoiset </a:t>
            </a:r>
            <a:r>
              <a:rPr lang="fi-FI" sz="2000" b="1" dirty="0"/>
              <a:t>selviytymiskeinot</a:t>
            </a:r>
            <a:r>
              <a:rPr lang="fi-FI" sz="2000" dirty="0"/>
              <a:t> (= hallintakeinot)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000" dirty="0"/>
              <a:t>automaattiset ja ei-tietoiset </a:t>
            </a:r>
            <a:r>
              <a:rPr lang="fi-FI" sz="2000" b="1" dirty="0"/>
              <a:t>defenssit</a:t>
            </a:r>
            <a:r>
              <a:rPr lang="fi-FI" sz="2000" dirty="0"/>
              <a:t> (= psyykkiset </a:t>
            </a:r>
            <a:r>
              <a:rPr lang="fi-FI" sz="2000" dirty="0" err="1"/>
              <a:t>suojatumis</a:t>
            </a:r>
            <a:r>
              <a:rPr lang="fi-FI" sz="2000" dirty="0"/>
              <a:t>- tai puolustuskeinot)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fi-FI" sz="24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5148" y="6470704"/>
            <a:ext cx="3875798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© Sanoma Pro, Tekijät ● Mieli 4 tunteet ja mielenterveys, Kuva: </a:t>
            </a:r>
            <a:r>
              <a:rPr lang="fi-FI" dirty="0" err="1"/>
              <a:t>Pexels</a:t>
            </a:r>
            <a:endParaRPr lang="en-US" dirty="0"/>
          </a:p>
        </p:txBody>
      </p:sp>
      <p:pic>
        <p:nvPicPr>
          <p:cNvPr id="14338" name="Picture 2" descr="Free Ilmainen kuvapankkikuva tunnisteilla aktiivinen, aktiivisuus, breikkaaja Stock Photo">
            <a:extLst>
              <a:ext uri="{FF2B5EF4-FFF2-40B4-BE49-F238E27FC236}">
                <a16:creationId xmlns:a16="http://schemas.microsoft.com/office/drawing/2014/main" id="{A73BFE27-D58C-314F-86F4-EFAEB14B29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" r="-2" b="-2"/>
          <a:stretch/>
        </p:blipFill>
        <p:spPr bwMode="auto">
          <a:xfrm>
            <a:off x="7552266" y="10"/>
            <a:ext cx="463973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84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8097570" cy="1499616"/>
          </a:xfrm>
        </p:spPr>
        <p:txBody>
          <a:bodyPr>
            <a:normAutofit/>
          </a:bodyPr>
          <a:lstStyle/>
          <a:p>
            <a:r>
              <a:rPr lang="fi-FI" dirty="0"/>
              <a:t>defenssit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4084" y="2084832"/>
            <a:ext cx="7161196" cy="4023360"/>
          </a:xfrm>
        </p:spPr>
        <p:txBody>
          <a:bodyPr vert="horz" lIns="45720" tIns="45720" rIns="45720" bIns="45720" rtlCol="0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 </a:t>
            </a:r>
            <a:r>
              <a:rPr lang="fi-FI" b="1" dirty="0">
                <a:ea typeface="+mn-lt"/>
                <a:cs typeface="+mn-lt"/>
              </a:rPr>
              <a:t>P</a:t>
            </a:r>
            <a:r>
              <a:rPr lang="fi-FI" b="1" dirty="0"/>
              <a:t>syykkisiä suojautumiskeinoja </a:t>
            </a:r>
            <a:r>
              <a:rPr lang="fi-FI" dirty="0"/>
              <a:t>(psyykkisiä puolustuskeinoja), joiden avulla ohitetaan tai piilotetaan psyykkistä tasapainoa uhkaavat asiat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 Ovat osa automaattista ja ei-tietoista</a:t>
            </a:r>
            <a:r>
              <a:rPr lang="fi-FI" b="1" dirty="0"/>
              <a:t> </a:t>
            </a:r>
            <a:r>
              <a:rPr lang="fi-FI" dirty="0"/>
              <a:t>tunteiden säätelyä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 Melko </a:t>
            </a:r>
            <a:r>
              <a:rPr lang="fi-FI" b="1" dirty="0"/>
              <a:t>tilannesidonnaisia</a:t>
            </a:r>
            <a:r>
              <a:rPr lang="fi-FI" dirty="0"/>
              <a:t>: viriävät tilanteessa syntyvien tunteiden ja tulkintojen pohjalta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 Suojaavat automaattisesti omaa </a:t>
            </a:r>
            <a:r>
              <a:rPr lang="fi-FI" dirty="0" err="1"/>
              <a:t>minäkokemusta</a:t>
            </a:r>
            <a:r>
              <a:rPr lang="fi-FI" dirty="0"/>
              <a:t> ja häivyttävät epämiellyttävää tunnetta, ahdistusta tai stressiä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/>
              <a:t>tavoitteena mielen tasapainon ylläpitäminen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/>
              <a:t>esim. torjunta, kieltäminen, välttely</a:t>
            </a:r>
            <a:br>
              <a:rPr lang="fi-FI" dirty="0"/>
            </a:b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27683" y="6448401"/>
            <a:ext cx="3875798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© Sanoma Pro, Tekijät ● Mieli 4 tunteet ja mielenterveys, Kuva: </a:t>
            </a:r>
            <a:r>
              <a:rPr lang="fi-FI" dirty="0" err="1"/>
              <a:t>Pexels</a:t>
            </a:r>
            <a:endParaRPr lang="en-US" dirty="0"/>
          </a:p>
        </p:txBody>
      </p:sp>
      <p:pic>
        <p:nvPicPr>
          <p:cNvPr id="3074" name="Picture 2" descr="Free Ilmainen kuvapankkikuva tunnisteilla aleneminen, ele, estää Stock Photo">
            <a:extLst>
              <a:ext uri="{FF2B5EF4-FFF2-40B4-BE49-F238E27FC236}">
                <a16:creationId xmlns:a16="http://schemas.microsoft.com/office/drawing/2014/main" id="{E14135AC-F744-7C42-ACD5-384FD33415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2" r="23333" b="18000"/>
          <a:stretch/>
        </p:blipFill>
        <p:spPr bwMode="auto">
          <a:xfrm>
            <a:off x="8347778" y="1962912"/>
            <a:ext cx="3555703" cy="370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162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700300" cy="1499616"/>
          </a:xfrm>
        </p:spPr>
        <p:txBody>
          <a:bodyPr>
            <a:normAutofit/>
          </a:bodyPr>
          <a:lstStyle/>
          <a:p>
            <a:r>
              <a:rPr lang="fi-FI" dirty="0"/>
              <a:t>Sopeutumista haittaavat ja edistävät defenssit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1930" y="1989374"/>
            <a:ext cx="6931152" cy="4023360"/>
          </a:xfrm>
        </p:spPr>
        <p:txBody>
          <a:bodyPr vert="horz" lIns="45720" tIns="45720" rIns="45720" bIns="45720" rtlCol="0"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b="1" dirty="0"/>
              <a:t> Sopeutumista haittaavat defenssit:</a:t>
            </a:r>
            <a:r>
              <a:rPr lang="fi-FI" dirty="0"/>
              <a:t> epäkypsiä suojautumiskeinoja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/>
              <a:t>eivät edistä psyykkistä hyvinvointia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/>
              <a:t>voivat vääristää todellisuutta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/>
              <a:t>esim. toisten syyttely, tosiasioiden kieltäminen</a:t>
            </a:r>
            <a:br>
              <a:rPr lang="fi-FI" dirty="0"/>
            </a:br>
            <a:endParaRPr lang="fi-FI" dirty="0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 </a:t>
            </a:r>
            <a:r>
              <a:rPr lang="fi-FI" b="1" dirty="0"/>
              <a:t>Sopeutumista edistävät defenssit: </a:t>
            </a:r>
            <a:r>
              <a:rPr lang="fi-FI" dirty="0"/>
              <a:t>kypsiä suojautumiskeinoja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/>
              <a:t>eivät ole itselle tai toisille kovinkaan haitallisia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/>
              <a:t>eivät vääristä todellisuutta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/>
              <a:t>esim. huumori, jalostaminen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 </a:t>
            </a:r>
            <a:r>
              <a:rPr lang="fi-FI" sz="1900" dirty="0"/>
              <a:t>Toisaalta kypsän defenssin käyttäminen pitkittyneesti voi muodostua sopeutumista haittaavaksi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500" dirty="0"/>
              <a:t>vaikeaa tunnetta tai stressin juurisyytä ei käsitellä</a:t>
            </a: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48629" y="6371152"/>
            <a:ext cx="3875798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© Sanoma Pro, Tekijät ● Mieli 4 tunteet ja mielenterveys, Kuvat: </a:t>
            </a:r>
            <a:r>
              <a:rPr lang="fi-FI" dirty="0" err="1"/>
              <a:t>Pexels</a:t>
            </a:r>
            <a:endParaRPr lang="en-US" dirty="0"/>
          </a:p>
        </p:txBody>
      </p:sp>
      <p:pic>
        <p:nvPicPr>
          <p:cNvPr id="5122" name="Picture 2" descr="Free Ilmainen kuvapankkikuva tunnisteilla apu, covid-19, ele Stock Photo">
            <a:extLst>
              <a:ext uri="{FF2B5EF4-FFF2-40B4-BE49-F238E27FC236}">
                <a16:creationId xmlns:a16="http://schemas.microsoft.com/office/drawing/2014/main" id="{70273CB1-26D3-0645-AEF9-FEC3F258EE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3" b="38667"/>
          <a:stretch/>
        </p:blipFill>
        <p:spPr bwMode="auto">
          <a:xfrm>
            <a:off x="1053819" y="4131135"/>
            <a:ext cx="3050564" cy="214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ree Ilmainen kuvapankkikuva tunnisteilla afroamerikkalaiset naiset, aggressiivinen, ärtynyt Stock Photo">
            <a:extLst>
              <a:ext uri="{FF2B5EF4-FFF2-40B4-BE49-F238E27FC236}">
                <a16:creationId xmlns:a16="http://schemas.microsoft.com/office/drawing/2014/main" id="{A4BE44D2-68D7-FF4D-A0D6-C0F411308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19" y="1989374"/>
            <a:ext cx="3020872" cy="201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5940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i">
  <a:themeElements>
    <a:clrScheme name="Violetti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Integraali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i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E9B2EBDD64CC4383B99224C2A6C036" ma:contentTypeVersion="10" ma:contentTypeDescription="Create a new document." ma:contentTypeScope="" ma:versionID="26dc4615e67a8739360fbd9cd42cef70">
  <xsd:schema xmlns:xsd="http://www.w3.org/2001/XMLSchema" xmlns:xs="http://www.w3.org/2001/XMLSchema" xmlns:p="http://schemas.microsoft.com/office/2006/metadata/properties" xmlns:ns2="42116817-7e29-4aa7-b7a6-c483eebecbb8" xmlns:ns3="807aa635-cdf8-4f87-acc5-eeaafee58acb" targetNamespace="http://schemas.microsoft.com/office/2006/metadata/properties" ma:root="true" ma:fieldsID="6387b232793b1c922b532bf527a3edad" ns2:_="" ns3:_="">
    <xsd:import namespace="42116817-7e29-4aa7-b7a6-c483eebecbb8"/>
    <xsd:import namespace="807aa635-cdf8-4f87-acc5-eeaafee58ac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116817-7e29-4aa7-b7a6-c483eebecb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7aa635-cdf8-4f87-acc5-eeaafee58ac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127A92-08DC-4A74-B605-4922F83495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1AACAE-6EB8-45E6-9D80-77184C5DED6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C60212C-DF3D-42C6-87A2-5222CFABAE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116817-7e29-4aa7-b7a6-c483eebecbb8"/>
    <ds:schemaRef ds:uri="807aa635-cdf8-4f87-acc5-eeaafee58a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16167</TotalTime>
  <Words>869</Words>
  <Application>Microsoft Office PowerPoint</Application>
  <PresentationFormat>Laajakuva</PresentationFormat>
  <Paragraphs>108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20" baseType="lpstr">
      <vt:lpstr>Arial</vt:lpstr>
      <vt:lpstr>Calibri</vt:lpstr>
      <vt:lpstr>TW Cen MT</vt:lpstr>
      <vt:lpstr>TW Cen MT</vt:lpstr>
      <vt:lpstr>Tw Cen MT Condensed</vt:lpstr>
      <vt:lpstr>Wingdings 3</vt:lpstr>
      <vt:lpstr>Integraali</vt:lpstr>
      <vt:lpstr>6. Psyykkinen hyvinvointi</vt:lpstr>
      <vt:lpstr>Psyykkinen tasapaino</vt:lpstr>
      <vt:lpstr>Tunnetaidot ja Tunteiden säätely</vt:lpstr>
      <vt:lpstr>James grossin  Tunteiden säätelyn malli</vt:lpstr>
      <vt:lpstr>Leslie greenbergin Tunneteoria </vt:lpstr>
      <vt:lpstr>Greenbergin tunneteoria:  tunteiden tunnistamisen merkitys</vt:lpstr>
      <vt:lpstr>Psykologiset säätelykeinot</vt:lpstr>
      <vt:lpstr>defenssit</vt:lpstr>
      <vt:lpstr>Sopeutumista haittaavat ja edistävät defenssit</vt:lpstr>
      <vt:lpstr>Esimerkkejä defensseistä</vt:lpstr>
      <vt:lpstr>selviytymiskeinot</vt:lpstr>
      <vt:lpstr>Richard lazaruksen teoria selviytymiskeinoista</vt:lpstr>
      <vt:lpstr>Psykologinen joustavuus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</dc:title>
  <dc:creator>Nea Viljakainen</dc:creator>
  <cp:lastModifiedBy>Roms Jochen</cp:lastModifiedBy>
  <cp:revision>718</cp:revision>
  <dcterms:created xsi:type="dcterms:W3CDTF">2021-05-18T05:21:46Z</dcterms:created>
  <dcterms:modified xsi:type="dcterms:W3CDTF">2023-01-23T06:30:29Z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0x010100CEE9B2EBDD64CC4383B99224C2A6C036</vt:lpwstr>
  </property>
</Properties>
</file>