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15"/>
  </p:notesMasterIdLst>
  <p:sldIdLst>
    <p:sldId id="256" r:id="rId5"/>
    <p:sldId id="273" r:id="rId6"/>
    <p:sldId id="279" r:id="rId7"/>
    <p:sldId id="280" r:id="rId8"/>
    <p:sldId id="281" r:id="rId9"/>
    <p:sldId id="274" r:id="rId10"/>
    <p:sldId id="282" r:id="rId11"/>
    <p:sldId id="278" r:id="rId12"/>
    <p:sldId id="283" r:id="rId13"/>
    <p:sldId id="27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DDD2BB-A10C-46AC-A4D7-DD1A908FE0CC}" v="8" dt="2022-08-03T12:53:15.8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90BE48-E4BF-415A-9219-2695FA2D5D60}" type="datetimeFigureOut">
              <a:rPr lang="fi-FI" smtClean="0"/>
              <a:t>23.1.2023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45F2F8-4BFD-42AD-A2D3-03024F43B8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0431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/>
              <a:t>Muokkaa alaotsikon perustyyliä napsautt.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F3A0B2C-D2E3-4EBB-9D29-6E1D7EF51402}" type="datetime1">
              <a:rPr lang="en-US" smtClean="0"/>
              <a:t>1/23/2023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119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BBFBE-ED4A-49B3-8CF2-71B16D2FBFF7}" type="datetime1">
              <a:rPr lang="en-US" smtClean="0"/>
              <a:t>1/23/2023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724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77834-8D20-4628-9DB5-F4F9C9A2E20A}" type="datetime1">
              <a:rPr lang="en-US" smtClean="0"/>
              <a:t>1/23/2023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3249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CBEAF-6588-4B56-9159-A9C659AA5420}" type="datetime1">
              <a:rPr lang="en-US" smtClean="0"/>
              <a:t>1/23/2023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630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4E11-7B9F-4675-88EB-6ADBCB86B04E}" type="datetime1">
              <a:rPr lang="en-US" smtClean="0"/>
              <a:t>1/23/2023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3722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C10EB-3ED8-49FE-8ADC-4C2A8C6109B5}" type="datetime1">
              <a:rPr lang="en-US" smtClean="0"/>
              <a:t>1/23/2023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050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B1BC4-FAE0-42BA-8F3A-3225962DB9D8}" type="datetime1">
              <a:rPr lang="en-US" smtClean="0"/>
              <a:t>1/23/2023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086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BDF27-0B0C-4655-A362-EB43717F08F5}" type="datetime1">
              <a:rPr lang="en-US" smtClean="0"/>
              <a:t>1/23/2023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560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43BE0-8B4C-4B67-BEBC-D7A372458030}" type="datetime1">
              <a:rPr lang="en-US" smtClean="0"/>
              <a:t>1/23/2023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00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AA9B4-0592-4CF2-A891-88EF580F41E3}" type="datetime1">
              <a:rPr lang="en-US" smtClean="0"/>
              <a:t>1/23/2023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047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6A319-85C9-41D9-AC37-640CA490AA1D}" type="datetime1">
              <a:rPr lang="en-US" smtClean="0"/>
              <a:t>1/23/2023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1399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33D1478-D419-4D74-9895-567795DF00D5}" type="datetime1">
              <a:rPr lang="en-US" smtClean="0"/>
              <a:t>1/23/2023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8400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70784CE-9DD4-4C2D-88B9-D219730A47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274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58134" y="1834907"/>
            <a:ext cx="6293689" cy="2341020"/>
          </a:xfrm>
        </p:spPr>
        <p:txBody>
          <a:bodyPr anchor="b">
            <a:normAutofit/>
          </a:bodyPr>
          <a:lstStyle/>
          <a:p>
            <a:pPr algn="l"/>
            <a:r>
              <a:rPr lang="en-US" sz="5400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5. </a:t>
            </a:r>
            <a:r>
              <a:rPr lang="en-US" sz="5400" err="1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Korrelatiivinen</a:t>
            </a:r>
            <a:r>
              <a:rPr lang="en-US" sz="5400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 ja </a:t>
            </a:r>
            <a:r>
              <a:rPr lang="en-US" sz="5400" err="1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kuvaileva</a:t>
            </a:r>
            <a:r>
              <a:rPr lang="en-US" sz="5400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 </a:t>
            </a:r>
            <a:r>
              <a:rPr lang="en-US" sz="5400" err="1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tutkimus</a:t>
            </a:r>
            <a:r>
              <a:rPr lang="en-US" sz="5400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 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40A410A-1838-4131-95A6-2BE4F8D412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309640" y="4388141"/>
            <a:ext cx="58521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A80E3AA-5F2B-49D9-9BA5-74D9B5799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4 tunteet ja mielenterveys</a:t>
            </a:r>
            <a:endParaRPr lang="en-US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0DAAF39F-07AD-4781-8266-0F71D1A05D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3600" y="2668161"/>
            <a:ext cx="3967855" cy="1507277"/>
          </a:xfrm>
          <a:prstGeom prst="rect">
            <a:avLst/>
          </a:prstGeom>
        </p:spPr>
      </p:pic>
      <p:sp>
        <p:nvSpPr>
          <p:cNvPr id="5" name="Alaotsikko 4">
            <a:extLst>
              <a:ext uri="{FF2B5EF4-FFF2-40B4-BE49-F238E27FC236}">
                <a16:creationId xmlns:a16="http://schemas.microsoft.com/office/drawing/2014/main" id="{061E7150-7E9B-CC4D-A34F-027EEA971E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58134" y="4812295"/>
            <a:ext cx="3200400" cy="1463040"/>
          </a:xfrm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E3C91-84B1-0F47-B458-2BD07DE1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9378" y="567385"/>
            <a:ext cx="9543482" cy="1499616"/>
          </a:xfrm>
        </p:spPr>
        <p:txBody>
          <a:bodyPr/>
          <a:lstStyle/>
          <a:p>
            <a:r>
              <a:rPr lang="fi-FI"/>
              <a:t>Kuvailevan tutkimuksen arviointia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2ED41E-AFA3-7E44-B34B-610010AA3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44846" y="2111238"/>
            <a:ext cx="6781140" cy="4005851"/>
          </a:xfrm>
        </p:spPr>
        <p:txBody>
          <a:bodyPr vert="horz" lIns="45720" tIns="45720" rIns="45720" bIns="45720" rtlCol="0" anchor="t">
            <a:normAutofit/>
          </a:bodyPr>
          <a:lstStyle/>
          <a:p>
            <a:pPr>
              <a:buFont typeface="Arial" panose="020B0602020104020603" pitchFamily="34" charset="0"/>
              <a:buChar char="•"/>
            </a:pPr>
            <a:r>
              <a:rPr lang="fi-FI" sz="2400"/>
              <a:t> </a:t>
            </a:r>
            <a:r>
              <a:rPr lang="fi-FI"/>
              <a:t>Kuvailevassa tutkimuksessa yritetään kuvata ilmiö mahdollisimman tarkkaan tutkimushetkellä </a:t>
            </a:r>
          </a:p>
          <a:p>
            <a:pPr marL="264795" lvl="1">
              <a:buFont typeface="Arial" panose="020B0602020104020603" pitchFamily="34" charset="0"/>
              <a:buChar char="•"/>
            </a:pPr>
            <a:r>
              <a:rPr lang="fi-FI"/>
              <a:t>tulokset kuvaavat jotakin asiantilaa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/>
              <a:t> Kuvaileva tutkimustieto voi auttaa kehittämään tarkempia ja kohdennetumpia tutkimuskysymyksiä ja hypoteeseja 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/>
              <a:t> </a:t>
            </a:r>
            <a:r>
              <a:rPr lang="fi-FI" b="1"/>
              <a:t>Ei saada selville muuttujien välisiä yhteyksiä eikä syy-seuraussuhteita</a:t>
            </a:r>
          </a:p>
          <a:p>
            <a:pPr marL="264795" lvl="1">
              <a:buFont typeface="Arial" panose="020B0602020104020603" pitchFamily="34" charset="0"/>
              <a:buChar char="•"/>
            </a:pPr>
            <a:r>
              <a:rPr lang="fi-FI"/>
              <a:t>kuvaileva tutkimus voi antaa pohjatietoa tarkempaa </a:t>
            </a:r>
            <a:r>
              <a:rPr lang="fi-FI" err="1"/>
              <a:t>korrelatiivista</a:t>
            </a:r>
            <a:r>
              <a:rPr lang="fi-FI"/>
              <a:t> tai kokeellista tutkimusta varten</a:t>
            </a:r>
          </a:p>
          <a:p>
            <a:pPr marL="0" indent="0">
              <a:buNone/>
            </a:pPr>
            <a:endParaRPr lang="fi-FI" sz="240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8F48052-DD01-E94C-B6C8-DBA3C6F8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63072" y="6454040"/>
            <a:ext cx="5901459" cy="274320"/>
          </a:xfrm>
        </p:spPr>
        <p:txBody>
          <a:bodyPr/>
          <a:lstStyle/>
          <a:p>
            <a:r>
              <a:rPr lang="fi-FI"/>
              <a:t>© Sanoma Pro, Tekijät ● Mieli 4 tunteet ja mielenterveys, Kuva: </a:t>
            </a:r>
            <a:r>
              <a:rPr lang="fi-FI" err="1"/>
              <a:t>Pexels</a:t>
            </a:r>
            <a:endParaRPr lang="en-US"/>
          </a:p>
        </p:txBody>
      </p:sp>
      <p:pic>
        <p:nvPicPr>
          <p:cNvPr id="8194" name="Picture 2" descr="Free Ilmainen kuvapankkikuva tunnisteilla business, cowork, ihmiset Stock Photo">
            <a:extLst>
              <a:ext uri="{FF2B5EF4-FFF2-40B4-BE49-F238E27FC236}">
                <a16:creationId xmlns:a16="http://schemas.microsoft.com/office/drawing/2014/main" id="{2017D6AD-38CD-ED46-8455-3D1CBF9ED95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16" r="15728"/>
          <a:stretch/>
        </p:blipFill>
        <p:spPr bwMode="auto">
          <a:xfrm>
            <a:off x="748144" y="2067001"/>
            <a:ext cx="3878867" cy="3447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6317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9" y="585216"/>
            <a:ext cx="9723820" cy="1499616"/>
          </a:xfrm>
        </p:spPr>
        <p:txBody>
          <a:bodyPr>
            <a:normAutofit/>
          </a:bodyPr>
          <a:lstStyle/>
          <a:p>
            <a:r>
              <a:rPr lang="fi-FI" err="1"/>
              <a:t>Korrelatiivinen</a:t>
            </a:r>
            <a:r>
              <a:rPr lang="fi-FI"/>
              <a:t> tutkimus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009" y="2084832"/>
            <a:ext cx="10613689" cy="3826537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b="1">
                <a:ea typeface="+mn-lt"/>
                <a:cs typeface="+mn-lt"/>
              </a:rPr>
              <a:t> </a:t>
            </a:r>
            <a:r>
              <a:rPr lang="fi-FI">
                <a:ea typeface="+mn-lt"/>
                <a:cs typeface="+mn-lt"/>
              </a:rPr>
              <a:t>E</a:t>
            </a:r>
            <a:r>
              <a:rPr lang="fi-FI"/>
              <a:t>i-kokeellinen tutkimusote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/>
              <a:t> Tarkastellaan kahden muuttujan (tutkittavan asian) välisiä </a:t>
            </a:r>
            <a:r>
              <a:rPr lang="fi-FI" b="1"/>
              <a:t>riippuvuussuhteita </a:t>
            </a:r>
            <a:r>
              <a:rPr lang="fi-FI"/>
              <a:t>matemaattisten menetelmien avulla </a:t>
            </a:r>
            <a:r>
              <a:rPr lang="fi-FI">
                <a:latin typeface="TW Cen MT"/>
                <a:sym typeface="Wingdings" pitchFamily="2" charset="2"/>
              </a:rPr>
              <a:t>→</a:t>
            </a:r>
            <a:r>
              <a:rPr lang="fi-FI">
                <a:sym typeface="Wingdings" pitchFamily="2" charset="2"/>
              </a:rPr>
              <a:t> </a:t>
            </a:r>
            <a:r>
              <a:rPr lang="fi-FI"/>
              <a:t>esiintyvätkö tietyt ilmiöt samanaikaisesti?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/>
              <a:t>muuttujien oltava kvantitatiivisessa muodossa</a:t>
            </a:r>
          </a:p>
          <a:p>
            <a:pPr lvl="1">
              <a:buFont typeface="Arial" panose="020B0604020202020204" pitchFamily="34" charset="0"/>
              <a:buChar char="•"/>
            </a:pPr>
            <a:endParaRPr lang="fi-FI"/>
          </a:p>
          <a:p>
            <a:pPr>
              <a:buFont typeface="Arial" panose="020B0604020202020204" pitchFamily="34" charset="0"/>
              <a:buChar char="•"/>
            </a:pPr>
            <a:r>
              <a:rPr lang="fi-FI"/>
              <a:t> </a:t>
            </a:r>
            <a:r>
              <a:rPr lang="fi-FI" b="1"/>
              <a:t>Korrelaatio:</a:t>
            </a:r>
            <a:r>
              <a:rPr lang="fi-FI"/>
              <a:t> tilastollinen riippuvuus tai yhteys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/>
              <a:t>x-muuttujan suuret arvot ovat yhteydessä y-muuttujan suuriin arvoihin; esim. kouluun sitoutuminen on suurempaa, mitä parempi oppilas-opettaja-suhde 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/>
              <a:t>ei kuvaa syy-seuraussuhdetta muuttujien välillä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/>
              <a:t> Aineistonkeruumenetelmiä esim. erilaiset kyselyt</a:t>
            </a:r>
          </a:p>
          <a:p>
            <a:pPr>
              <a:buFont typeface="Arial" panose="020B0604020202020204" pitchFamily="34" charset="0"/>
              <a:buChar char="•"/>
            </a:pPr>
            <a:endParaRPr lang="fi-FI" sz="200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2239" y="6419088"/>
            <a:ext cx="5901459" cy="274320"/>
          </a:xfrm>
        </p:spPr>
        <p:txBody>
          <a:bodyPr>
            <a:normAutofit/>
          </a:bodyPr>
          <a:lstStyle/>
          <a:p>
            <a:r>
              <a:rPr lang="fi-FI"/>
              <a:t>© Sanoma Pro, Tekijät ● Mieli 4 tunteet ja mielenterveys, Kuva: </a:t>
            </a:r>
            <a:r>
              <a:rPr lang="fi-FI" err="1"/>
              <a:t>Pexels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081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9" y="585216"/>
            <a:ext cx="9723820" cy="1499616"/>
          </a:xfrm>
        </p:spPr>
        <p:txBody>
          <a:bodyPr>
            <a:normAutofit/>
          </a:bodyPr>
          <a:lstStyle/>
          <a:p>
            <a:r>
              <a:rPr lang="fi-FI"/>
              <a:t>Korrelaatiokerroin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008355"/>
            <a:ext cx="9602308" cy="3826537"/>
          </a:xfrm>
        </p:spPr>
        <p:txBody>
          <a:bodyPr vert="horz" lIns="45720" tIns="45720" rIns="45720" bIns="45720" rtlCol="0" anchor="t">
            <a:noAutofit/>
          </a:bodyPr>
          <a:lstStyle/>
          <a:p>
            <a:pPr fontAlgn="base">
              <a:buFont typeface="Arial" panose="020B0604020202020204" pitchFamily="34" charset="0"/>
              <a:buChar char="•"/>
            </a:pPr>
            <a:r>
              <a:rPr lang="fi-FI" b="1" dirty="0"/>
              <a:t> Korrelaatiokerroin (r):</a:t>
            </a:r>
            <a:r>
              <a:rPr lang="fi-FI" dirty="0"/>
              <a:t> tilastollinen tunnusluku, joka kertoo muuttujien välisen yhteyden suunnan ja voimakkuuden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fi-FI" b="1" dirty="0"/>
              <a:t> Positiivinen korrelaatio:</a:t>
            </a:r>
            <a:r>
              <a:rPr lang="fi-FI" dirty="0"/>
              <a:t> korrelaatiokerroin on suurempi kuin 0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fi-FI" b="1" dirty="0"/>
              <a:t> Negatiivinen korrelaatio:</a:t>
            </a:r>
            <a:r>
              <a:rPr lang="fi-FI" dirty="0"/>
              <a:t> korrelaatiokerroin on pienempi kuin 0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2239" y="6419088"/>
            <a:ext cx="5901459" cy="274320"/>
          </a:xfrm>
        </p:spPr>
        <p:txBody>
          <a:bodyPr>
            <a:normAutofit/>
          </a:bodyPr>
          <a:lstStyle/>
          <a:p>
            <a:r>
              <a:rPr lang="fi-FI"/>
              <a:t>© Sanoma Pro, Tekijät ● Mieli 4 tunteet ja mielenterveys</a:t>
            </a:r>
            <a:endParaRPr lang="en-US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1B250426-A93C-49F4-8CE2-A8817A45CD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0007" y="3801069"/>
            <a:ext cx="6335236" cy="2221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5022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9" y="585216"/>
            <a:ext cx="9723820" cy="1499616"/>
          </a:xfrm>
        </p:spPr>
        <p:txBody>
          <a:bodyPr>
            <a:normAutofit/>
          </a:bodyPr>
          <a:lstStyle/>
          <a:p>
            <a:r>
              <a:rPr lang="fi-FI" dirty="0"/>
              <a:t>Korrelaation voimakkuus</a:t>
            </a:r>
          </a:p>
        </p:txBody>
      </p:sp>
      <p:pic>
        <p:nvPicPr>
          <p:cNvPr id="6" name="Sisällön paikkamerkki 5" descr="Kuva, joka sisältää kohteen pöytä&#10;&#10;Kuvaus luotu automaattisesti">
            <a:extLst>
              <a:ext uri="{FF2B5EF4-FFF2-40B4-BE49-F238E27FC236}">
                <a16:creationId xmlns:a16="http://schemas.microsoft.com/office/drawing/2014/main" id="{7F45BC99-BCAB-4287-BA16-30CD3DCF8B3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52" r="543"/>
          <a:stretch/>
        </p:blipFill>
        <p:spPr>
          <a:xfrm>
            <a:off x="1648110" y="1976660"/>
            <a:ext cx="8438455" cy="3769134"/>
          </a:xfrm>
        </p:spPr>
      </p:pic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2239" y="6419088"/>
            <a:ext cx="5901459" cy="274320"/>
          </a:xfrm>
        </p:spPr>
        <p:txBody>
          <a:bodyPr>
            <a:normAutofit/>
          </a:bodyPr>
          <a:lstStyle/>
          <a:p>
            <a:r>
              <a:rPr lang="fi-FI"/>
              <a:t>© Sanoma Pro, Tekijät ● Mieli 4 tunteet ja mielenterveys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525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9" y="585216"/>
            <a:ext cx="9723820" cy="1499616"/>
          </a:xfrm>
        </p:spPr>
        <p:txBody>
          <a:bodyPr>
            <a:normAutofit/>
          </a:bodyPr>
          <a:lstStyle/>
          <a:p>
            <a:r>
              <a:rPr lang="fi-FI"/>
              <a:t>hajontakuviot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9" y="2160755"/>
            <a:ext cx="9879399" cy="3826537"/>
          </a:xfrm>
        </p:spPr>
        <p:txBody>
          <a:bodyPr vert="horz" lIns="45720" tIns="45720" rIns="45720" bIns="45720" rtlCol="0" anchor="t">
            <a:noAutofit/>
          </a:bodyPr>
          <a:lstStyle/>
          <a:p>
            <a:pPr fontAlgn="base">
              <a:buFont typeface="Arial" panose="020B0604020202020204" pitchFamily="34" charset="0"/>
              <a:buChar char="•"/>
            </a:pPr>
            <a:r>
              <a:rPr lang="fi-FI" b="1" dirty="0"/>
              <a:t> </a:t>
            </a:r>
            <a:r>
              <a:rPr lang="fi-FI" sz="2000" b="1" dirty="0"/>
              <a:t>Hajontakuvio:</a:t>
            </a:r>
            <a:r>
              <a:rPr lang="fi-FI" sz="2000" dirty="0"/>
              <a:t> pistekaavio tai -pilvi, jonka avulla voidaan kuvata kahden muuttujan välistä riippuvuutta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fi-FI" sz="2000" dirty="0"/>
              <a:t> y- ja x-muuttujien välillä on riippuvuus, kun x-muuttujan arvon kasvaessa myös y-muuttujan arvo kasvaa</a:t>
            </a:r>
          </a:p>
          <a:p>
            <a:pPr marL="0" indent="0" fontAlgn="base">
              <a:buNone/>
            </a:pPr>
            <a:r>
              <a:rPr lang="fi-FI" sz="2000" b="1" dirty="0"/>
              <a:t>Positiivinen korrelaatio		Negatiivinen korrelaatio		Ei korrelaatiota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6000" y="6419088"/>
            <a:ext cx="5901459" cy="274320"/>
          </a:xfrm>
        </p:spPr>
        <p:txBody>
          <a:bodyPr>
            <a:normAutofit/>
          </a:bodyPr>
          <a:lstStyle/>
          <a:p>
            <a:r>
              <a:rPr lang="fi-FI"/>
              <a:t>© Sanoma Pro, Tekijät ● Mieli 4 tunteet ja mielenterveys</a:t>
            </a:r>
            <a:endParaRPr lang="en-US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7AFA48A9-14B5-4FAD-B5C2-3E1A507D971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913" r="176"/>
          <a:stretch/>
        </p:blipFill>
        <p:spPr>
          <a:xfrm>
            <a:off x="1024128" y="3988340"/>
            <a:ext cx="3032306" cy="2362266"/>
          </a:xfrm>
          <a:prstGeom prst="rect">
            <a:avLst/>
          </a:prstGeom>
        </p:spPr>
      </p:pic>
      <p:pic>
        <p:nvPicPr>
          <p:cNvPr id="14" name="Kuva 13">
            <a:extLst>
              <a:ext uri="{FF2B5EF4-FFF2-40B4-BE49-F238E27FC236}">
                <a16:creationId xmlns:a16="http://schemas.microsoft.com/office/drawing/2014/main" id="{25C61F62-E85B-447E-95D5-7E72BC49532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9" t="9360"/>
          <a:stretch/>
        </p:blipFill>
        <p:spPr>
          <a:xfrm>
            <a:off x="4429426" y="4074023"/>
            <a:ext cx="3256870" cy="2362267"/>
          </a:xfrm>
          <a:prstGeom prst="rect">
            <a:avLst/>
          </a:prstGeom>
        </p:spPr>
      </p:pic>
      <p:pic>
        <p:nvPicPr>
          <p:cNvPr id="16" name="Kuva 15">
            <a:extLst>
              <a:ext uri="{FF2B5EF4-FFF2-40B4-BE49-F238E27FC236}">
                <a16:creationId xmlns:a16="http://schemas.microsoft.com/office/drawing/2014/main" id="{05CFD666-E7FD-4061-8F04-E7538496B2DB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0" t="6115"/>
          <a:stretch/>
        </p:blipFill>
        <p:spPr>
          <a:xfrm>
            <a:off x="8135565" y="4032415"/>
            <a:ext cx="3032306" cy="2274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12758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E3C91-84B1-0F47-B458-2BD07DE1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902061" cy="1499616"/>
          </a:xfrm>
        </p:spPr>
        <p:txBody>
          <a:bodyPr>
            <a:normAutofit/>
          </a:bodyPr>
          <a:lstStyle/>
          <a:p>
            <a:r>
              <a:rPr lang="fi-FI" err="1"/>
              <a:t>Korrelatiivisen</a:t>
            </a:r>
            <a:r>
              <a:rPr lang="fi-FI"/>
              <a:t> tutkimuksen arviointia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2ED41E-AFA3-7E44-B34B-610010AA3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5902061" cy="3931920"/>
          </a:xfrm>
        </p:spPr>
        <p:txBody>
          <a:bodyPr vert="horz" lIns="45720" tIns="45720" rIns="45720" bIns="45720" rtlCol="0" anchor="t">
            <a:normAutofit/>
          </a:bodyPr>
          <a:lstStyle/>
          <a:p>
            <a:pPr>
              <a:buFont typeface="Arial" panose="020B0602020104020603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 </a:t>
            </a:r>
            <a:r>
              <a:rPr lang="fi-FI" dirty="0"/>
              <a:t>Korrelaatio </a:t>
            </a:r>
            <a:r>
              <a:rPr lang="fi-FI" b="1" dirty="0"/>
              <a:t>ei kuvaa</a:t>
            </a:r>
            <a:r>
              <a:rPr lang="fi-FI" dirty="0"/>
              <a:t> </a:t>
            </a:r>
            <a:r>
              <a:rPr lang="fi-FI" b="1" dirty="0"/>
              <a:t>syy-seuraussuhdetta</a:t>
            </a:r>
            <a:r>
              <a:rPr lang="fi-FI" dirty="0"/>
              <a:t> muuttujien välillä</a:t>
            </a:r>
          </a:p>
          <a:p>
            <a:pPr marL="264795" lvl="1">
              <a:buFont typeface="Arial" panose="020B0602020104020603" pitchFamily="34" charset="0"/>
              <a:buChar char="•"/>
            </a:pPr>
            <a:r>
              <a:rPr lang="fi-FI" sz="1600" dirty="0"/>
              <a:t>syy-seuraussuhdetta pystytään tutkimaan vain kokeellisella  tutkimuksella 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dirty="0"/>
              <a:t> Korrelaation perusteella ei voida tehdä johtopäätöksiä siitä, aiheuttaako tietty muuttuja muutoksen toisessa muuttujassa</a:t>
            </a:r>
          </a:p>
          <a:p>
            <a:pPr marL="264795" lvl="1">
              <a:buFont typeface="Arial" panose="020B0602020104020603" pitchFamily="34" charset="0"/>
              <a:buChar char="•"/>
            </a:pPr>
            <a:r>
              <a:rPr lang="fi-FI" sz="1600" dirty="0"/>
              <a:t>Esim. jäätelön myyntiluvut ja hukkumiskuolemien määrät korreloivat</a:t>
            </a:r>
          </a:p>
          <a:p>
            <a:pPr marL="127635" lvl="1" indent="0">
              <a:buNone/>
            </a:pPr>
            <a:r>
              <a:rPr lang="fi-FI" sz="1600" dirty="0">
                <a:latin typeface="TW Cen MT"/>
              </a:rPr>
              <a:t>→</a:t>
            </a:r>
            <a:r>
              <a:rPr lang="fi-FI" sz="1600" dirty="0"/>
              <a:t> muuttujien väliseen yhteyteen voi vaikuttaa jokin kolmas muuttuja</a:t>
            </a:r>
            <a:endParaRPr lang="fi-FI" dirty="0"/>
          </a:p>
          <a:p>
            <a:pPr marL="127635" lvl="1" indent="0">
              <a:buNone/>
            </a:pPr>
            <a:r>
              <a:rPr lang="fi-FI" sz="1600" dirty="0">
                <a:latin typeface="TW Cen MT"/>
              </a:rPr>
              <a:t>→ </a:t>
            </a:r>
            <a:r>
              <a:rPr lang="fi-FI" sz="1600" dirty="0"/>
              <a:t>lämmin sää lisää jäätelön syöntiä ja uimisen suosiota</a:t>
            </a:r>
            <a:endParaRPr lang="fi-FI" dirty="0"/>
          </a:p>
        </p:txBody>
      </p:sp>
      <p:pic>
        <p:nvPicPr>
          <p:cNvPr id="3074" name="Picture 2" descr="Free Ilmainen kuvapankkikuva tunnisteilla herkullista, jäätelö, jälkiruoka Stock Photo">
            <a:extLst>
              <a:ext uri="{FF2B5EF4-FFF2-40B4-BE49-F238E27FC236}">
                <a16:creationId xmlns:a16="http://schemas.microsoft.com/office/drawing/2014/main" id="{6776757F-099E-C940-BC2D-334EC7DFD8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90490" y="640080"/>
            <a:ext cx="3723208" cy="5577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8F48052-DD01-E94C-B6C8-DBA3C6F8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2239" y="6419088"/>
            <a:ext cx="5901459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/>
              <a:t>© Sanoma Pro, Tekijät ● Mieli 4 tunteet ja mielenterveys, Kuva: </a:t>
            </a:r>
            <a:r>
              <a:rPr lang="fi-FI" err="1"/>
              <a:t>Pexels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7256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E3C91-84B1-0F47-B458-2BD07DE1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902061" cy="1499616"/>
          </a:xfrm>
        </p:spPr>
        <p:txBody>
          <a:bodyPr>
            <a:normAutofit/>
          </a:bodyPr>
          <a:lstStyle/>
          <a:p>
            <a:r>
              <a:rPr lang="fi-FI"/>
              <a:t>Kuvaileva tutkimus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2ED41E-AFA3-7E44-B34B-610010AA3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5902061" cy="3931920"/>
          </a:xfrm>
        </p:spPr>
        <p:txBody>
          <a:bodyPr vert="horz" lIns="45720" tIns="45720" rIns="45720" bIns="45720" rtlCol="0">
            <a:normAutofit/>
          </a:bodyPr>
          <a:lstStyle/>
          <a:p>
            <a:pPr>
              <a:buFont typeface="Arial" panose="020B0602020104020603" pitchFamily="34" charset="0"/>
              <a:buChar char="•"/>
            </a:pPr>
            <a:r>
              <a:rPr lang="fi-FI"/>
              <a:t> Ei-kokeellinen tutkimusote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/>
              <a:t> Tutkitaan erityisesti sitä, millainen jokin asia on ja millaisia ilmiötä asiaan liittyy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/>
              <a:t> Kvantitatiivinen kuvaileva tutkimus:</a:t>
            </a:r>
          </a:p>
          <a:p>
            <a:pPr lvl="1">
              <a:buFont typeface="Arial" panose="020B0602020104020603" pitchFamily="34" charset="0"/>
              <a:buChar char="•"/>
            </a:pPr>
            <a:r>
              <a:rPr lang="fi-FI"/>
              <a:t>aineistonkeruumenetelmä esim. kysely</a:t>
            </a:r>
          </a:p>
          <a:p>
            <a:pPr lvl="1">
              <a:buFont typeface="Arial" panose="020B0602020104020603" pitchFamily="34" charset="0"/>
              <a:buChar char="•"/>
            </a:pPr>
            <a:r>
              <a:rPr lang="fi-FI"/>
              <a:t>tulokset raportoidaan tilastollisten ja graafisten menetelmien avulla (esim. prosenttiluvut)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/>
              <a:t> Kvalitatiivinen kuvaileva tutkimus:</a:t>
            </a:r>
          </a:p>
          <a:p>
            <a:pPr lvl="1">
              <a:buFont typeface="Arial" panose="020B0602020104020603" pitchFamily="34" charset="0"/>
              <a:buChar char="•"/>
            </a:pPr>
            <a:r>
              <a:rPr lang="fi-FI"/>
              <a:t>aineistonkeruumenetelmiä esim. haastattelu, havainnointi</a:t>
            </a:r>
          </a:p>
          <a:p>
            <a:pPr lvl="1">
              <a:buFont typeface="Arial" panose="020B0602020104020603" pitchFamily="34" charset="0"/>
              <a:buChar char="•"/>
            </a:pPr>
            <a:r>
              <a:rPr lang="fi-FI"/>
              <a:t>tulokset esim. tekstimuotoisia luokituksia ja jäsentelyjä </a:t>
            </a:r>
          </a:p>
          <a:p>
            <a:pPr>
              <a:buFont typeface="Arial" panose="020B0602020104020603" pitchFamily="34" charset="0"/>
              <a:buChar char="•"/>
            </a:pPr>
            <a:endParaRPr lang="fi-FI"/>
          </a:p>
        </p:txBody>
      </p:sp>
      <p:pic>
        <p:nvPicPr>
          <p:cNvPr id="5122" name="Picture 2" descr="Free Ilmainen kuvapankkikuva tunnisteilla afroamerikkalainen, aikataulu, anonyymi Stock Photo">
            <a:extLst>
              <a:ext uri="{FF2B5EF4-FFF2-40B4-BE49-F238E27FC236}">
                <a16:creationId xmlns:a16="http://schemas.microsoft.com/office/drawing/2014/main" id="{19AD94F1-4C34-C749-8C76-33BB5F7874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12961" y="1404135"/>
            <a:ext cx="3022001" cy="4527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8F48052-DD01-E94C-B6C8-DBA3C6F8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33503" y="6217920"/>
            <a:ext cx="5901459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/>
              <a:t>© Sanoma Pro, Tekijät ● Mieli 4 tunteet ja mielenterveys, Kuva: </a:t>
            </a:r>
            <a:r>
              <a:rPr lang="fi-FI" err="1"/>
              <a:t>Pexels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783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E3C91-84B1-0F47-B458-2BD07DE1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7" y="585216"/>
            <a:ext cx="10516709" cy="1499616"/>
          </a:xfrm>
        </p:spPr>
        <p:txBody>
          <a:bodyPr>
            <a:normAutofit/>
          </a:bodyPr>
          <a:lstStyle/>
          <a:p>
            <a:r>
              <a:rPr lang="fi-FI" sz="4000"/>
              <a:t>Kuvailevan tutkimuksen aineistonkeruumenetelmiä 1/2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2ED41E-AFA3-7E44-B34B-610010AA3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57537" y="2084832"/>
            <a:ext cx="7286758" cy="4180156"/>
          </a:xfrm>
        </p:spPr>
        <p:txBody>
          <a:bodyPr vert="horz" lIns="45720" tIns="45720" rIns="45720" bIns="45720" rtlCol="0" anchor="t">
            <a:normAutofit lnSpcReduction="10000"/>
          </a:bodyPr>
          <a:lstStyle/>
          <a:p>
            <a:pPr>
              <a:buFont typeface="Arial" panose="020B0602020104020603" pitchFamily="34" charset="0"/>
              <a:buChar char="•"/>
            </a:pPr>
            <a:r>
              <a:rPr lang="fi-FI" b="1">
                <a:ea typeface="+mn-lt"/>
                <a:cs typeface="+mn-lt"/>
              </a:rPr>
              <a:t> </a:t>
            </a:r>
            <a:r>
              <a:rPr lang="fi-FI" b="1"/>
              <a:t>Haastattelutyypit</a:t>
            </a:r>
            <a:r>
              <a:rPr lang="fi-FI"/>
              <a:t> </a:t>
            </a:r>
          </a:p>
          <a:p>
            <a:pPr marL="264795" lvl="1">
              <a:buFont typeface="Arial" panose="020B0602020104020603" pitchFamily="34" charset="0"/>
              <a:buChar char="•"/>
            </a:pPr>
            <a:r>
              <a:rPr lang="fi-FI" b="1">
                <a:ea typeface="+mn-lt"/>
                <a:cs typeface="+mn-lt"/>
              </a:rPr>
              <a:t>strukturoitu</a:t>
            </a:r>
            <a:r>
              <a:rPr lang="fi-FI">
                <a:ea typeface="+mn-lt"/>
                <a:cs typeface="+mn-lt"/>
              </a:rPr>
              <a:t>: </a:t>
            </a:r>
            <a:r>
              <a:rPr lang="fi-FI"/>
              <a:t>kaikilta kysytään samat ennakkoon laaditut kysymykset samassa järjestyksessä</a:t>
            </a:r>
            <a:endParaRPr lang="fi-FI">
              <a:ea typeface="+mn-lt"/>
              <a:cs typeface="+mn-lt"/>
            </a:endParaRPr>
          </a:p>
          <a:p>
            <a:pPr marL="264795" lvl="1">
              <a:buFont typeface="Arial" panose="020B0602020104020603" pitchFamily="34" charset="0"/>
              <a:buChar char="•"/>
            </a:pPr>
            <a:r>
              <a:rPr lang="fi-FI" b="1">
                <a:ea typeface="+mn-lt"/>
                <a:cs typeface="+mn-lt"/>
              </a:rPr>
              <a:t>puolistrukturoitu</a:t>
            </a:r>
            <a:r>
              <a:rPr lang="fi-FI">
                <a:ea typeface="+mn-lt"/>
                <a:cs typeface="+mn-lt"/>
              </a:rPr>
              <a:t>: kaikilta kysytään samat kysymykset, mutta järjestys voi vaihdella</a:t>
            </a:r>
          </a:p>
          <a:p>
            <a:pPr marL="264795" lvl="1">
              <a:buFont typeface="Arial" panose="020B0602020104020603" pitchFamily="34" charset="0"/>
              <a:buChar char="•"/>
            </a:pPr>
            <a:r>
              <a:rPr lang="fi-FI" b="1">
                <a:ea typeface="+mn-lt"/>
                <a:cs typeface="+mn-lt"/>
              </a:rPr>
              <a:t>avoin:</a:t>
            </a:r>
            <a:r>
              <a:rPr lang="fi-FI">
                <a:ea typeface="+mn-lt"/>
                <a:cs typeface="+mn-lt"/>
              </a:rPr>
              <a:t> haastattelua ei ole sidottu tiukkaan formaattiin vaan keskustellaan avoimesti annetuista teemoista</a:t>
            </a:r>
          </a:p>
          <a:p>
            <a:pPr marL="264795" lvl="1">
              <a:buFont typeface="Arial" panose="020B0602020104020603" pitchFamily="34" charset="0"/>
              <a:buChar char="•"/>
            </a:pPr>
            <a:endParaRPr lang="fi-FI">
              <a:ea typeface="+mn-lt"/>
              <a:cs typeface="+mn-lt"/>
            </a:endParaRPr>
          </a:p>
          <a:p>
            <a:pPr fontAlgn="base">
              <a:buFont typeface="Arial" panose="020B0604020202020204" pitchFamily="34" charset="0"/>
              <a:buChar char="•"/>
            </a:pPr>
            <a:r>
              <a:rPr lang="fi-FI" b="1"/>
              <a:t> Kyselyn kysymystyypit</a:t>
            </a:r>
            <a:r>
              <a:rPr lang="fi-FI"/>
              <a:t> </a:t>
            </a:r>
          </a:p>
          <a:p>
            <a:pPr marL="264795" lvl="1" fontAlgn="base">
              <a:buFont typeface="Arial" panose="020B0604020202020204" pitchFamily="34" charset="0"/>
              <a:buChar char="•"/>
            </a:pPr>
            <a:r>
              <a:rPr lang="fi-FI" b="1"/>
              <a:t>suljetut kysymykset</a:t>
            </a:r>
            <a:r>
              <a:rPr lang="fi-FI"/>
              <a:t>: valitaan itselle sopivimmat vastaukset valmiista vastausvaihtoehdoista</a:t>
            </a:r>
          </a:p>
          <a:p>
            <a:pPr marL="264795" lvl="1" fontAlgn="base">
              <a:buFont typeface="Arial" panose="020B0604020202020204" pitchFamily="34" charset="0"/>
              <a:buChar char="•"/>
            </a:pPr>
            <a:r>
              <a:rPr lang="fi-FI" b="1"/>
              <a:t>avoimet kysymykset</a:t>
            </a:r>
            <a:r>
              <a:rPr lang="fi-FI"/>
              <a:t>: vastataan kysymyksiin omin sanoin</a:t>
            </a:r>
          </a:p>
          <a:p>
            <a:pPr marL="264795" lvl="1" fontAlgn="base">
              <a:buFont typeface="Arial" panose="020B0604020202020204" pitchFamily="34" charset="0"/>
              <a:buChar char="•"/>
            </a:pPr>
            <a:r>
              <a:rPr lang="fi-FI" b="1"/>
              <a:t>Likert-asteikolliset väitteet: </a:t>
            </a:r>
            <a:r>
              <a:rPr lang="fi-FI"/>
              <a:t>otetaan väittämiin kantaa esim. 1-5-portaisella asteikolla</a:t>
            </a:r>
            <a:endParaRPr lang="fi-FI">
              <a:ea typeface="+mn-lt"/>
              <a:cs typeface="+mn-lt"/>
            </a:endParaRPr>
          </a:p>
          <a:p>
            <a:pPr>
              <a:buFont typeface="Arial" panose="020B0604020202020204" pitchFamily="34" charset="0"/>
              <a:buChar char="•"/>
            </a:pPr>
            <a:endParaRPr lang="fi-FI" sz="180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8F48052-DD01-E94C-B6C8-DBA3C6F8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456850"/>
            <a:ext cx="3441719" cy="304168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/>
              <a:t>© Sanoma Pro, Tekijät ● Mieli 4 tunteet ja mielenterveys, Kuva: </a:t>
            </a:r>
            <a:r>
              <a:rPr lang="fi-FI" err="1"/>
              <a:t>Pexels</a:t>
            </a:r>
            <a:endParaRPr lang="en-US"/>
          </a:p>
        </p:txBody>
      </p:sp>
      <p:pic>
        <p:nvPicPr>
          <p:cNvPr id="6146" name="Picture 2" descr="Free Ilmainen kuvapankkikuva tunnisteilla äänitys, elokuva, haastattelu Stock Photo">
            <a:extLst>
              <a:ext uri="{FF2B5EF4-FFF2-40B4-BE49-F238E27FC236}">
                <a16:creationId xmlns:a16="http://schemas.microsoft.com/office/drawing/2014/main" id="{1F54587B-381D-854F-B523-2A2AEC85F83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58" r="11482" b="-1"/>
          <a:stretch/>
        </p:blipFill>
        <p:spPr bwMode="auto">
          <a:xfrm>
            <a:off x="847705" y="2144799"/>
            <a:ext cx="2594014" cy="3834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8086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E3C91-84B1-0F47-B458-2BD07DE1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6066818" cy="1499616"/>
          </a:xfrm>
        </p:spPr>
        <p:txBody>
          <a:bodyPr>
            <a:normAutofit/>
          </a:bodyPr>
          <a:lstStyle/>
          <a:p>
            <a:r>
              <a:rPr lang="fi-FI" sz="4300"/>
              <a:t>Kuvailevan tutkimuksen aineistonkeruumenetelmiä 2/2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2ED41E-AFA3-7E44-B34B-610010AA3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6066818" cy="4023360"/>
          </a:xfrm>
        </p:spPr>
        <p:txBody>
          <a:bodyPr vert="horz" lIns="45720" tIns="45720" rIns="45720" bIns="45720" rtlCol="0">
            <a:normAutofit/>
          </a:bodyPr>
          <a:lstStyle/>
          <a:p>
            <a:pPr>
              <a:buFont typeface="Arial" panose="020B0602020104020603" pitchFamily="34" charset="0"/>
              <a:buChar char="•"/>
            </a:pPr>
            <a:r>
              <a:rPr lang="fi-FI" b="1">
                <a:ea typeface="+mn-lt"/>
                <a:cs typeface="+mn-lt"/>
              </a:rPr>
              <a:t> </a:t>
            </a:r>
            <a:r>
              <a:rPr lang="fi-FI" b="1"/>
              <a:t>Havainnointi (observointi)</a:t>
            </a:r>
            <a:r>
              <a:rPr lang="fi-FI"/>
              <a:t> </a:t>
            </a:r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fi-FI" b="1"/>
              <a:t>osallistuva havainnointi</a:t>
            </a:r>
            <a:r>
              <a:rPr lang="fi-FI"/>
              <a:t>: tutkija toimii osana havainnoitavaa tilannetta</a:t>
            </a:r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fi-FI" b="1"/>
              <a:t>ei-osallistuva havainnointi</a:t>
            </a:r>
            <a:r>
              <a:rPr lang="fi-FI"/>
              <a:t>: tutkija tarkkailee ja tallentaa tutkimuskohteen toimintaa, mutta ei itse osallistu siihen</a:t>
            </a:r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fi-FI" b="1"/>
              <a:t>peitelty havainnointi:</a:t>
            </a:r>
            <a:r>
              <a:rPr lang="fi-FI"/>
              <a:t> tutkimuksen kohde ei ole tietoinen havainnoinnista</a:t>
            </a:r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fi-FI" b="1"/>
              <a:t>avoin havainnointi:</a:t>
            </a:r>
            <a:r>
              <a:rPr lang="fi-FI"/>
              <a:t> havainnoitavat henkilöt ovat tietoisia tutkijan läsnäolosta  </a:t>
            </a:r>
          </a:p>
          <a:p>
            <a:pPr>
              <a:buFont typeface="Arial" panose="020B0602020104020603" pitchFamily="34" charset="0"/>
              <a:buChar char="•"/>
            </a:pPr>
            <a:endParaRPr lang="fi-FI">
              <a:ea typeface="+mn-lt"/>
              <a:cs typeface="+mn-lt"/>
            </a:endParaRPr>
          </a:p>
          <a:p>
            <a:pPr>
              <a:buFont typeface="Arial" panose="020B0602020104020603" pitchFamily="34" charset="0"/>
              <a:buChar char="•"/>
            </a:pPr>
            <a:endParaRPr lang="fi-FI">
              <a:ea typeface="+mn-lt"/>
              <a:cs typeface="+mn-lt"/>
            </a:endParaRPr>
          </a:p>
          <a:p>
            <a:pPr>
              <a:buFont typeface="Arial" panose="020B0604020202020204" pitchFamily="34" charset="0"/>
              <a:buChar char="•"/>
            </a:pPr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8F48052-DD01-E94C-B6C8-DBA3C6F8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15148" y="6470704"/>
            <a:ext cx="3875798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/>
              <a:t>© Sanoma Pro, Tekijät ● Mieli 4 tunteet ja mielenterveys, Kuva: </a:t>
            </a:r>
            <a:r>
              <a:rPr lang="fi-FI" err="1"/>
              <a:t>Pexels</a:t>
            </a:r>
            <a:endParaRPr lang="en-US"/>
          </a:p>
        </p:txBody>
      </p:sp>
      <p:pic>
        <p:nvPicPr>
          <p:cNvPr id="7170" name="Picture 2" descr="Free Ilmainen kuvapankkikuva tunnisteilla aktiivisuus, esikoulu, esikoululainen Stock Photo">
            <a:extLst>
              <a:ext uri="{FF2B5EF4-FFF2-40B4-BE49-F238E27FC236}">
                <a16:creationId xmlns:a16="http://schemas.microsoft.com/office/drawing/2014/main" id="{DD250503-C5DE-9F4B-B9EB-A3B6A7777F7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37" r="-2" b="-2"/>
          <a:stretch/>
        </p:blipFill>
        <p:spPr bwMode="auto">
          <a:xfrm>
            <a:off x="7552266" y="10"/>
            <a:ext cx="4639733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27480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Violetti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E9B2EBDD64CC4383B99224C2A6C036" ma:contentTypeVersion="10" ma:contentTypeDescription="Create a new document." ma:contentTypeScope="" ma:versionID="26dc4615e67a8739360fbd9cd42cef70">
  <xsd:schema xmlns:xsd="http://www.w3.org/2001/XMLSchema" xmlns:xs="http://www.w3.org/2001/XMLSchema" xmlns:p="http://schemas.microsoft.com/office/2006/metadata/properties" xmlns:ns2="42116817-7e29-4aa7-b7a6-c483eebecbb8" xmlns:ns3="807aa635-cdf8-4f87-acc5-eeaafee58acb" targetNamespace="http://schemas.microsoft.com/office/2006/metadata/properties" ma:root="true" ma:fieldsID="6387b232793b1c922b532bf527a3edad" ns2:_="" ns3:_="">
    <xsd:import namespace="42116817-7e29-4aa7-b7a6-c483eebecbb8"/>
    <xsd:import namespace="807aa635-cdf8-4f87-acc5-eeaafee58ac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116817-7e29-4aa7-b7a6-c483eebecb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7aa635-cdf8-4f87-acc5-eeaafee58ac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D9B00BE-89BE-43E2-8FF3-F92823BFA1A3}">
  <ds:schemaRefs>
    <ds:schemaRef ds:uri="42116817-7e29-4aa7-b7a6-c483eebecbb8"/>
    <ds:schemaRef ds:uri="807aa635-cdf8-4f87-acc5-eeaafee58ac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FA1AACAE-6EB8-45E6-9D80-77184C5DED69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42127A92-08DC-4A74-B605-4922F83495E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0</TotalTime>
  <Words>568</Words>
  <Application>Microsoft Office PowerPoint</Application>
  <PresentationFormat>Laajakuva</PresentationFormat>
  <Paragraphs>68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7" baseType="lpstr">
      <vt:lpstr>Arial</vt:lpstr>
      <vt:lpstr>Calibri</vt:lpstr>
      <vt:lpstr>TW Cen MT</vt:lpstr>
      <vt:lpstr>TW Cen MT</vt:lpstr>
      <vt:lpstr>Tw Cen MT Condensed</vt:lpstr>
      <vt:lpstr>Wingdings 3</vt:lpstr>
      <vt:lpstr>Integraali</vt:lpstr>
      <vt:lpstr>5. Korrelatiivinen ja kuvaileva tutkimus </vt:lpstr>
      <vt:lpstr>Korrelatiivinen tutkimus</vt:lpstr>
      <vt:lpstr>Korrelaatiokerroin</vt:lpstr>
      <vt:lpstr>Korrelaation voimakkuus</vt:lpstr>
      <vt:lpstr>hajontakuviot</vt:lpstr>
      <vt:lpstr>Korrelatiivisen tutkimuksen arviointia</vt:lpstr>
      <vt:lpstr>Kuvaileva tutkimus</vt:lpstr>
      <vt:lpstr>Kuvailevan tutkimuksen aineistonkeruumenetelmiä 1/2</vt:lpstr>
      <vt:lpstr>Kuvailevan tutkimuksen aineistonkeruumenetelmiä 2/2</vt:lpstr>
      <vt:lpstr>Kuvailevan tutkimuksen arviointia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</dc:title>
  <dc:creator>Nea Viljakainen</dc:creator>
  <cp:lastModifiedBy>Roms Jochen</cp:lastModifiedBy>
  <cp:revision>6</cp:revision>
  <dcterms:created xsi:type="dcterms:W3CDTF">2021-05-18T05:21:46Z</dcterms:created>
  <dcterms:modified xsi:type="dcterms:W3CDTF">2023-01-23T06:28:35Z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0x010100CEE9B2EBDD64CC4383B99224C2A6C036</vt:lpwstr>
  </property>
</Properties>
</file>