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2"/>
  </p:notesMasterIdLst>
  <p:sldIdLst>
    <p:sldId id="256" r:id="rId5"/>
    <p:sldId id="273" r:id="rId6"/>
    <p:sldId id="280" r:id="rId7"/>
    <p:sldId id="279" r:id="rId8"/>
    <p:sldId id="281" r:id="rId9"/>
    <p:sldId id="28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65A79-45D0-7C88-D3E4-57829CF735AA}" v="48" dt="2022-07-11T08:42:44.974"/>
    <p1510:client id="{8057A243-1EED-2838-9326-6991D9C6D54B}" v="14" dt="2022-07-25T13:20:27.063"/>
    <p1510:client id="{8CA96009-F3A6-8E12-90B1-E6B77C04F392}" v="276" dt="2022-07-16T08:08:53.469"/>
    <p1510:client id="{B8DB6194-B30D-4199-A711-36F34BE23C8D}" v="3" dt="2022-06-07T13:09:49.757"/>
    <p1510:client id="{EB02E96E-2F1E-1FAB-8A93-D8FD2D0023E8}" v="9" dt="2022-07-25T14:11:26.660"/>
    <p1510:client id="{F9CF8C6C-C096-0D93-D3AD-5140A85A2E36}" v="630" dt="2022-07-13T09:07:35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23.1.2023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70784CE-9DD4-4C2D-88B9-D219730A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8135" y="2223683"/>
            <a:ext cx="6293689" cy="3600652"/>
          </a:xfrm>
        </p:spPr>
        <p:txBody>
          <a:bodyPr anchor="b">
            <a:normAutofit/>
          </a:bodyPr>
          <a:lstStyle/>
          <a:p>
            <a:pPr algn="l"/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3. </a:t>
            </a:r>
            <a:r>
              <a:rPr lang="en-US" sz="5400" dirty="0">
                <a:ea typeface="+mj-lt"/>
                <a:cs typeface="+mj-lt"/>
              </a:rPr>
              <a:t>Tunteiden </a:t>
            </a:r>
            <a:r>
              <a:rPr lang="en-US" sz="5400" dirty="0" err="1">
                <a:ea typeface="+mj-lt"/>
                <a:cs typeface="+mj-lt"/>
              </a:rPr>
              <a:t>merkitys</a:t>
            </a:r>
            <a:r>
              <a:rPr lang="en-US" sz="5400" dirty="0">
                <a:ea typeface="+mj-lt"/>
                <a:cs typeface="+mj-lt"/>
              </a:rPr>
              <a:t> </a:t>
            </a:r>
            <a:r>
              <a:rPr lang="en-US" sz="5400" dirty="0" err="1">
                <a:ea typeface="+mj-lt"/>
                <a:cs typeface="+mj-lt"/>
              </a:rPr>
              <a:t>kognitiivista</a:t>
            </a:r>
            <a:r>
              <a:rPr lang="en-US" sz="5400" dirty="0">
                <a:ea typeface="+mj-lt"/>
                <a:cs typeface="+mj-lt"/>
              </a:rPr>
              <a:t> </a:t>
            </a:r>
            <a:r>
              <a:rPr lang="en-US" sz="5400" dirty="0" err="1">
                <a:ea typeface="+mj-lt"/>
                <a:cs typeface="+mj-lt"/>
              </a:rPr>
              <a:t>toimintaa</a:t>
            </a:r>
            <a:r>
              <a:rPr lang="en-US" sz="5400" dirty="0">
                <a:ea typeface="+mj-lt"/>
                <a:cs typeface="+mj-lt"/>
              </a:rPr>
              <a:t> ja </a:t>
            </a:r>
            <a:r>
              <a:rPr lang="en-US" sz="5400" dirty="0" err="1">
                <a:ea typeface="+mj-lt"/>
                <a:cs typeface="+mj-lt"/>
              </a:rPr>
              <a:t>sosiaalista</a:t>
            </a:r>
            <a:r>
              <a:rPr lang="en-US" sz="5400" dirty="0">
                <a:ea typeface="+mj-lt"/>
                <a:cs typeface="+mj-lt"/>
              </a:rPr>
              <a:t> </a:t>
            </a:r>
            <a:r>
              <a:rPr lang="en-US" sz="5400" dirty="0" err="1">
                <a:ea typeface="+mj-lt"/>
                <a:cs typeface="+mj-lt"/>
              </a:rPr>
              <a:t>vuorovaikutusta</a:t>
            </a:r>
            <a:r>
              <a:rPr lang="en-US" sz="5400" dirty="0">
                <a:ea typeface="+mj-lt"/>
                <a:cs typeface="+mj-lt"/>
              </a:rPr>
              <a:t> </a:t>
            </a:r>
            <a:r>
              <a:rPr lang="en-US" sz="5400" dirty="0" err="1">
                <a:ea typeface="+mj-lt"/>
                <a:cs typeface="+mj-lt"/>
              </a:rPr>
              <a:t>ohjaavina</a:t>
            </a:r>
            <a:r>
              <a:rPr lang="en-US" sz="5400" dirty="0">
                <a:ea typeface="+mj-lt"/>
                <a:cs typeface="+mj-lt"/>
              </a:rPr>
              <a:t> </a:t>
            </a:r>
            <a:r>
              <a:rPr lang="en-US" sz="5400" dirty="0" err="1">
                <a:ea typeface="+mj-lt"/>
                <a:cs typeface="+mj-lt"/>
              </a:rPr>
              <a:t>tekijöinä</a:t>
            </a:r>
            <a:endParaRPr lang="en-US" sz="5400" dirty="0" err="1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0A410A-1838-4131-95A6-2BE4F8D41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09640" y="4388141"/>
            <a:ext cx="58521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80E3AA-5F2B-49D9-9BA5-74D9B57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© Sanoma Pro, Tekijät ● Mieli 4 tunteet ja mielenterveys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DAAF39F-07AD-4781-8266-0F71D1A05D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600" y="2668161"/>
            <a:ext cx="3967855" cy="15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7605354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Tunteet ja tiedonkäsittely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06167"/>
            <a:ext cx="7127806" cy="4218742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Kognitiivinen arviointi:</a:t>
            </a:r>
            <a:r>
              <a:rPr lang="fi-FI" dirty="0">
                <a:ea typeface="+mn-lt"/>
                <a:cs typeface="+mn-lt"/>
              </a:rPr>
              <a:t> tunteiden tietoinen käsittely keskeistä tunnekokemuksen syntymisessä </a:t>
            </a:r>
            <a:endParaRPr lang="fi-FI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Tarkkaavaisuus:</a:t>
            </a:r>
            <a:r>
              <a:rPr lang="fi-FI" dirty="0">
                <a:ea typeface="+mn-lt"/>
                <a:cs typeface="+mn-lt"/>
              </a:rPr>
              <a:t> tunteet ohjaavat kiinnittämään huomiota merkityksellisiin asioihin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esim. miellyttävät tai epämiellyttävät asiat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Havaitseminen:</a:t>
            </a:r>
            <a:r>
              <a:rPr lang="fi-FI" dirty="0">
                <a:ea typeface="+mn-lt"/>
                <a:cs typeface="+mn-lt"/>
              </a:rPr>
              <a:t> tunteet ohjaavat tulkintoja, joita ihminen tekee itsestään, ympäristöstään ja muista ihmisistä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 Muisti:</a:t>
            </a:r>
            <a:r>
              <a:rPr lang="fi-FI" dirty="0"/>
              <a:t> </a:t>
            </a:r>
            <a:r>
              <a:rPr lang="fi-FI" dirty="0">
                <a:ea typeface="+mn-lt"/>
                <a:cs typeface="+mn-lt"/>
              </a:rPr>
              <a:t>tunteilla keskeinen rooli muistin toiminnassa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/>
              <a:t>muistoon liittyvä tunnetila tehostaa </a:t>
            </a:r>
            <a:r>
              <a:rPr lang="fi-FI" dirty="0">
                <a:ea typeface="+mn-lt"/>
                <a:cs typeface="+mn-lt"/>
              </a:rPr>
              <a:t>usein </a:t>
            </a:r>
            <a:r>
              <a:rPr lang="fi-FI" dirty="0"/>
              <a:t>muistamista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traumaattisen kokemuksen jälkeen tunnepitoiset muistot voivat aiheuttaa voimakkaita pelon ja ahdistuksen tunteita</a:t>
            </a:r>
            <a:endParaRPr lang="fi-FI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6" name="Kuva 6" descr="Kuva, joka sisältää kohteen henkilö, vuode, sisä, huone&#10;&#10;Kuvaus luotu automaattisesti">
            <a:extLst>
              <a:ext uri="{FF2B5EF4-FFF2-40B4-BE49-F238E27FC236}">
                <a16:creationId xmlns:a16="http://schemas.microsoft.com/office/drawing/2014/main" id="{55E4A7A5-600E-BC9B-1AB5-1626CE21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876" y="1416588"/>
            <a:ext cx="3275162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065078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Tunteiden vaikutus päätöksentekoon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10" y="2084802"/>
            <a:ext cx="7182648" cy="4417277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Päätöksenteko: </a:t>
            </a:r>
            <a:r>
              <a:rPr lang="fi-FI" dirty="0">
                <a:ea typeface="+mn-lt"/>
                <a:cs typeface="+mn-lt"/>
              </a:rPr>
              <a:t>ajattelun muoto, jossa eri toimintavaihtoehtojen joukosta valitaan jollakin kriteerillä paras ja toteutetaan se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Tunteiden viriämisen ansiosta muodostetaan </a:t>
            </a:r>
            <a:r>
              <a:rPr lang="fi-FI" b="1" dirty="0">
                <a:ea typeface="+mn-lt"/>
                <a:cs typeface="+mn-lt"/>
              </a:rPr>
              <a:t>automaattisesti</a:t>
            </a:r>
            <a:r>
              <a:rPr lang="fi-FI" dirty="0">
                <a:ea typeface="+mn-lt"/>
                <a:cs typeface="+mn-lt"/>
              </a:rPr>
              <a:t> nopeita arvioita havainnon hyödyllisyydestä ja haitallisuudesta, ja toimitaan sen mukaisesti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Somaattisten markkereiden hypoteesi: </a:t>
            </a:r>
            <a:r>
              <a:rPr lang="fi-FI" dirty="0">
                <a:ea typeface="+mn-lt"/>
                <a:cs typeface="+mn-lt"/>
              </a:rPr>
              <a:t>elimistöstä aivoihin tulevat nopeat ja automaattiset viestit ohjaavat päätöksentekoa, esim. 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pahoinvointi yhdistetään inhoon tai 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sydämen sykkeen kiihtyminen tilanteesta riippuen esimerkiksi pelkoon, jännitykseen tai rakastumiseen</a:t>
            </a:r>
            <a:endParaRPr lang="fi-FI"/>
          </a:p>
          <a:p>
            <a:pPr marL="264795" lvl="1"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239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6" name="Kuva 6" descr="Kuva, joka sisältää kohteen seinä, sisä, vuode, sohva&#10;&#10;Kuvaus luotu automaattisesti">
            <a:extLst>
              <a:ext uri="{FF2B5EF4-FFF2-40B4-BE49-F238E27FC236}">
                <a16:creationId xmlns:a16="http://schemas.microsoft.com/office/drawing/2014/main" id="{B106FDC1-5F2D-F6C0-CB00-93ABEC65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0"/>
          <a:stretch/>
        </p:blipFill>
        <p:spPr>
          <a:xfrm>
            <a:off x="8251696" y="1961219"/>
            <a:ext cx="3335898" cy="43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2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959" y="700892"/>
            <a:ext cx="7396312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Tunteiden säätely </a:t>
            </a:r>
            <a:br>
              <a:rPr lang="fi-FI" dirty="0">
                <a:ea typeface="+mj-lt"/>
                <a:cs typeface="+mj-lt"/>
              </a:rPr>
            </a:br>
            <a:r>
              <a:rPr lang="fi-FI" dirty="0">
                <a:ea typeface="+mj-lt"/>
                <a:cs typeface="+mj-lt"/>
              </a:rPr>
              <a:t>ja toiminnanohjaus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945" y="2524265"/>
            <a:ext cx="6916658" cy="3989638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Tunteiden säätely</a:t>
            </a:r>
            <a:r>
              <a:rPr lang="fi-FI" sz="2400" dirty="0">
                <a:ea typeface="+mn-lt"/>
                <a:cs typeface="+mn-lt"/>
              </a:rPr>
              <a:t> on monimutkaista kognitiivista toimintaa; yhteydessä toiminnanohjaukseen liittyviin taitoihin</a:t>
            </a:r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Toiminnanohjaus: </a:t>
            </a:r>
            <a:r>
              <a:rPr lang="fi-FI" sz="2400" dirty="0">
                <a:ea typeface="+mn-lt"/>
                <a:cs typeface="+mn-lt"/>
              </a:rPr>
              <a:t>oman toiminnan ohjaamiseen, suunnitteluun, korjaamiseen ja arviointiin liittyvät taidot</a:t>
            </a:r>
            <a:endParaRPr lang="fi-FI" sz="2400" dirty="0"/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Taitavaan tunteiden säätelyyn kuuluu kyky tiedostaa tunnekokemuksia ja muokata sitä, miten ne vaikuttavat toimintaan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henkilö, ulko, mies, väkijoukko&#10;&#10;Kuvaus luotu automaattisesti">
            <a:extLst>
              <a:ext uri="{FF2B5EF4-FFF2-40B4-BE49-F238E27FC236}">
                <a16:creationId xmlns:a16="http://schemas.microsoft.com/office/drawing/2014/main" id="{2E6C8D22-7872-0853-E4FB-6EDC2DBD2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13" y="768631"/>
            <a:ext cx="3657774" cy="550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3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Tunteet ja sosiaalinen vuorovaikutus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206777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Tunteet ja tunteiden säätely kehittyvät vuorovaikutuksessa läheisissä ihmissuhteissa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 </a:t>
            </a:r>
            <a:r>
              <a:rPr lang="fi-FI" b="1" dirty="0"/>
              <a:t>Sensitiivisyys </a:t>
            </a:r>
            <a:r>
              <a:rPr lang="fi-FI" dirty="0"/>
              <a:t>tärkeää: 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lapsen tunteiden huomaaminen ja tunnistaminen herkästi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johdonmukainen reagoiminen lapsen käyttäytymiseen ja tunteisiin  </a:t>
            </a:r>
            <a:endParaRPr lang="fi-FI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Emotionaalisesti läheinen ja rakastava ihmissuhde luo pohjan </a:t>
            </a:r>
            <a:r>
              <a:rPr lang="fi-FI" b="1" dirty="0">
                <a:ea typeface="+mn-lt"/>
                <a:cs typeface="+mn-lt"/>
              </a:rPr>
              <a:t>turvalliselle kiintymyssuhteelle</a:t>
            </a:r>
            <a:r>
              <a:rPr lang="fi-FI" dirty="0">
                <a:ea typeface="+mn-lt"/>
                <a:cs typeface="+mn-lt"/>
              </a:rPr>
              <a:t> ja luottamukselle</a:t>
            </a:r>
            <a:endParaRPr lang="fi-FI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6" name="Kuva 6" descr="Kuva, joka sisältää kohteen sisä, seinä, sisäkatto, vuode&#10;&#10;Kuvaus luotu automaattisesti">
            <a:extLst>
              <a:ext uri="{FF2B5EF4-FFF2-40B4-BE49-F238E27FC236}">
                <a16:creationId xmlns:a16="http://schemas.microsoft.com/office/drawing/2014/main" id="{C078222A-54F3-8C2D-6F53-C20B2FAB2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2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925" y="429706"/>
            <a:ext cx="7831419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4400" dirty="0">
                <a:ea typeface="+mj-lt"/>
                <a:cs typeface="+mj-lt"/>
              </a:rPr>
              <a:t>Tunteiden merkitys </a:t>
            </a:r>
            <a:br>
              <a:rPr lang="fi-FI" sz="4400" dirty="0">
                <a:ea typeface="+mj-lt"/>
                <a:cs typeface="+mj-lt"/>
              </a:rPr>
            </a:br>
            <a:r>
              <a:rPr lang="fi-FI" sz="4400" dirty="0">
                <a:ea typeface="+mj-lt"/>
                <a:cs typeface="+mj-lt"/>
              </a:rPr>
              <a:t>vuorovaikutusta ohjaavina tekijöinä </a:t>
            </a:r>
            <a:endParaRPr lang="fi-FI" sz="44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046" y="2278225"/>
            <a:ext cx="5794676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</a:t>
            </a:r>
            <a:r>
              <a:rPr lang="fi-FI" dirty="0">
                <a:ea typeface="+mn-lt"/>
                <a:cs typeface="+mn-lt"/>
              </a:rPr>
              <a:t>Tunteiden keskeinen merkitys: </a:t>
            </a:r>
            <a:r>
              <a:rPr lang="fi-FI" b="1" dirty="0">
                <a:ea typeface="+mn-lt"/>
                <a:cs typeface="+mn-lt"/>
              </a:rPr>
              <a:t>vahvistaa sosiaalisia suhteita</a:t>
            </a:r>
            <a:r>
              <a:rPr lang="fi-FI" dirty="0">
                <a:ea typeface="+mn-lt"/>
                <a:cs typeface="+mn-lt"/>
              </a:rPr>
              <a:t> ja </a:t>
            </a:r>
            <a:r>
              <a:rPr lang="fi-FI" b="1" dirty="0">
                <a:ea typeface="+mn-lt"/>
                <a:cs typeface="+mn-lt"/>
              </a:rPr>
              <a:t>edistää sosiaalista viestintää</a:t>
            </a:r>
            <a:endParaRPr lang="fi-FI" b="1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Tunteet välittyvät vuorovaikutustilanteissa automaattisesti tahattomien tunneilmausten kautta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/>
              <a:t>auttaa </a:t>
            </a:r>
            <a:r>
              <a:rPr lang="fi-FI" b="1" dirty="0"/>
              <a:t>ennakoimaan</a:t>
            </a:r>
            <a:r>
              <a:rPr lang="fi-FI" dirty="0"/>
              <a:t> toisten </a:t>
            </a:r>
            <a:r>
              <a:rPr lang="fi-FI" dirty="0">
                <a:ea typeface="+mn-lt"/>
                <a:cs typeface="+mn-lt"/>
              </a:rPr>
              <a:t>ihmisten reaktioita ja toimintaa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Tunteiden ilmaiseminen tapahtuu kasvojen lisäksi </a:t>
            </a:r>
            <a:r>
              <a:rPr lang="fi-FI" b="1" dirty="0">
                <a:ea typeface="+mn-lt"/>
                <a:cs typeface="+mn-lt"/>
              </a:rPr>
              <a:t>kehon tunneilmaisun</a:t>
            </a:r>
            <a:r>
              <a:rPr lang="fi-FI" dirty="0">
                <a:ea typeface="+mn-lt"/>
                <a:cs typeface="+mn-lt"/>
              </a:rPr>
              <a:t> avulla</a:t>
            </a:r>
            <a:endParaRPr lang="fi-FI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8168" y="6369622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7" name="Kuva 7" descr="Kuva, joka sisältää kohteen lattia, sisä, henkilö, ryhmä&#10;&#10;Kuvaus luotu automaattisesti">
            <a:extLst>
              <a:ext uri="{FF2B5EF4-FFF2-40B4-BE49-F238E27FC236}">
                <a16:creationId xmlns:a16="http://schemas.microsoft.com/office/drawing/2014/main" id="{1E120FA7-CE2D-C5FC-5A2C-646CC550E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16" r="-333" b="8997"/>
          <a:stretch/>
        </p:blipFill>
        <p:spPr>
          <a:xfrm>
            <a:off x="1090818" y="2068294"/>
            <a:ext cx="4686209" cy="444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9445378" cy="1491841"/>
          </a:xfrm>
        </p:spPr>
        <p:txBody>
          <a:bodyPr/>
          <a:lstStyle/>
          <a:p>
            <a:r>
              <a:rPr lang="fi-FI" dirty="0"/>
              <a:t>Tunteiden tarttuminen ja empatia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34" y="2283225"/>
            <a:ext cx="7258780" cy="3989638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Tunteiden tarttuminen</a:t>
            </a:r>
            <a:r>
              <a:rPr lang="fi-FI" sz="2400" dirty="0">
                <a:ea typeface="+mn-lt"/>
                <a:cs typeface="+mn-lt"/>
              </a:rPr>
              <a:t>: ihminen alkaa huomaamattaan mukautua toisen ihmisen tunteeseen / mielialaan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Toisen tunneilmaisujen havaitseminen esim. kasvonilmeistä saa usein havaitsijassa aikaan vastaavan tunnekokemuksen</a:t>
            </a:r>
            <a:endParaRPr lang="fi-FI" dirty="0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Empatia</a:t>
            </a:r>
            <a:r>
              <a:rPr lang="fi-FI" sz="2400" dirty="0">
                <a:ea typeface="+mn-lt"/>
                <a:cs typeface="+mn-lt"/>
              </a:rPr>
              <a:t>: ihmisen kykyä tunnistaa ja tuntea toisen ihmisen tunne, ja sen avulla asettua samanlaiseen asemaan ja kokemustilaan toisen kanssa</a:t>
            </a:r>
            <a:endParaRPr lang="fi-FI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emotionaalinen taso: kykyä kokea, mitä muut tuntevat</a:t>
            </a:r>
            <a:endParaRPr lang="fi-FI" sz="2200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kognitiivinen taso: kykyä tietää toisten ajatuksista, tunteista ja haluista; ei välttämättä liity tunnekokemusta</a:t>
            </a:r>
            <a:endParaRPr lang="fi-FI"/>
          </a:p>
          <a:p>
            <a:pPr>
              <a:buFont typeface="Arial" panose="020B0602020104020603" pitchFamily="34" charset="0"/>
              <a:buChar char="•"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F48052-DD01-E94C-B6C8-DBA3C6F82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3072" y="6454040"/>
            <a:ext cx="5901459" cy="274320"/>
          </a:xfrm>
        </p:spPr>
        <p:txBody>
          <a:bodyPr/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5" name="Kuva 5" descr="Kuva, joka sisältää kohteen ulko, henkilö&#10;&#10;Kuvaus luotu automaattisesti">
            <a:extLst>
              <a:ext uri="{FF2B5EF4-FFF2-40B4-BE49-F238E27FC236}">
                <a16:creationId xmlns:a16="http://schemas.microsoft.com/office/drawing/2014/main" id="{DC8EC040-8E6C-1660-1AAC-F008BB6C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26" y="1818512"/>
            <a:ext cx="3059501" cy="46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3A46E6-078C-45E1-89C4-84C6B1BB2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16817-7e29-4aa7-b7a6-c483eebecbb8"/>
    <ds:schemaRef ds:uri="807aa635-cdf8-4f87-acc5-eeaafee58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13344</TotalTime>
  <Words>458</Words>
  <Application>Microsoft Office PowerPoint</Application>
  <PresentationFormat>Laajakuva</PresentationFormat>
  <Paragraphs>46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Tw Cen MT</vt:lpstr>
      <vt:lpstr>Tw Cen MT Condensed</vt:lpstr>
      <vt:lpstr>Wingdings 3</vt:lpstr>
      <vt:lpstr>Integraali</vt:lpstr>
      <vt:lpstr>3. Tunteiden merkitys kognitiivista toimintaa ja sosiaalista vuorovaikutusta ohjaavina tekijöinä</vt:lpstr>
      <vt:lpstr>Tunteet ja tiedonkäsittely</vt:lpstr>
      <vt:lpstr>Tunteiden vaikutus päätöksentekoon</vt:lpstr>
      <vt:lpstr>Tunteiden säätely  ja toiminnanohjaus</vt:lpstr>
      <vt:lpstr>Tunteet ja sosiaalinen vuorovaikutus</vt:lpstr>
      <vt:lpstr>Tunteiden merkitys  vuorovaikutusta ohjaavina tekijöinä </vt:lpstr>
      <vt:lpstr>Tunteiden tarttuminen ja empatia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>Nea Viljakainen</dc:creator>
  <cp:lastModifiedBy>Roms Jochen</cp:lastModifiedBy>
  <cp:revision>1012</cp:revision>
  <dcterms:created xsi:type="dcterms:W3CDTF">2021-05-18T05:21:46Z</dcterms:created>
  <dcterms:modified xsi:type="dcterms:W3CDTF">2023-01-23T06:24:41Z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