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2"/>
  </p:notesMasterIdLst>
  <p:sldIdLst>
    <p:sldId id="256" r:id="rId5"/>
    <p:sldId id="279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23.1.2023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15. 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psykoterapiat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4 tunteet ja mielenterveys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600" y="2668161"/>
            <a:ext cx="3967855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psykoterapia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65" y="2083922"/>
            <a:ext cx="6914200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Psykoterapia: </a:t>
            </a:r>
            <a:r>
              <a:rPr lang="fi-FI" sz="2000" dirty="0">
                <a:ea typeface="+mn-lt"/>
                <a:cs typeface="+mn-lt"/>
              </a:rPr>
              <a:t>psykososiaalinen hoito, joka perustuu vuorovaikutukseen, on jäsennelty ja tavoitteellinen</a:t>
            </a:r>
            <a:endParaRPr lang="fi-FI" sz="20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psykoterapiaa voi antaa vain psykoterapiakoulutuksen saanut psykoterapeutti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Terapeuttinen allianssi:</a:t>
            </a:r>
            <a:r>
              <a:rPr lang="fi-FI" sz="2000" dirty="0">
                <a:ea typeface="+mn-lt"/>
                <a:cs typeface="+mn-lt"/>
              </a:rPr>
              <a:t> rakentava yhteistyösuhde</a:t>
            </a:r>
            <a:r>
              <a:rPr lang="fi-FI" sz="2000" b="1" dirty="0">
                <a:ea typeface="+mn-lt"/>
                <a:cs typeface="+mn-lt"/>
              </a:rPr>
              <a:t> </a:t>
            </a:r>
            <a:r>
              <a:rPr lang="fi-FI" sz="2000" dirty="0">
                <a:ea typeface="+mn-lt"/>
                <a:cs typeface="+mn-lt"/>
              </a:rPr>
              <a:t>potilaan ja psykoterapeutin välillä </a:t>
            </a:r>
            <a:r>
              <a:rPr lang="fi-FI" sz="2000" dirty="0">
                <a:latin typeface="TW Cen MT"/>
                <a:ea typeface="+mn-lt"/>
                <a:cs typeface="+mn-lt"/>
              </a:rPr>
              <a:t>→ </a:t>
            </a:r>
            <a:r>
              <a:rPr lang="fi-FI" sz="2000" dirty="0">
                <a:ea typeface="+mn-lt"/>
                <a:cs typeface="+mn-lt"/>
              </a:rPr>
              <a:t>välttämätön, jotta psykoterapiasta hyötyä</a:t>
            </a:r>
            <a:endParaRPr lang="fi-FI" dirty="0"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koostuu kolmesta osasta:</a:t>
            </a:r>
            <a:endParaRPr lang="fi-FI" dirty="0"/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Bond: asiakas luottaa psykoterapeuttiin ja kokee, että terapia johtaa hänen tavoitteeseensa</a:t>
            </a: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1600" dirty="0" err="1">
                <a:ea typeface="+mn-lt"/>
                <a:cs typeface="+mn-lt"/>
              </a:rPr>
              <a:t>Goal</a:t>
            </a:r>
            <a:r>
              <a:rPr lang="fi-FI" sz="1600" dirty="0">
                <a:ea typeface="+mn-lt"/>
                <a:cs typeface="+mn-lt"/>
              </a:rPr>
              <a:t>: asiakkaalla ja psykoterapeutilla on sama näkemys siitä, mihin psykoterapialla pyritään</a:t>
            </a: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1600" dirty="0" err="1">
                <a:ea typeface="+mn-lt"/>
                <a:cs typeface="+mn-lt"/>
              </a:rPr>
              <a:t>Task</a:t>
            </a:r>
            <a:r>
              <a:rPr lang="fi-FI" sz="1600" dirty="0">
                <a:ea typeface="+mn-lt"/>
                <a:cs typeface="+mn-lt"/>
              </a:rPr>
              <a:t>: asiakas ja psykoterapeutti ovat yhtä mieltä siitä, millaisia keinoja terapiassa käytetään</a:t>
            </a:r>
            <a:endParaRPr lang="fi-FI" sz="16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36" y="1139821"/>
            <a:ext cx="3426178" cy="51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Psykoterapiaan pääseminen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405" y="2069812"/>
            <a:ext cx="9973095" cy="4005851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/>
              <a:t> </a:t>
            </a:r>
            <a:r>
              <a:rPr lang="fi-FI" sz="2400" dirty="0"/>
              <a:t>Terveydenhuollossa psykoterapiaan pääseminen vaatii </a:t>
            </a:r>
            <a:r>
              <a:rPr lang="fi-FI" sz="2400" b="1" dirty="0"/>
              <a:t>puoltavan</a:t>
            </a:r>
            <a:r>
              <a:rPr lang="fi-FI" sz="2400" dirty="0"/>
              <a:t> </a:t>
            </a:r>
            <a:r>
              <a:rPr lang="fi-FI" sz="2400" b="1" dirty="0"/>
              <a:t>psykoterapia-arvion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/>
              <a:t>psykoterapiasta oltava </a:t>
            </a:r>
            <a:r>
              <a:rPr lang="fi-FI" sz="2000" b="1" dirty="0"/>
              <a:t>hyötyä</a:t>
            </a:r>
            <a:r>
              <a:rPr lang="fi-FI" sz="2000" dirty="0"/>
              <a:t> henkilön mielenterveyshäiriön hoidossa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/>
              <a:t>henkilöllä pitää olla kykyä </a:t>
            </a:r>
            <a:r>
              <a:rPr lang="fi-FI" sz="2000" b="1" dirty="0"/>
              <a:t>vuorovaikutukseen</a:t>
            </a:r>
            <a:r>
              <a:rPr lang="fi-FI" sz="2000" dirty="0"/>
              <a:t> ja </a:t>
            </a:r>
            <a:r>
              <a:rPr lang="fi-FI" sz="2000" b="1" dirty="0"/>
              <a:t>itsereflektioon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Psykoterapiaan voi hakeutua myös ilman puoltavaa psykoterapia-arviota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henkilö joutuu maksamaan terapian kokonaan itse</a:t>
            </a:r>
          </a:p>
          <a:p>
            <a:pPr marL="264795" lvl="1"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Lyhytkestoinen psykoterapia </a:t>
            </a:r>
            <a:r>
              <a:rPr lang="fi-FI" sz="2400" dirty="0">
                <a:ea typeface="+mn-lt"/>
                <a:cs typeface="+mn-lt"/>
              </a:rPr>
              <a:t>voi kestää esim. 10 tapaamista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Pitkäkestoinen psykoterapia </a:t>
            </a:r>
            <a:r>
              <a:rPr lang="fi-FI" sz="2400" dirty="0">
                <a:ea typeface="+mn-lt"/>
                <a:cs typeface="+mn-lt"/>
              </a:rPr>
              <a:t>voi olla vuosien mittainen</a:t>
            </a: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</a:t>
            </a:r>
          </a:p>
        </p:txBody>
      </p:sp>
    </p:spTree>
    <p:extLst>
      <p:ext uri="{BB962C8B-B14F-4D97-AF65-F5344CB8AC3E}">
        <p14:creationId xmlns:p14="http://schemas.microsoft.com/office/powerpoint/2010/main" val="229420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Psykoterapiasuuntaus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20" y="2223881"/>
            <a:ext cx="6960853" cy="3919843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Psykoterapiasuuntaus: </a:t>
            </a:r>
            <a:r>
              <a:rPr lang="fi-FI" dirty="0">
                <a:ea typeface="+mn-lt"/>
                <a:cs typeface="+mn-lt"/>
              </a:rPr>
              <a:t>millaiseen käsitykseen ihmismielestä ja mielenterveyden vaikeuksien syistä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dirty="0">
                <a:ea typeface="+mn-lt"/>
                <a:cs typeface="+mn-lt"/>
              </a:rPr>
              <a:t>psykoterapia perustuu</a:t>
            </a:r>
            <a:endParaRPr lang="fi-FI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vaikuttaa siihen, millaisia asioita psykoterapiassa käsitellään ja mistä näkökulmasta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Esim. psykodynaaminen ja kognitiivinen psykoterapia, kognitiivinen käyttäytymisterapia, integratiivinen psykoterapia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</a:t>
            </a:r>
            <a:r>
              <a:rPr lang="fi-FI" dirty="0"/>
              <a:t>Useimmat psykoterapiasuuntaukset yhtä hyviä yleisimpien mielenterveyshäiriöiden hoidossa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tärkein vaikuttava tekijä </a:t>
            </a:r>
            <a:r>
              <a:rPr lang="fi-FI" b="1" dirty="0"/>
              <a:t>terapeuttinen allianssi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5" name="Kuva 6" descr="Kuva, joka sisältää kohteen sisä, valkoinen&#10;&#10;Kuvaus luotu automaattisesti">
            <a:extLst>
              <a:ext uri="{FF2B5EF4-FFF2-40B4-BE49-F238E27FC236}">
                <a16:creationId xmlns:a16="http://schemas.microsoft.com/office/drawing/2014/main" id="{E379E441-B36F-EB2F-91C2-325913BD0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910" y="1041129"/>
            <a:ext cx="3318587" cy="49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5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Psykodynaamiset psykoterapiat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97398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dirty="0"/>
              <a:t> </a:t>
            </a:r>
            <a:r>
              <a:rPr lang="fi-FI" b="1" dirty="0"/>
              <a:t>Psykodynaamiset psykoterapiat: </a:t>
            </a:r>
            <a:r>
              <a:rPr lang="fi-FI" dirty="0"/>
              <a:t>perustuvat psykoanalyyttiseen näkemykseen ihmismielen toiminnasta ja ihmisen persoonallisuudesta</a:t>
            </a:r>
            <a:endParaRPr lang="fi-FI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/>
              <a:t>erityisesti </a:t>
            </a:r>
            <a:r>
              <a:rPr lang="fi-FI" b="1" dirty="0"/>
              <a:t>lapsuuden kokemukset </a:t>
            </a:r>
            <a:r>
              <a:rPr lang="fi-FI" dirty="0"/>
              <a:t>vaikuttavat ihmisen tämänhetkisiin uskomuksiin ja toimintaan 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/>
              <a:t>suuri osa uskomuksista on psykodynaamisen lähestymistavan mukaan </a:t>
            </a:r>
            <a:r>
              <a:rPr lang="fi-FI" b="1" dirty="0"/>
              <a:t>tiedostamattomia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 Psykoterapeutti pyrkii esittämään havaintoja ja tulkintoja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niiden avulla ihminen itse voi </a:t>
            </a:r>
            <a:r>
              <a:rPr lang="fi-FI" b="1" dirty="0"/>
              <a:t>havaita</a:t>
            </a:r>
            <a:r>
              <a:rPr lang="fi-FI" dirty="0"/>
              <a:t>, </a:t>
            </a:r>
            <a:r>
              <a:rPr lang="fi-FI" b="1" dirty="0"/>
              <a:t>tarkastella</a:t>
            </a:r>
            <a:r>
              <a:rPr lang="fi-FI" dirty="0"/>
              <a:t> ja </a:t>
            </a:r>
            <a:r>
              <a:rPr lang="fi-FI" b="1" dirty="0"/>
              <a:t>käsitellä</a:t>
            </a:r>
            <a:r>
              <a:rPr lang="fi-FI" dirty="0"/>
              <a:t> mahdollisia sisäisiä ristiriitoja ja ongelmia</a:t>
            </a:r>
          </a:p>
        </p:txBody>
      </p:sp>
      <p:pic>
        <p:nvPicPr>
          <p:cNvPr id="5" name="Kuva 5" descr="Kuva, joka sisältää kohteen henkilö, lasi, käsi&#10;&#10;Kuvaus luotu automaattisesti">
            <a:extLst>
              <a:ext uri="{FF2B5EF4-FFF2-40B4-BE49-F238E27FC236}">
                <a16:creationId xmlns:a16="http://schemas.microsoft.com/office/drawing/2014/main" id="{00F7AB1D-D753-B520-F401-248110A05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73" r="1" b="16802"/>
          <a:stretch/>
        </p:blipFill>
        <p:spPr>
          <a:xfrm>
            <a:off x="8419761" y="2386584"/>
            <a:ext cx="3152438" cy="344885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7136" y="6424051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8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Kognitiiviset psykoterapiat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304" y="2318628"/>
            <a:ext cx="7088381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Kognitiivisessa psykoterapiassa käsitellään erityisesti ihmiselle </a:t>
            </a:r>
            <a:r>
              <a:rPr lang="fi-FI" b="1" dirty="0">
                <a:ea typeface="+mn-lt"/>
                <a:cs typeface="+mn-lt"/>
              </a:rPr>
              <a:t>haitalliseksi muodostuneita skeemoja</a:t>
            </a:r>
            <a:r>
              <a:rPr lang="fi-FI" dirty="0">
                <a:ea typeface="+mn-lt"/>
                <a:cs typeface="+mn-lt"/>
              </a:rPr>
              <a:t> ja ajattelua sekä näihin liittyviä hankalia tunteita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Taustalla ovat </a:t>
            </a:r>
            <a:r>
              <a:rPr lang="fi-FI" b="1" dirty="0">
                <a:ea typeface="+mn-lt"/>
                <a:cs typeface="+mn-lt"/>
              </a:rPr>
              <a:t>perususkomukset</a:t>
            </a:r>
            <a:r>
              <a:rPr lang="fi-FI" dirty="0">
                <a:ea typeface="+mn-lt"/>
                <a:cs typeface="+mn-lt"/>
              </a:rPr>
              <a:t>, jotka vaikuttavat siihen, miten ihminen näkee itsensä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masentuneen perususkomus voi olla, että hän ei selviydy tai kukaan ei voi tuntea kiintymystä häntä kohtaan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Keskitytään usein </a:t>
            </a:r>
            <a:r>
              <a:rPr lang="fi-FI" b="1" dirty="0">
                <a:ea typeface="+mn-lt"/>
                <a:cs typeface="+mn-lt"/>
              </a:rPr>
              <a:t>nykyhetken vaikeuksiin</a:t>
            </a: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5" name="Kuva 5" descr="Kuva, joka sisältää kohteen henkilö, mies, silmälasit, seinä&#10;&#10;Kuvaus luotu automaattisesti">
            <a:extLst>
              <a:ext uri="{FF2B5EF4-FFF2-40B4-BE49-F238E27FC236}">
                <a16:creationId xmlns:a16="http://schemas.microsoft.com/office/drawing/2014/main" id="{405552E3-3CD4-62FE-0E99-9DC7E8F5A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1" r="17847" b="1878"/>
          <a:stretch/>
        </p:blipFill>
        <p:spPr>
          <a:xfrm>
            <a:off x="898849" y="2314982"/>
            <a:ext cx="3529037" cy="35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3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Kognitiiviset käyttäytymisterapiat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475" y="2379306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b="1" dirty="0"/>
              <a:t> Kognitiivinen käyttäytymisterapia: </a:t>
            </a:r>
            <a:r>
              <a:rPr lang="fi-FI" dirty="0"/>
              <a:t>keskittyy</a:t>
            </a:r>
            <a:r>
              <a:rPr lang="fi-FI" dirty="0">
                <a:ea typeface="+mn-lt"/>
                <a:cs typeface="+mn-lt"/>
              </a:rPr>
              <a:t> erityisesti oireiden lievittämiseen tässä ja nyt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Psykoterapeutti toimii ns. valmentajana, joka auttaa potilasta ymmärtämään ja ratkaisemaan ongelmansa</a:t>
            </a:r>
            <a:endParaRPr lang="fi-FI" dirty="0"/>
          </a:p>
          <a:p>
            <a:pPr marL="127635" lvl="1" indent="0">
              <a:buNone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Käytännön harjoituksilla pyritään muokkaamaan käyttäytymistä siten, että vaikeuksia aiheuttanut tunne ei enää vaikuta käyttäytymiseen</a:t>
            </a:r>
          </a:p>
          <a:p>
            <a:pPr>
              <a:buFont typeface="Arial" panose="020B0602020104020603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5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36673886-F1D3-A464-2204-654DDD9F9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6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62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ACBF66-F20E-43F8-A895-0CE564F1B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42116817-7e29-4aa7-b7a6-c483eebecbb8"/>
    <ds:schemaRef ds:uri="http://purl.org/dc/terms/"/>
    <ds:schemaRef ds:uri="807aa635-cdf8-4f87-acc5-eeaafee58ac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13368</TotalTime>
  <Words>433</Words>
  <Application>Microsoft Office PowerPoint</Application>
  <PresentationFormat>Laajakuva</PresentationFormat>
  <Paragraphs>48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Arial</vt:lpstr>
      <vt:lpstr>Calibri</vt:lpstr>
      <vt:lpstr>TW Cen MT</vt:lpstr>
      <vt:lpstr>TW Cen MT</vt:lpstr>
      <vt:lpstr>Tw Cen MT Condensed</vt:lpstr>
      <vt:lpstr>Wingdings 3</vt:lpstr>
      <vt:lpstr>Integraali</vt:lpstr>
      <vt:lpstr>15. psykoterapiat</vt:lpstr>
      <vt:lpstr>psykoterapia</vt:lpstr>
      <vt:lpstr>Psykoterapiaan pääseminen</vt:lpstr>
      <vt:lpstr>Psykoterapiasuuntaus</vt:lpstr>
      <vt:lpstr>Psykodynaamiset psykoterapiat</vt:lpstr>
      <vt:lpstr>Kognitiiviset psykoterapiat</vt:lpstr>
      <vt:lpstr>Kognitiiviset käyttäytymisterapiat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777</cp:revision>
  <dcterms:created xsi:type="dcterms:W3CDTF">2021-05-18T05:21:46Z</dcterms:created>
  <dcterms:modified xsi:type="dcterms:W3CDTF">2023-01-23T05:54:02Z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