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4"/>
  </p:notesMasterIdLst>
  <p:sldIdLst>
    <p:sldId id="256" r:id="rId5"/>
    <p:sldId id="279" r:id="rId6"/>
    <p:sldId id="280" r:id="rId7"/>
    <p:sldId id="281" r:id="rId8"/>
    <p:sldId id="282" r:id="rId9"/>
    <p:sldId id="283" r:id="rId10"/>
    <p:sldId id="286" r:id="rId11"/>
    <p:sldId id="284" r:id="rId12"/>
    <p:sldId id="285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a Viljakainen" userId="31f03692-df5d-4046-a9e0-25d0beb92039" providerId="ADAL" clId="{FAA546AD-E6DE-4CD4-BE32-D328B9A061E8}"/>
    <pc:docChg chg="custSel modSld">
      <pc:chgData name="Nea Viljakainen" userId="31f03692-df5d-4046-a9e0-25d0beb92039" providerId="ADAL" clId="{FAA546AD-E6DE-4CD4-BE32-D328B9A061E8}" dt="2022-08-10T12:15:44.290" v="2" actId="20577"/>
      <pc:docMkLst>
        <pc:docMk/>
      </pc:docMkLst>
      <pc:sldChg chg="delSp modSp mod">
        <pc:chgData name="Nea Viljakainen" userId="31f03692-df5d-4046-a9e0-25d0beb92039" providerId="ADAL" clId="{FAA546AD-E6DE-4CD4-BE32-D328B9A061E8}" dt="2022-08-10T12:15:44.290" v="2" actId="20577"/>
        <pc:sldMkLst>
          <pc:docMk/>
          <pc:sldMk cId="2303629314" sldId="286"/>
        </pc:sldMkLst>
        <pc:spChg chg="mod">
          <ac:chgData name="Nea Viljakainen" userId="31f03692-df5d-4046-a9e0-25d0beb92039" providerId="ADAL" clId="{FAA546AD-E6DE-4CD4-BE32-D328B9A061E8}" dt="2022-08-10T12:15:44.290" v="2" actId="20577"/>
          <ac:spMkLst>
            <pc:docMk/>
            <pc:sldMk cId="2303629314" sldId="286"/>
            <ac:spMk id="3" creationId="{326DDE45-A503-5A45-A106-78A97ECA3897}"/>
          </ac:spMkLst>
        </pc:spChg>
        <pc:picChg chg="del">
          <ac:chgData name="Nea Viljakainen" userId="31f03692-df5d-4046-a9e0-25d0beb92039" providerId="ADAL" clId="{FAA546AD-E6DE-4CD4-BE32-D328B9A061E8}" dt="2022-08-10T12:12:16.268" v="0" actId="478"/>
          <ac:picMkLst>
            <pc:docMk/>
            <pc:sldMk cId="2303629314" sldId="286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18.1.2023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932" y="1834907"/>
            <a:ext cx="7127395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14. 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mielenterveyshäiriöiden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hoito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Hoitoon päätyminen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38350"/>
            <a:ext cx="7069710" cy="4417475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Perustason palvelu: </a:t>
            </a:r>
            <a:r>
              <a:rPr lang="en-US" sz="2400" dirty="0" err="1">
                <a:ea typeface="+mn-lt"/>
                <a:cs typeface="+mn-lt"/>
              </a:rPr>
              <a:t>hoitotaho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dirty="0" err="1">
                <a:ea typeface="+mn-lt"/>
                <a:cs typeface="+mn-lt"/>
              </a:rPr>
              <a:t>jonne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hakeudutaan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ensin</a:t>
            </a:r>
            <a:endParaRPr lang="en-US" sz="2400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esim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oma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terveysasema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työterveyshuolto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kouluterveydenhuolto</a:t>
            </a:r>
            <a:endParaRPr lang="en-US" sz="200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err="1">
                <a:ea typeface="+mn-lt"/>
                <a:cs typeface="+mn-lt"/>
              </a:rPr>
              <a:t>Erikoissairaanhoito</a:t>
            </a:r>
            <a:r>
              <a:rPr lang="en-US" sz="2400" b="1" dirty="0">
                <a:ea typeface="+mn-lt"/>
                <a:cs typeface="+mn-lt"/>
              </a:rPr>
              <a:t>: </a:t>
            </a:r>
            <a:r>
              <a:rPr lang="en-US" sz="2400" err="1">
                <a:ea typeface="+mn-lt"/>
                <a:cs typeface="+mn-lt"/>
              </a:rPr>
              <a:t>hoitotaho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joka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hoitaa</a:t>
            </a:r>
            <a:r>
              <a:rPr lang="en-US" sz="2400" dirty="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jos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perustason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palvelut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eivät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riitä</a:t>
            </a:r>
            <a:endParaRPr lang="en-US" sz="240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erikoissairaanhoitoon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pääsee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yleensä</a:t>
            </a:r>
            <a:r>
              <a:rPr lang="en-US" sz="2000" dirty="0">
                <a:ea typeface="+mn-lt"/>
                <a:cs typeface="+mn-lt"/>
              </a:rPr>
              <a:t> vain </a:t>
            </a:r>
            <a:r>
              <a:rPr lang="en-US" sz="2000" err="1">
                <a:ea typeface="+mn-lt"/>
                <a:cs typeface="+mn-lt"/>
              </a:rPr>
              <a:t>lääkärin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lähetteellä</a:t>
            </a:r>
            <a:endParaRPr lang="en-US" sz="200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en-US" sz="2000" err="1">
                <a:ea typeface="+mn-lt"/>
                <a:cs typeface="+mn-lt"/>
              </a:rPr>
              <a:t>erikoissairaanhoidossa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mielenterveyshäiriöitä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hoidetaan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useimmiten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psykiatrian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poliklinikoilla</a:t>
            </a:r>
            <a:endParaRPr lang="en-US" sz="200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8034506" y="3016983"/>
            <a:ext cx="3814621" cy="252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67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Mielenterveyshäiriöiden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217547"/>
            <a:ext cx="10385197" cy="4005851"/>
          </a:xfrm>
        </p:spPr>
        <p:txBody>
          <a:bodyPr vert="horz" lIns="45720" tIns="45720" rIns="4572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>
                <a:ea typeface="+mn-lt"/>
                <a:cs typeface="+mn-lt"/>
              </a:rPr>
              <a:t>Erilaisia hoitopaikkoja</a:t>
            </a:r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Avohoito: potilas asuu kotonaan ja käy esimerkiksi poliklinikalla hoidossa</a:t>
            </a:r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Osastohoito: potilas saa hoitoa sairaalan vuodeosastolla</a:t>
            </a:r>
          </a:p>
          <a:p>
            <a:pPr lvl="3">
              <a:buFont typeface="Arial" pitchFamily="18" charset="2"/>
              <a:buChar char="•"/>
            </a:pPr>
            <a:r>
              <a:rPr lang="fi-FI" sz="1900" dirty="0">
                <a:ea typeface="+mn-lt"/>
                <a:cs typeface="+mn-lt"/>
              </a:rPr>
              <a:t>käytetään usein vakavissa mielenterveyshäiriöissä tai jos potilas on itsetuhoinen</a:t>
            </a:r>
            <a:endParaRPr lang="fi-FI" sz="1900" dirty="0"/>
          </a:p>
          <a:p>
            <a:pPr marL="457200" indent="-457200">
              <a:buAutoNum type="arabicPeriod"/>
            </a:pPr>
            <a:r>
              <a:rPr lang="fi-FI" sz="2400" dirty="0">
                <a:ea typeface="+mn-lt"/>
                <a:cs typeface="+mn-lt"/>
              </a:rPr>
              <a:t>Hoito päiväsairaalassa: potilas asuu kotonaan, mutta käy päivittäin sairaalassa saamassa hoitoa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2400" b="1" dirty="0"/>
              <a:t> Tahdosta</a:t>
            </a:r>
            <a:r>
              <a:rPr lang="fi-FI" sz="2400" b="1" dirty="0">
                <a:ea typeface="+mn-lt"/>
                <a:cs typeface="+mn-lt"/>
              </a:rPr>
              <a:t> riippumattomaan hoitoon </a:t>
            </a:r>
            <a:r>
              <a:rPr lang="fi-FI" sz="2400" dirty="0">
                <a:ea typeface="+mn-lt"/>
                <a:cs typeface="+mn-lt"/>
              </a:rPr>
              <a:t>ohjaaminen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sairaalan osastolle: 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ihmisellä</a:t>
            </a:r>
            <a:r>
              <a:rPr lang="fi-FI" sz="2000" dirty="0"/>
              <a:t> on vakava mielenterveyshäiriö</a:t>
            </a:r>
          </a:p>
          <a:p>
            <a:pPr marL="264795" lvl="1">
              <a:buFont typeface="Arial"/>
              <a:buChar char="•"/>
            </a:pPr>
            <a:r>
              <a:rPr lang="fi-FI" sz="2000" dirty="0"/>
              <a:t>sairaus vaarantaa hänen omansa tai muiden terveyttä  </a:t>
            </a:r>
          </a:p>
          <a:p>
            <a:pPr marL="264795" lvl="1">
              <a:buFont typeface="Arial"/>
              <a:buChar char="•"/>
            </a:pPr>
            <a:r>
              <a:rPr lang="fi-FI" sz="2000" dirty="0"/>
              <a:t>muut palvelut eivät sovellu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56582" y="6422938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</a:t>
            </a:r>
            <a:r>
              <a:rPr lang="fi-FI" dirty="0" err="1"/>
              <a:t>mielenterveyss</a:t>
            </a:r>
          </a:p>
        </p:txBody>
      </p:sp>
    </p:spTree>
    <p:extLst>
      <p:ext uri="{BB962C8B-B14F-4D97-AF65-F5344CB8AC3E}">
        <p14:creationId xmlns:p14="http://schemas.microsoft.com/office/powerpoint/2010/main" val="228500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Mielenterveyshäiriöiden moniammatillinen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49371"/>
            <a:ext cx="638546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Moniammatillinen hoito: </a:t>
            </a:r>
            <a:r>
              <a:rPr lang="fi-FI" dirty="0">
                <a:ea typeface="+mn-lt"/>
                <a:cs typeface="+mn-lt"/>
              </a:rPr>
              <a:t>usean eri alan ammattilaiset osallistuvat hoitoon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lääkäri johtaa moniammatillista tiimiä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tiimiin kuuluu usein lääkäri, psykologi, sairaanhoitaja, sosiaalityöntekijä ja muita ammattilaisia</a:t>
            </a:r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Moniammatillisessa tiimissä psykologi tekee potilaasta arvion, jonka perusteella potilaan hoitoa suunnitellaan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9" r="8507" b="-284"/>
          <a:stretch/>
        </p:blipFill>
        <p:spPr>
          <a:xfrm>
            <a:off x="8019834" y="2286085"/>
            <a:ext cx="3803704" cy="327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Mielenterveyshäiriön hoitomuodon valinta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181" y="2295302"/>
            <a:ext cx="9560993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Hoitomuoto valitaan tilannekohtaisen arvion perusteella</a:t>
            </a:r>
            <a:endParaRPr lang="en-US" sz="2400">
              <a:ea typeface="+mn-lt"/>
              <a:cs typeface="+mn-lt"/>
            </a:endParaRPr>
          </a:p>
          <a:p>
            <a:pPr>
              <a:buFont typeface="Arial,Sans-Serif" panose="020B0602020104020603" pitchFamily="34" charset="0"/>
              <a:buChar char="•"/>
            </a:pPr>
            <a:r>
              <a:rPr lang="fi-FI" sz="2400" b="1" dirty="0"/>
              <a:t> Tilannekohtainen arvio:</a:t>
            </a: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pohdinta siitä, mistä hoitomuodoista potilas voisi hyötyä ja mitkä hoitomuodot eivät sovi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Biologiset hoidot: </a:t>
            </a:r>
            <a:r>
              <a:rPr lang="fi-FI" sz="2400" dirty="0"/>
              <a:t>psyykenlääkkeet ja sähkö- tai magneettihoito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/>
              <a:t> Psykososiaaliset hoidot: </a:t>
            </a:r>
            <a:r>
              <a:rPr lang="fi-FI" sz="2400" dirty="0"/>
              <a:t>terapiat ja psykoterapiat</a:t>
            </a:r>
          </a:p>
          <a:p>
            <a:pPr>
              <a:buSzPct val="100000"/>
              <a:buFont typeface="Arial,Sans-Serif" panose="020B0604020202020204" pitchFamily="34" charset="0"/>
              <a:buChar char="•"/>
            </a:pPr>
            <a:r>
              <a:rPr lang="fi-FI" sz="3200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Ihminen ei aina saa hänelle parhaiten sopivaa hoitoa, jos terveydenhuollossa ei ole varaa kustantaa sopivinta hoitoa, potilasta kohtaan on ennakkoluuloja tai jos häntä syrjitään</a:t>
            </a:r>
            <a:endParaRPr lang="en-US" sz="24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</a:t>
            </a:r>
          </a:p>
        </p:txBody>
      </p:sp>
    </p:spTree>
    <p:extLst>
      <p:ext uri="{BB962C8B-B14F-4D97-AF65-F5344CB8AC3E}">
        <p14:creationId xmlns:p14="http://schemas.microsoft.com/office/powerpoint/2010/main" val="16758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Psyykenlääkkeet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986" y="2301636"/>
            <a:ext cx="6820894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Psyykenlääkkeet: </a:t>
            </a:r>
            <a:r>
              <a:rPr lang="fi-FI" sz="2000" dirty="0">
                <a:ea typeface="+mn-lt"/>
                <a:cs typeface="+mn-lt"/>
              </a:rPr>
              <a:t>hoitomenetelmä, joka vaikuttaa ihmisen elimistöön, erityisesti aivoihin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Yleensä tehostavat tai estävät aivojen </a:t>
            </a:r>
            <a:r>
              <a:rPr lang="fi-FI" sz="2000" b="1" dirty="0">
                <a:ea typeface="+mn-lt"/>
                <a:cs typeface="+mn-lt"/>
              </a:rPr>
              <a:t>välittäjäaineiden</a:t>
            </a:r>
            <a:r>
              <a:rPr lang="fi-FI" sz="2000" dirty="0">
                <a:ea typeface="+mn-lt"/>
                <a:cs typeface="+mn-lt"/>
              </a:rPr>
              <a:t> toimintaa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masennuksessa käytetään </a:t>
            </a:r>
            <a:r>
              <a:rPr lang="fi-FI" b="1" dirty="0">
                <a:ea typeface="+mn-lt"/>
                <a:cs typeface="+mn-lt"/>
              </a:rPr>
              <a:t>SSRI-lääkkeitä </a:t>
            </a:r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estävät hermosolujen serotoniinin takaisinottoa, jolloin aivojen serotoniini vaikuttaa hermosoluihin pidempään</a:t>
            </a:r>
            <a:endParaRPr lang="fi-FI"/>
          </a:p>
          <a:p>
            <a:pPr marL="447675" lvl="2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vähentävät masennuksen oireita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Psyykenlääkkeillä voi olla myös haitallisia </a:t>
            </a:r>
            <a:r>
              <a:rPr lang="fi-FI" sz="2000" b="1" dirty="0">
                <a:ea typeface="+mn-lt"/>
                <a:cs typeface="+mn-lt"/>
              </a:rPr>
              <a:t>sivuvaikutuksia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Useamman lääkkeen käytöllä samaan aikaan voi olla ei-toivottuja </a:t>
            </a:r>
            <a:r>
              <a:rPr lang="fi-FI" sz="2000" b="1" dirty="0">
                <a:ea typeface="+mn-lt"/>
                <a:cs typeface="+mn-lt"/>
              </a:rPr>
              <a:t>yhteisvaikutuksia</a:t>
            </a:r>
            <a:endParaRPr lang="fi-FI" sz="2000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b="-242"/>
          <a:stretch/>
        </p:blipFill>
        <p:spPr>
          <a:xfrm>
            <a:off x="629348" y="2426044"/>
            <a:ext cx="3947840" cy="32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SSRI-lääkkeet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986" y="2301636"/>
            <a:ext cx="6820894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Serotoniinihypoteesi: </a:t>
            </a:r>
            <a:r>
              <a:rPr lang="fi-FI" sz="2000" dirty="0">
                <a:ea typeface="+mn-lt"/>
                <a:cs typeface="+mn-lt"/>
              </a:rPr>
              <a:t>teoria, että serotoniini vaikuttaa suoraan masennuksen oireisiin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Uusimmat tutkimukset osoittavat, että serotoniini ei suoraan vaikuta masennuksen oireisiin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SSRI-lääkkeet vaikuttavat silti masennuksen oireisiin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</a:t>
            </a:r>
            <a:r>
              <a:rPr lang="fi-FI" sz="1600">
                <a:ea typeface="+mn-lt"/>
                <a:cs typeface="+mn-lt"/>
              </a:rPr>
              <a:t>erotoniinin </a:t>
            </a:r>
            <a:r>
              <a:rPr lang="fi-FI" sz="1600" dirty="0">
                <a:ea typeface="+mn-lt"/>
                <a:cs typeface="+mn-lt"/>
              </a:rPr>
              <a:t>ja masennuksen välistä syy-yhteyttä ei tunneta 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2759901" cy="41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2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 err="1"/>
              <a:t>Psykososiaaliset</a:t>
            </a:r>
            <a:r>
              <a:rPr lang="fi-FI" dirty="0"/>
              <a:t> hoidot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3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Psykososiaaliset hoidot: </a:t>
            </a:r>
            <a:r>
              <a:rPr lang="fi-FI" dirty="0">
                <a:ea typeface="+mn-lt"/>
                <a:cs typeface="+mn-lt"/>
              </a:rPr>
              <a:t>vuorovaikutukseen perustuvia hoitoja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Psykoterapia </a:t>
            </a:r>
            <a:r>
              <a:rPr lang="fi-FI" dirty="0">
                <a:ea typeface="+mn-lt"/>
                <a:cs typeface="+mn-lt"/>
              </a:rPr>
              <a:t>tunnetuin psykososiaalinen hoitomuoto  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Psykososiaaliset hoidot voivat olla myös häiriökohtaisia hoitoja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b="1" dirty="0"/>
              <a:t> Häiriökohtaiset hoidot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suunniteltu jonkin </a:t>
            </a:r>
            <a:r>
              <a:rPr lang="fi-FI" sz="1600" b="1" dirty="0"/>
              <a:t>tietyn mielenterveyshäiriön hoitoon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usein </a:t>
            </a:r>
            <a:r>
              <a:rPr lang="fi-FI" sz="1600" b="1" dirty="0"/>
              <a:t>määrämittainen:</a:t>
            </a:r>
            <a:r>
              <a:rPr lang="fi-FI" sz="1600" dirty="0"/>
              <a:t> suunniteltu kestämään vain tietyn ajan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yleensä </a:t>
            </a:r>
            <a:r>
              <a:rPr lang="fi-FI" sz="1600" b="1" dirty="0" err="1"/>
              <a:t>manualisoitu</a:t>
            </a:r>
            <a:r>
              <a:rPr lang="fi-FI" sz="1600" b="1" dirty="0"/>
              <a:t>:</a:t>
            </a:r>
            <a:r>
              <a:rPr lang="fi-FI" sz="1600" dirty="0"/>
              <a:t> rakenne ja osat suunniteltu etukäteen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/>
              <a:t>hyvin toimivia, jos henkilöllä on vain yksi mielenterveyden häiriö eikä se ole muuttunut pitkäaikaiseksi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14" y="2472697"/>
            <a:ext cx="4292363" cy="28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 err="1"/>
              <a:t>Psykososiaalisten</a:t>
            </a:r>
            <a:r>
              <a:rPr lang="fi-FI" dirty="0"/>
              <a:t> hoitojen menetelmiä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97" y="2217547"/>
            <a:ext cx="7632666" cy="4005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</a:t>
            </a:r>
            <a:r>
              <a:rPr lang="fi-FI" sz="2400" dirty="0">
                <a:ea typeface="+mn-lt"/>
                <a:cs typeface="+mn-lt"/>
              </a:rPr>
              <a:t>Keskeiset tekijät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hyvä vuorovaikutus </a:t>
            </a:r>
            <a:endParaRPr lang="fi-FI" sz="20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potilas kokee hoitohenkilön olevan </a:t>
            </a:r>
            <a:r>
              <a:rPr lang="fi-FI" sz="2000" b="1" dirty="0">
                <a:ea typeface="+mn-lt"/>
                <a:cs typeface="+mn-lt"/>
              </a:rPr>
              <a:t>empaattinen</a:t>
            </a:r>
            <a:endParaRPr lang="fi-FI" sz="200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Esimerkkejä hoitokeinoista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 err="1">
                <a:ea typeface="+mn-lt"/>
                <a:cs typeface="+mn-lt"/>
              </a:rPr>
              <a:t>psykoedukaatio</a:t>
            </a:r>
            <a:r>
              <a:rPr lang="fi-FI" sz="2000" dirty="0">
                <a:ea typeface="+mn-lt"/>
                <a:cs typeface="+mn-lt"/>
              </a:rPr>
              <a:t>: psykologisen tiedon antamista, jonka avulla ihmisen ymmärrys omasta vaikeudestaan paranee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altistuskokeet</a:t>
            </a:r>
            <a:r>
              <a:rPr lang="fi-FI" sz="2000" dirty="0">
                <a:ea typeface="+mn-lt"/>
                <a:cs typeface="+mn-lt"/>
              </a:rPr>
              <a:t>: harjoitus, jonka ihminen tekee itse ja jolla hän pyrkii testaamaan ja muuttamaan haitallisia uskomuksiaan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Kuva 6" descr="Kuva, joka sisältää kohteen henkilö, sisä, nainen, seinä&#10;&#10;Kuvaus luotu automaattisesti">
            <a:extLst>
              <a:ext uri="{FF2B5EF4-FFF2-40B4-BE49-F238E27FC236}">
                <a16:creationId xmlns:a16="http://schemas.microsoft.com/office/drawing/2014/main" id="{28649031-CC8E-472B-47ED-1C6872AFE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67" y="2071396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53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3" ma:contentTypeDescription="Luo uusi asiakirja." ma:contentTypeScope="" ma:versionID="bb9bfbf91aa286fe48a4eef2062bc788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9433e34286294fe510ccdb559640aab2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AACAE-6EB8-45E6-9D80-77184C5DED69}">
  <ds:schemaRefs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F50F4-9572-48FB-B8FE-F640FE5BF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13422</TotalTime>
  <Words>570</Words>
  <Application>Microsoft Office PowerPoint</Application>
  <PresentationFormat>Laajakuva</PresentationFormat>
  <Paragraphs>71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Arial,Sans-Serif</vt:lpstr>
      <vt:lpstr>Calibri</vt:lpstr>
      <vt:lpstr>Calibri Light</vt:lpstr>
      <vt:lpstr>Tw Cen MT</vt:lpstr>
      <vt:lpstr>Tw Cen MT Condensed</vt:lpstr>
      <vt:lpstr>Wingdings 3</vt:lpstr>
      <vt:lpstr>Integraali</vt:lpstr>
      <vt:lpstr>14. mielenterveyshäiriöiden hoito</vt:lpstr>
      <vt:lpstr>Hoitoon päätyminen</vt:lpstr>
      <vt:lpstr>Mielenterveyshäiriöiden hoito</vt:lpstr>
      <vt:lpstr>Mielenterveyshäiriöiden moniammatillinen hoito</vt:lpstr>
      <vt:lpstr>Mielenterveyshäiriön hoitomuodon valinta</vt:lpstr>
      <vt:lpstr>Psyykenlääkkeet</vt:lpstr>
      <vt:lpstr>SSRI-lääkkeet</vt:lpstr>
      <vt:lpstr>Psykososiaaliset hoidot</vt:lpstr>
      <vt:lpstr>Psykososiaalisten hoitojen menetelmiä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782</cp:revision>
  <cp:lastPrinted>2023-01-18T06:31:19Z</cp:lastPrinted>
  <dcterms:created xsi:type="dcterms:W3CDTF">2021-05-18T05:21:46Z</dcterms:created>
  <dcterms:modified xsi:type="dcterms:W3CDTF">2023-01-18T06:31:42Z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