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notesMasterIdLst>
    <p:notesMasterId r:id="rId14"/>
  </p:notesMasterIdLst>
  <p:sldIdLst>
    <p:sldId id="256" r:id="rId5"/>
    <p:sldId id="273" r:id="rId6"/>
    <p:sldId id="277" r:id="rId7"/>
    <p:sldId id="274" r:id="rId8"/>
    <p:sldId id="283" r:id="rId9"/>
    <p:sldId id="278" r:id="rId10"/>
    <p:sldId id="280" r:id="rId11"/>
    <p:sldId id="281" r:id="rId12"/>
    <p:sldId id="282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4989B6-E2EE-43DE-A3D3-C6ECDB9BA92D}" v="2" dt="2025-02-12T10:08:23.3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746" autoAdjust="0"/>
    <p:restoredTop sz="94660"/>
  </p:normalViewPr>
  <p:slideViewPr>
    <p:cSldViewPr snapToGrid="0">
      <p:cViewPr varScale="1">
        <p:scale>
          <a:sx n="76" d="100"/>
          <a:sy n="76" d="100"/>
        </p:scale>
        <p:origin x="76" y="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a Viljakainen" userId="S::nea.viljakainen@sanoma.com::31f03692-df5d-4046-a9e0-25d0beb92039" providerId="AD" clId="Web-{AC7A47AA-1FD7-7045-763E-B7B6F6764BDA}"/>
    <pc:docChg chg="modSld">
      <pc:chgData name="Nea Viljakainen" userId="S::nea.viljakainen@sanoma.com::31f03692-df5d-4046-a9e0-25d0beb92039" providerId="AD" clId="Web-{AC7A47AA-1FD7-7045-763E-B7B6F6764BDA}" dt="2022-07-25T13:42:45.044" v="9" actId="20577"/>
      <pc:docMkLst>
        <pc:docMk/>
      </pc:docMkLst>
      <pc:sldChg chg="modSp">
        <pc:chgData name="Nea Viljakainen" userId="S::nea.viljakainen@sanoma.com::31f03692-df5d-4046-a9e0-25d0beb92039" providerId="AD" clId="Web-{AC7A47AA-1FD7-7045-763E-B7B6F6764BDA}" dt="2022-07-25T13:42:25.623" v="5" actId="20577"/>
        <pc:sldMkLst>
          <pc:docMk/>
          <pc:sldMk cId="2176725611" sldId="274"/>
        </pc:sldMkLst>
      </pc:sldChg>
      <pc:sldChg chg="modSp">
        <pc:chgData name="Nea Viljakainen" userId="S::nea.viljakainen@sanoma.com::31f03692-df5d-4046-a9e0-25d0beb92039" providerId="AD" clId="Web-{AC7A47AA-1FD7-7045-763E-B7B6F6764BDA}" dt="2022-07-25T13:42:13.748" v="2" actId="20577"/>
        <pc:sldMkLst>
          <pc:docMk/>
          <pc:sldMk cId="1306317318" sldId="277"/>
        </pc:sldMkLst>
      </pc:sldChg>
      <pc:sldChg chg="modSp">
        <pc:chgData name="Nea Viljakainen" userId="S::nea.viljakainen@sanoma.com::31f03692-df5d-4046-a9e0-25d0beb92039" providerId="AD" clId="Web-{AC7A47AA-1FD7-7045-763E-B7B6F6764BDA}" dt="2022-07-25T13:42:45.044" v="9" actId="20577"/>
        <pc:sldMkLst>
          <pc:docMk/>
          <pc:sldMk cId="265808681" sldId="278"/>
        </pc:sldMkLst>
      </pc:sldChg>
      <pc:sldChg chg="modSp">
        <pc:chgData name="Nea Viljakainen" userId="S::nea.viljakainen@sanoma.com::31f03692-df5d-4046-a9e0-25d0beb92039" providerId="AD" clId="Web-{AC7A47AA-1FD7-7045-763E-B7B6F6764BDA}" dt="2022-07-25T13:42:31.295" v="7" actId="20577"/>
        <pc:sldMkLst>
          <pc:docMk/>
          <pc:sldMk cId="3884266537" sldId="283"/>
        </pc:sldMkLst>
      </pc:sldChg>
    </pc:docChg>
  </pc:docChgLst>
  <pc:docChgLst>
    <pc:chgData name="Holm, Kristiina M" userId="S::kristiina.holm_helsinki.fi#ext#@sanoma.onmicrosoft.com::13ceec02-1602-438f-9a14-69c3fedc9bc1" providerId="AD" clId="Web-{D82B64D4-E5C1-F01A-20AA-2B485888B345}"/>
    <pc:docChg chg="modSld">
      <pc:chgData name="Holm, Kristiina M" userId="S::kristiina.holm_helsinki.fi#ext#@sanoma.onmicrosoft.com::13ceec02-1602-438f-9a14-69c3fedc9bc1" providerId="AD" clId="Web-{D82B64D4-E5C1-F01A-20AA-2B485888B345}" dt="2022-07-23T09:13:38.042" v="1" actId="14100"/>
      <pc:docMkLst>
        <pc:docMk/>
      </pc:docMkLst>
      <pc:sldChg chg="modSp">
        <pc:chgData name="Holm, Kristiina M" userId="S::kristiina.holm_helsinki.fi#ext#@sanoma.onmicrosoft.com::13ceec02-1602-438f-9a14-69c3fedc9bc1" providerId="AD" clId="Web-{D82B64D4-E5C1-F01A-20AA-2B485888B345}" dt="2022-07-23T09:13:28.025" v="0" actId="14100"/>
        <pc:sldMkLst>
          <pc:docMk/>
          <pc:sldMk cId="2176725611" sldId="274"/>
        </pc:sldMkLst>
      </pc:sldChg>
      <pc:sldChg chg="modSp">
        <pc:chgData name="Holm, Kristiina M" userId="S::kristiina.holm_helsinki.fi#ext#@sanoma.onmicrosoft.com::13ceec02-1602-438f-9a14-69c3fedc9bc1" providerId="AD" clId="Web-{D82B64D4-E5C1-F01A-20AA-2B485888B345}" dt="2022-07-23T09:13:38.042" v="1" actId="14100"/>
        <pc:sldMkLst>
          <pc:docMk/>
          <pc:sldMk cId="265808681" sldId="278"/>
        </pc:sldMkLst>
      </pc:sldChg>
    </pc:docChg>
  </pc:docChgLst>
  <pc:docChgLst>
    <pc:chgData name="Roms Jochen" userId="6c7e881b-e3eb-4c36-82b5-49636a4b2079" providerId="ADAL" clId="{D34989B6-E2EE-43DE-A3D3-C6ECDB9BA92D}"/>
    <pc:docChg chg="modSld">
      <pc:chgData name="Roms Jochen" userId="6c7e881b-e3eb-4c36-82b5-49636a4b2079" providerId="ADAL" clId="{D34989B6-E2EE-43DE-A3D3-C6ECDB9BA92D}" dt="2025-02-12T10:08:23.320" v="1" actId="20577"/>
      <pc:docMkLst>
        <pc:docMk/>
      </pc:docMkLst>
      <pc:sldChg chg="modSp">
        <pc:chgData name="Roms Jochen" userId="6c7e881b-e3eb-4c36-82b5-49636a4b2079" providerId="ADAL" clId="{D34989B6-E2EE-43DE-A3D3-C6ECDB9BA92D}" dt="2025-02-12T10:08:23.320" v="1" actId="20577"/>
        <pc:sldMkLst>
          <pc:docMk/>
          <pc:sldMk cId="109857222" sldId="256"/>
        </pc:sldMkLst>
        <pc:spChg chg="mod">
          <ac:chgData name="Roms Jochen" userId="6c7e881b-e3eb-4c36-82b5-49636a4b2079" providerId="ADAL" clId="{D34989B6-E2EE-43DE-A3D3-C6ECDB9BA92D}" dt="2025-02-12T10:08:23.320" v="1" actId="20577"/>
          <ac:spMkLst>
            <pc:docMk/>
            <pc:sldMk cId="109857222" sldId="256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90BE48-E4BF-415A-9219-2695FA2D5D60}" type="datetimeFigureOut">
              <a:rPr lang="fi-FI" smtClean="0"/>
              <a:t>12.2.2025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45F2F8-4BFD-42AD-A2D3-03024F43B8B6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0431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F3A0B2C-D2E3-4EBB-9D29-6E1D7EF51402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7119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7BBFBE-ED4A-49B3-8CF2-71B16D2FBFF7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24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077834-8D20-4628-9DB5-F4F9C9A2E20A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249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CBEAF-6588-4B56-9159-A9C659AA5420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630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24E11-7B9F-4675-88EB-6ADBCB86B04E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37222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C10EB-3ED8-49FE-8ADC-4C2A8C6109B5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050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5B1BC4-FAE0-42BA-8F3A-3225962DB9D8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0867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3BDF27-0B0C-4655-A362-EB43717F08F5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560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B43BE0-8B4C-4B67-BEBC-D7A372458030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6100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DAA9B4-0592-4CF2-A891-88EF580F41E3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6047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6A319-85C9-41D9-AC37-640CA490AA1D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1399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33D1478-D419-4D74-9895-567795DF00D5}" type="datetime1">
              <a:rPr lang="en-US" smtClean="0"/>
              <a:t>2/12/2025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r>
              <a:rPr lang="fi-FI"/>
              <a:t>© Sanoma Pro, Tekijät ● Mieli 2 Kehittyvä ihminen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400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70784CE-9DD4-4C2D-88B9-D219730A47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274" y="0"/>
            <a:ext cx="12188726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8134" y="1834907"/>
            <a:ext cx="6293689" cy="2341020"/>
          </a:xfrm>
        </p:spPr>
        <p:txBody>
          <a:bodyPr anchor="b">
            <a:normAutofit/>
          </a:bodyPr>
          <a:lstStyle/>
          <a:p>
            <a:pPr algn="l"/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8</a:t>
            </a:r>
            <a:r>
              <a:rPr lang="en-US" sz="540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. </a:t>
            </a:r>
            <a:r>
              <a:rPr lang="en-US" sz="5400" dirty="0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Uni ja </a:t>
            </a:r>
            <a:r>
              <a:rPr lang="en-US" sz="5400" dirty="0" err="1">
                <a:solidFill>
                  <a:schemeClr val="tx1">
                    <a:lumMod val="85000"/>
                    <a:lumOff val="15000"/>
                  </a:schemeClr>
                </a:solidFill>
                <a:cs typeface="Calibri Light"/>
              </a:rPr>
              <a:t>hyvinvointi</a:t>
            </a:r>
            <a:endParaRPr lang="en-US" sz="5400" dirty="0">
              <a:solidFill>
                <a:schemeClr val="tx1">
                  <a:lumMod val="85000"/>
                  <a:lumOff val="15000"/>
                </a:schemeClr>
              </a:solidFill>
              <a:cs typeface="Calibri Ligh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71524" y="4460708"/>
            <a:ext cx="6280299" cy="1753175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en-US" sz="1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640A410A-1838-4131-95A6-2BE4F8D412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309640" y="4388141"/>
            <a:ext cx="585216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A80E3AA-5F2B-49D9-9BA5-74D9B5799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© Sanoma Pro, Tekijät ● Mieli 4 tunteet ja mielenterveys</a:t>
            </a:r>
            <a:endParaRPr lang="en-US" dirty="0"/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0DAAF39F-07AD-4781-8266-0F71D1A05DC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33600" y="2668161"/>
            <a:ext cx="3967855" cy="150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 nodePh="1">
                                  <p:stCondLst>
                                    <p:cond delay="150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929" y="647051"/>
            <a:ext cx="6859784" cy="1499616"/>
          </a:xfrm>
        </p:spPr>
        <p:txBody>
          <a:bodyPr>
            <a:normAutofit/>
          </a:bodyPr>
          <a:lstStyle/>
          <a:p>
            <a:r>
              <a:rPr lang="fi-FI" dirty="0"/>
              <a:t>Vireystila ja vuorokausirytmi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50929" y="2163369"/>
            <a:ext cx="6696486" cy="3826537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</a:t>
            </a:r>
            <a:r>
              <a:rPr lang="fi-FI" sz="2000" b="1" dirty="0"/>
              <a:t>Vireystila:</a:t>
            </a:r>
            <a:r>
              <a:rPr lang="fi-FI" sz="2000" dirty="0"/>
              <a:t> toimintakyvyn ja tietoisuuden aste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vaihtelee päivän aikana luontaisesti</a:t>
            </a: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Merkittävä tekijä </a:t>
            </a:r>
            <a:r>
              <a:rPr lang="fi-FI" sz="2000" b="1" dirty="0"/>
              <a:t>vuorokausirytmi</a:t>
            </a:r>
            <a:r>
              <a:rPr lang="fi-FI" sz="2000" dirty="0"/>
              <a:t> (</a:t>
            </a:r>
            <a:r>
              <a:rPr lang="fi-FI" sz="2000" dirty="0" err="1"/>
              <a:t>sirkadinen</a:t>
            </a:r>
            <a:r>
              <a:rPr lang="fi-FI" sz="2000" dirty="0"/>
              <a:t> rytmi) 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aivojen </a:t>
            </a:r>
            <a:r>
              <a:rPr lang="fi-FI" sz="1600" b="1" dirty="0"/>
              <a:t>hypotalamuksen</a:t>
            </a:r>
            <a:r>
              <a:rPr lang="fi-FI" sz="1600" dirty="0"/>
              <a:t> ylläpitämä rytmi, jonka mukaan vireys ja elimistön toiminta vaihtelevat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sz="2000" b="1" dirty="0" err="1"/>
              <a:t>Kronotyyppi</a:t>
            </a:r>
            <a:r>
              <a:rPr lang="fi-FI" sz="2000" dirty="0"/>
              <a:t> (vuorokausirytmin tahti) voi painottaa vireyttä aamulla (aamuvirkku), myöhemmin päivällä (iltavirkku) tai jotakin näiden väliltä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yksilölliset erot monelta osin geneettisiä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ikä vaikuttaa; esim. nuoruudessa vuorokausirytmi siirtyy myöhäisemmäksi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dirty="0"/>
              <a:t>tahdistuu myös valon mukaan</a:t>
            </a:r>
            <a:endParaRPr lang="en-US" dirty="0"/>
          </a:p>
          <a:p>
            <a:pPr marL="128016" lvl="1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96000" y="6452541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1026" name="Picture 2" descr="Free Photo of Woman in Gray Tank Top While Sitting on Bed Stock Photo">
            <a:extLst>
              <a:ext uri="{FF2B5EF4-FFF2-40B4-BE49-F238E27FC236}">
                <a16:creationId xmlns:a16="http://schemas.microsoft.com/office/drawing/2014/main" id="{0B954107-29D5-E7B0-5590-A6FBE27DC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8640" y="0"/>
            <a:ext cx="4023360" cy="6035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5081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129" y="585216"/>
            <a:ext cx="8152528" cy="1499616"/>
          </a:xfrm>
        </p:spPr>
        <p:txBody>
          <a:bodyPr>
            <a:normAutofit/>
          </a:bodyPr>
          <a:lstStyle/>
          <a:p>
            <a:r>
              <a:rPr lang="fi-FI" dirty="0"/>
              <a:t>Homeostaasi ja vireys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86583" y="2110640"/>
            <a:ext cx="6060294" cy="393192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700" b="1" dirty="0"/>
              <a:t> </a:t>
            </a:r>
            <a:r>
              <a:rPr lang="fi-FI" b="1" dirty="0"/>
              <a:t>Homeostaasi</a:t>
            </a:r>
            <a:r>
              <a:rPr lang="fi-FI" dirty="0"/>
              <a:t>: kehon tasapainotila, vaikuttaa väsymyksen tunteeseen</a:t>
            </a:r>
          </a:p>
          <a:p>
            <a:pPr marL="0" indent="0">
              <a:buNone/>
            </a:pPr>
            <a:r>
              <a:rPr lang="fi-FI" dirty="0">
                <a:latin typeface="TW Cen MT"/>
              </a:rPr>
              <a:t>→ </a:t>
            </a:r>
            <a:r>
              <a:rPr lang="fi-FI" dirty="0">
                <a:sym typeface="Wingdings" pitchFamily="2" charset="2"/>
              </a:rPr>
              <a:t>m</a:t>
            </a:r>
            <a:r>
              <a:rPr lang="fi-FI" dirty="0"/>
              <a:t>itä kauemmin ihminen valvoo, sitä suuremmaksi väsymys käy</a:t>
            </a:r>
            <a:endParaRPr lang="fi-FI"/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Aivojen hypotalamus säätelee homeostaasin tilaa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Oma toiminta vaikuttaa vireyden tilaan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dirty="0"/>
              <a:t>aktiivinen toiminta, valoisuus, ruoka, sosiaalinen vuorovaikutus tai stressi voivat estää nukahtamista, vaikka väsymys olisi suuri ja vuorokausirytmi otollisessa kohdassa unelle</a:t>
            </a:r>
          </a:p>
        </p:txBody>
      </p:sp>
      <p:pic>
        <p:nvPicPr>
          <p:cNvPr id="1026" name="Picture 2" descr="Free Ilmainen kuvapankkikuva tunnisteilla henkilö, istuminen, kädet Stock Photo">
            <a:extLst>
              <a:ext uri="{FF2B5EF4-FFF2-40B4-BE49-F238E27FC236}">
                <a16:creationId xmlns:a16="http://schemas.microsoft.com/office/drawing/2014/main" id="{0AFA981C-50A3-0C4C-B509-1A471E9EDF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40" r="22103" b="16821"/>
          <a:stretch/>
        </p:blipFill>
        <p:spPr bwMode="auto">
          <a:xfrm>
            <a:off x="820130" y="2084832"/>
            <a:ext cx="4280263" cy="3421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20130" y="6388643"/>
            <a:ext cx="5901459" cy="274320"/>
          </a:xfrm>
        </p:spPr>
        <p:txBody>
          <a:bodyPr>
            <a:normAutofit/>
          </a:bodyPr>
          <a:lstStyle/>
          <a:p>
            <a:pPr algn="l"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317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1543" y="599810"/>
            <a:ext cx="8374727" cy="1499616"/>
          </a:xfrm>
        </p:spPr>
        <p:txBody>
          <a:bodyPr/>
          <a:lstStyle/>
          <a:p>
            <a:r>
              <a:rPr lang="fi-FI" dirty="0"/>
              <a:t>Unirytmi ja unen vaiheet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045" y="2046875"/>
            <a:ext cx="6728893" cy="4042189"/>
          </a:xfrm>
        </p:spPr>
        <p:txBody>
          <a:bodyPr vert="horz" lIns="45720" tIns="45720" rIns="45720" bIns="45720" rtlCol="0" anchor="t">
            <a:normAutofit fontScale="92500" lnSpcReduction="10000"/>
          </a:bodyPr>
          <a:lstStyle/>
          <a:p>
            <a:pPr>
              <a:buFont typeface="Arial" panose="020B0602020104020603" pitchFamily="34" charset="0"/>
              <a:buChar char="•"/>
            </a:pPr>
            <a:r>
              <a:rPr lang="fi-FI" sz="2400" b="1" dirty="0">
                <a:ea typeface="+mn-lt"/>
                <a:cs typeface="+mn-lt"/>
              </a:rPr>
              <a:t> </a:t>
            </a:r>
            <a:r>
              <a:rPr lang="fi-FI" dirty="0">
                <a:ea typeface="+mn-lt"/>
                <a:cs typeface="+mn-lt"/>
              </a:rPr>
              <a:t>Unessa keskushermoston toiminta muuttuu ja erityisesti </a:t>
            </a:r>
            <a:r>
              <a:rPr lang="fi-FI" b="1" dirty="0">
                <a:ea typeface="+mn-lt"/>
                <a:cs typeface="+mn-lt"/>
              </a:rPr>
              <a:t>GABA-</a:t>
            </a:r>
            <a:r>
              <a:rPr lang="fi-FI" dirty="0">
                <a:ea typeface="+mn-lt"/>
                <a:cs typeface="+mn-lt"/>
              </a:rPr>
              <a:t> välittäjäaineen toiminta lisääntyy</a:t>
            </a:r>
            <a:endParaRPr lang="fi-FI" b="1" dirty="0">
              <a:ea typeface="+mn-lt"/>
              <a:cs typeface="+mn-lt"/>
            </a:endParaRPr>
          </a:p>
          <a:p>
            <a:pPr>
              <a:buFont typeface="Arial" panose="020B0602020104020603" pitchFamily="34" charset="0"/>
              <a:buChar char="•"/>
            </a:pPr>
            <a:r>
              <a:rPr lang="fi-FI" b="1" dirty="0">
                <a:ea typeface="+mn-lt"/>
                <a:cs typeface="+mn-lt"/>
              </a:rPr>
              <a:t> Unirytmi: </a:t>
            </a:r>
            <a:r>
              <a:rPr lang="fi-FI" dirty="0">
                <a:ea typeface="+mn-lt"/>
                <a:cs typeface="+mn-lt"/>
              </a:rPr>
              <a:t>säännönmukaisuus nukkumaan menossa ja heräämisessä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>
                <a:ea typeface="+mn-lt"/>
                <a:cs typeface="+mn-lt"/>
              </a:rPr>
              <a:t>tasainen unirytmi parantaa usein unta ja unen laatua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>
                <a:ea typeface="+mn-lt"/>
                <a:cs typeface="+mn-lt"/>
              </a:rPr>
              <a:t>epätasaisuudet unirytmissä yhdistetty esim. toiminnanohjauksen ongelmiin</a:t>
            </a:r>
          </a:p>
          <a:p>
            <a:pPr>
              <a:buFont typeface="Arial" panose="020B0602020104020603" pitchFamily="34" charset="0"/>
              <a:buChar char="•"/>
            </a:pPr>
            <a:r>
              <a:rPr lang="fi-FI" dirty="0">
                <a:ea typeface="+mn-lt"/>
                <a:cs typeface="+mn-lt"/>
              </a:rPr>
              <a:t> </a:t>
            </a:r>
            <a:r>
              <a:rPr lang="fi-FI" b="1" dirty="0">
                <a:ea typeface="+mn-lt"/>
                <a:cs typeface="+mn-lt"/>
              </a:rPr>
              <a:t>Unen vaiheet</a:t>
            </a:r>
            <a:r>
              <a:rPr lang="fi-FI" dirty="0">
                <a:ea typeface="+mn-lt"/>
                <a:cs typeface="+mn-lt"/>
              </a:rPr>
              <a:t>: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>
                <a:ea typeface="+mn-lt"/>
                <a:cs typeface="+mn-lt"/>
              </a:rPr>
              <a:t>nukahtamisvaihe ja kevyt uni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>
                <a:ea typeface="+mn-lt"/>
                <a:cs typeface="+mn-lt"/>
              </a:rPr>
              <a:t>syvä uni: tärkeää kasvulle, muistoille, aivojen puhdistautumiselle ja plastisuudelle</a:t>
            </a:r>
          </a:p>
          <a:p>
            <a:pPr marL="264795" lvl="1">
              <a:buFont typeface="Arial" panose="020B0602020104020603" pitchFamily="34" charset="0"/>
              <a:buChar char="•"/>
            </a:pPr>
            <a:r>
              <a:rPr lang="fi-FI" sz="1900" dirty="0" err="1">
                <a:ea typeface="+mn-lt"/>
                <a:cs typeface="+mn-lt"/>
              </a:rPr>
              <a:t>REM-uni</a:t>
            </a:r>
            <a:r>
              <a:rPr lang="fi-FI" sz="1900" dirty="0">
                <a:ea typeface="+mn-lt"/>
                <a:cs typeface="+mn-lt"/>
              </a:rPr>
              <a:t>: tärkeää muistojen vahvistumiselle, </a:t>
            </a:r>
            <a:r>
              <a:rPr lang="fi-FI" sz="1900" dirty="0" err="1">
                <a:ea typeface="+mn-lt"/>
                <a:cs typeface="+mn-lt"/>
              </a:rPr>
              <a:t>REM-unen</a:t>
            </a:r>
            <a:r>
              <a:rPr lang="fi-FI" sz="1900" dirty="0">
                <a:ea typeface="+mn-lt"/>
                <a:cs typeface="+mn-lt"/>
              </a:rPr>
              <a:t> aikana elävimmät unet, aivoaktiivisuus lähellä valvetilaa </a:t>
            </a:r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2050" name="Picture 2" descr="Free Close-Up Photography of Sleeping Tabby Cat Stock Photo">
            <a:extLst>
              <a:ext uri="{FF2B5EF4-FFF2-40B4-BE49-F238E27FC236}">
                <a16:creationId xmlns:a16="http://schemas.microsoft.com/office/drawing/2014/main" id="{F318EA71-96B5-C264-40D7-47525732844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490"/>
          <a:stretch/>
        </p:blipFill>
        <p:spPr bwMode="auto">
          <a:xfrm>
            <a:off x="7989991" y="2213850"/>
            <a:ext cx="4202009" cy="3201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67256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BBA871-B794-7144-837A-4133807C6F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Unen ongelmia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429E373-CB53-8C40-8C44-264A7E7CD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2629" y="2286000"/>
            <a:ext cx="6972300" cy="4023360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 Univaje: </a:t>
            </a:r>
            <a:r>
              <a:rPr lang="fi-FI" sz="2400" dirty="0"/>
              <a:t>unimäärä, joka jää puuttumaan riittävästä määrästä unta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b="1" dirty="0"/>
              <a:t> Korvausuni:</a:t>
            </a:r>
            <a:r>
              <a:rPr lang="fi-FI" sz="2400" dirty="0"/>
              <a:t> univajeen jälkeistä unta, jossa painottuvat syvä uni ja </a:t>
            </a:r>
            <a:r>
              <a:rPr lang="fi-FI" sz="2400" dirty="0" err="1"/>
              <a:t>REM-uni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 dirty="0"/>
              <a:t> </a:t>
            </a:r>
            <a:r>
              <a:rPr lang="fi-FI" sz="2400" b="1" dirty="0"/>
              <a:t>Unettomuus:</a:t>
            </a:r>
            <a:r>
              <a:rPr lang="fi-FI" sz="2400" dirty="0"/>
              <a:t> vaikeus saada unta tai pysyä unessa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2200" dirty="0"/>
              <a:t>krooninen unettomuus merkittävä uhka psyykkiselle hyvinvoinnille</a:t>
            </a:r>
          </a:p>
          <a:p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2BD2730-43BC-E244-B159-C15C4288C4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5" name="Picture 2" descr="Free Ilmainen kuvapankkikuva tunnisteilla naine, pystysuuntainen laukaus, sänky Stock Photo">
            <a:extLst>
              <a:ext uri="{FF2B5EF4-FFF2-40B4-BE49-F238E27FC236}">
                <a16:creationId xmlns:a16="http://schemas.microsoft.com/office/drawing/2014/main" id="{1D7F1FC0-E07E-D347-9393-93170133AE7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912"/>
          <a:stretch/>
        </p:blipFill>
        <p:spPr bwMode="auto">
          <a:xfrm>
            <a:off x="1024128" y="2174966"/>
            <a:ext cx="3080308" cy="429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4266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5124" y="585216"/>
            <a:ext cx="8756686" cy="1499616"/>
          </a:xfrm>
        </p:spPr>
        <p:txBody>
          <a:bodyPr>
            <a:normAutofit/>
          </a:bodyPr>
          <a:lstStyle/>
          <a:p>
            <a:r>
              <a:rPr lang="fi-FI" dirty="0"/>
              <a:t>uni ja Kognitiivinen toiminta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5124" y="2075794"/>
            <a:ext cx="6422137" cy="4142126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 </a:t>
            </a:r>
            <a:r>
              <a:rPr lang="fi-FI" sz="2000" dirty="0"/>
              <a:t>Erityisesti syvä uni ja </a:t>
            </a:r>
            <a:r>
              <a:rPr lang="fi-FI" sz="2000" dirty="0" err="1"/>
              <a:t>REM-uni</a:t>
            </a:r>
            <a:r>
              <a:rPr lang="fi-FI" sz="2000" dirty="0"/>
              <a:t> tärkeitä muistojen vahvistumiselle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karsitaan ja vahvistetaan päivän aikana syntyneitä hermosoluyhteyksiä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univaje yhdistetty </a:t>
            </a:r>
            <a:r>
              <a:rPr lang="fi-FI" sz="1600" b="1" dirty="0"/>
              <a:t>valemuistojen</a:t>
            </a:r>
            <a:r>
              <a:rPr lang="fi-FI" sz="1600" dirty="0"/>
              <a:t> lisääntymiseen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Uni tukee </a:t>
            </a:r>
            <a:r>
              <a:rPr lang="fi-FI" sz="2000" b="1" dirty="0"/>
              <a:t>tarkkaavaisuuden</a:t>
            </a:r>
            <a:r>
              <a:rPr lang="fi-FI" sz="2000" dirty="0"/>
              <a:t> toimintaa</a:t>
            </a:r>
          </a:p>
          <a:p>
            <a:pPr marL="264795" lvl="1">
              <a:buFont typeface="Arial" panose="020B0604020202020204" pitchFamily="34" charset="0"/>
              <a:buChar char="•"/>
            </a:pPr>
            <a:r>
              <a:rPr lang="fi-FI" sz="1600" dirty="0"/>
              <a:t>univajeessa vaikeampi ylläpitää huomioita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 Univajeen kognitiivisia vaikutuksia esim. tarkkaavaisuuteen ja muistiin on vaikea havaita itse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1800" dirty="0"/>
              <a:t> Aivojen puhdistuminen unen aikana näyttäisi suojaavan myös osittain hermorappeumasairauksilta</a:t>
            </a:r>
          </a:p>
          <a:p>
            <a:pPr>
              <a:buFont typeface="Arial" panose="020B0602020104020603" pitchFamily="34" charset="0"/>
              <a:buChar char="•"/>
            </a:pPr>
            <a:endParaRPr lang="fi-FI" sz="1500" dirty="0">
              <a:ea typeface="+mn-lt"/>
              <a:cs typeface="+mn-lt"/>
            </a:endParaRPr>
          </a:p>
          <a:p>
            <a:pPr>
              <a:buFont typeface="Arial" panose="020B0604020202020204" pitchFamily="34" charset="0"/>
              <a:buChar char="•"/>
            </a:pPr>
            <a:endParaRPr lang="fi-FI" sz="1500" dirty="0"/>
          </a:p>
        </p:txBody>
      </p:sp>
      <p:pic>
        <p:nvPicPr>
          <p:cNvPr id="2050" name="Picture 2" descr="Free Ilmainen kuvapankkikuva tunnisteilla asunto, huone, kirja Stock Photo">
            <a:extLst>
              <a:ext uri="{FF2B5EF4-FFF2-40B4-BE49-F238E27FC236}">
                <a16:creationId xmlns:a16="http://schemas.microsoft.com/office/drawing/2014/main" id="{DB753601-742C-1A49-B290-74E6ED5C91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13229" y="640080"/>
            <a:ext cx="3723208" cy="5577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34978" y="6419088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808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760" y="585216"/>
            <a:ext cx="6878901" cy="1499616"/>
          </a:xfrm>
        </p:spPr>
        <p:txBody>
          <a:bodyPr>
            <a:normAutofit/>
          </a:bodyPr>
          <a:lstStyle/>
          <a:p>
            <a:r>
              <a:rPr lang="fi-FI" dirty="0"/>
              <a:t>Uni ja psyykkinen hyvinvointi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5528" y="2084832"/>
            <a:ext cx="7856103" cy="4385872"/>
          </a:xfrm>
        </p:spPr>
        <p:txBody>
          <a:bodyPr vert="horz" lIns="45720" tIns="45720" rIns="45720" bIns="45720" rtlCol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Uni tukee </a:t>
            </a:r>
            <a:r>
              <a:rPr lang="fi-FI" sz="2000" b="1" dirty="0"/>
              <a:t>tunteiden säätelyä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univajeessa tunteiden käsittely heikentyy</a:t>
            </a:r>
            <a:endParaRPr lang="fi-FI" sz="16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Univaje vaikuttaa </a:t>
            </a:r>
            <a:r>
              <a:rPr lang="fi-FI" sz="2000" b="1" dirty="0"/>
              <a:t>mielialaan </a:t>
            </a:r>
            <a:r>
              <a:rPr lang="fi-FI" sz="2000" dirty="0"/>
              <a:t>ja</a:t>
            </a:r>
            <a:r>
              <a:rPr lang="fi-FI" sz="2000" b="1" dirty="0"/>
              <a:t> tunteisiin</a:t>
            </a:r>
            <a:endParaRPr lang="fi-FI" sz="16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univajeen aikana yleistä kokea madaltuneempaa mielialaa ja kielteisiä tunteita </a:t>
            </a:r>
            <a:r>
              <a:rPr lang="fi-FI" sz="1800" dirty="0"/>
              <a:t>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Vähäinen uni yhteydessä </a:t>
            </a:r>
            <a:r>
              <a:rPr lang="fi-FI" sz="2000" b="1" dirty="0"/>
              <a:t>mielenterveyden häiriöihin</a:t>
            </a:r>
            <a:endParaRPr lang="fi-FI" sz="1800" b="1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esim. yhteys vähäisen unen ja masennusoireiden välillä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toisaalta mielenterveyshäiriöt altistavat uneen liittyville ongelmille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Pitkäaikainen univaje yhteydessä myös immuunijärjestelmän heikentyneeseen toimintaan</a:t>
            </a:r>
            <a:endParaRPr lang="fi-FI" sz="2000" b="1" dirty="0"/>
          </a:p>
          <a:p>
            <a:pPr>
              <a:buFont typeface="Arial" panose="020B0604020202020204" pitchFamily="34" charset="0"/>
              <a:buChar char="•"/>
            </a:pPr>
            <a:r>
              <a:rPr lang="fi-FI" sz="2000" b="1" dirty="0"/>
              <a:t> </a:t>
            </a:r>
            <a:r>
              <a:rPr lang="fi-FI" sz="2000" dirty="0"/>
              <a:t>Iltavirkuilla usein suurempi riski kokea univajetta ja uneen liittyviä ongelmia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1600" dirty="0"/>
              <a:t>yhteiskunnan rytmi suosii aamuvirkkuja</a:t>
            </a:r>
          </a:p>
          <a:p>
            <a:pPr>
              <a:buFont typeface="Arial" panose="020B0604020202020204" pitchFamily="34" charset="0"/>
              <a:buChar char="•"/>
            </a:pPr>
            <a:endParaRPr lang="fi-FI" sz="1600" dirty="0"/>
          </a:p>
        </p:txBody>
      </p:sp>
      <p:pic>
        <p:nvPicPr>
          <p:cNvPr id="3076" name="Picture 4" descr="Free Ilmainen kuvapankkikuva tunnisteilla gay, lgbt, miehet Stock Photo">
            <a:extLst>
              <a:ext uri="{FF2B5EF4-FFF2-40B4-BE49-F238E27FC236}">
                <a16:creationId xmlns:a16="http://schemas.microsoft.com/office/drawing/2014/main" id="{5BFD4FE3-A167-334B-BB09-729A50108FD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55" r="36181" b="1"/>
          <a:stretch/>
        </p:blipFill>
        <p:spPr bwMode="auto">
          <a:xfrm>
            <a:off x="8759870" y="1988308"/>
            <a:ext cx="3075726" cy="4289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34137" y="6470704"/>
            <a:ext cx="5901459" cy="274320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059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3E3C91-84B1-0F47-B458-2BD07DE19E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9378" y="567385"/>
            <a:ext cx="9543482" cy="1499616"/>
          </a:xfrm>
        </p:spPr>
        <p:txBody>
          <a:bodyPr/>
          <a:lstStyle/>
          <a:p>
            <a:r>
              <a:rPr lang="fi-FI" dirty="0"/>
              <a:t>Uneen vaikuttavia tekijöitä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52ED41E-AFA3-7E44-B34B-610010AA3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9378" y="2067001"/>
            <a:ext cx="9560993" cy="4005851"/>
          </a:xfrm>
        </p:spPr>
        <p:txBody>
          <a:bodyPr vert="horz" lIns="45720" tIns="45720" rIns="45720" bIns="45720" rtlCol="0"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Unenhuolto</a:t>
            </a:r>
            <a:r>
              <a:rPr lang="fi-FI" dirty="0"/>
              <a:t> </a:t>
            </a:r>
            <a:r>
              <a:rPr lang="fi-FI" b="1" dirty="0"/>
              <a:t>(unihygienia):</a:t>
            </a:r>
            <a:r>
              <a:rPr lang="fi-FI" dirty="0"/>
              <a:t> tietoista unen laadun parantamista ja unta häiritsevien tekijöiden poistamista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</a:t>
            </a:r>
            <a:r>
              <a:rPr lang="fi-FI" b="1" dirty="0"/>
              <a:t>Keskeisiä keinoja</a:t>
            </a:r>
            <a:r>
              <a:rPr lang="fi-FI" dirty="0"/>
              <a:t>: säännöllisen unirytmin ylläpitäminen, rentoutusharjoitukset, unen aikatauluttaminen ja huolien käsittely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dirty="0"/>
              <a:t> Kognitiivinen unihygienian keino: tarkkaavaisuuden kiinnittäminen miellyttäviin ja unta edistäviin asioihin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b="1" dirty="0"/>
              <a:t>kognitiivinen uudelleenarviointi</a:t>
            </a:r>
            <a:r>
              <a:rPr lang="fi-FI" dirty="0"/>
              <a:t>: stressaaville ja huolestuttaville asioille keksitään vaihtoehtoisia ja rauhoittavia tulkintoja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8F48052-DD01-E94C-B6C8-DBA3C6F82C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963072" y="6454040"/>
            <a:ext cx="5901459" cy="274320"/>
          </a:xfrm>
        </p:spPr>
        <p:txBody>
          <a:bodyPr/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0730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A3C51E-AE51-524C-9B44-750755D628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3805" y="549405"/>
            <a:ext cx="5902061" cy="1499616"/>
          </a:xfrm>
        </p:spPr>
        <p:txBody>
          <a:bodyPr>
            <a:normAutofit/>
          </a:bodyPr>
          <a:lstStyle/>
          <a:p>
            <a:r>
              <a:rPr lang="fi-FI" dirty="0"/>
              <a:t>Unien näkeminen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6DDE45-A503-5A45-A106-78A97ECA38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7241" y="2049021"/>
            <a:ext cx="6696486" cy="4114034"/>
          </a:xfrm>
        </p:spPr>
        <p:txBody>
          <a:bodyPr vert="horz" lIns="45720" tIns="45720" rIns="45720" bIns="45720" rtlCol="0" anchor="t">
            <a:no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 Unet kiinnostaneet psykologeja jo Sigmund Freudista lähtien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000" dirty="0"/>
              <a:t> Unien merkityksestä erilaisia teorioita: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 b="1" dirty="0"/>
              <a:t>Aktivaatio-synteesiteoria</a:t>
            </a:r>
            <a:r>
              <a:rPr lang="fi-FI" sz="2000" dirty="0"/>
              <a:t>: unilla ei ole satunnaisuutta suurempaa merkitystä; ovat vain aivojen luoma tarina unen aikaisesta hermosolujen aktiivisuudesta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 dirty="0"/>
              <a:t>Unet tukevat </a:t>
            </a:r>
            <a:r>
              <a:rPr lang="fi-FI" sz="2000" b="1" dirty="0"/>
              <a:t>muistojen vahvistumista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 dirty="0"/>
              <a:t>Unet tukevat </a:t>
            </a:r>
            <a:r>
              <a:rPr lang="fi-FI" sz="2000" b="1" dirty="0"/>
              <a:t>psyykkistä hyvinvointia: </a:t>
            </a:r>
            <a:r>
              <a:rPr lang="fi-FI" sz="2000" dirty="0"/>
              <a:t>mahdollisuus käsitellä vaikeita tunteita ja toimia eri tavoin kuin hereillä</a:t>
            </a:r>
          </a:p>
          <a:p>
            <a:pPr marL="457200" indent="-457200">
              <a:buFont typeface="+mj-lt"/>
              <a:buAutoNum type="arabicPeriod"/>
            </a:pPr>
            <a:r>
              <a:rPr lang="fi-FI" sz="2000" b="1" dirty="0"/>
              <a:t>Uhkasimulaatioteoria</a:t>
            </a:r>
            <a:r>
              <a:rPr lang="fi-FI" sz="2000" dirty="0"/>
              <a:t>: unet evolutiivisesti tärkeitä; valmistavat ihmistä kohtaamaan vaaroja ja uhkia. </a:t>
            </a:r>
          </a:p>
          <a:p>
            <a:pPr lvl="3">
              <a:buFont typeface="Arial" panose="020B0604020202020204" pitchFamily="34" charset="0"/>
              <a:buChar char="•"/>
            </a:pPr>
            <a:r>
              <a:rPr lang="fi-FI" sz="1800" dirty="0"/>
              <a:t>tästä syystä vaaratilanteet ovat yleisiä unissa</a:t>
            </a:r>
            <a:endParaRPr lang="en-US" sz="1800" dirty="0"/>
          </a:p>
          <a:p>
            <a:pPr marL="128016" lvl="1" indent="0">
              <a:buNone/>
            </a:pPr>
            <a:endParaRPr lang="fi-FI" dirty="0"/>
          </a:p>
          <a:p>
            <a:pPr>
              <a:buFont typeface="Arial" panose="020B0604020202020204" pitchFamily="34" charset="0"/>
              <a:buChar char="•"/>
            </a:pPr>
            <a:endParaRPr lang="fi-FI" sz="2000" dirty="0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810C28CB-3332-5040-9FDD-5B34D43F3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512239" y="6419088"/>
            <a:ext cx="5901459" cy="274320"/>
          </a:xfrm>
        </p:spPr>
        <p:txBody>
          <a:bodyPr>
            <a:normAutofit/>
          </a:bodyPr>
          <a:lstStyle/>
          <a:p>
            <a:r>
              <a:rPr lang="fi-FI" dirty="0"/>
              <a:t>© Sanoma Pro, Tekijät ● Mieli 4 tunteet ja mielenterveys, Kuva: </a:t>
            </a:r>
            <a:r>
              <a:rPr lang="fi-FI" dirty="0" err="1"/>
              <a:t>Pexels</a:t>
            </a:r>
            <a:endParaRPr lang="en-US" dirty="0"/>
          </a:p>
        </p:txBody>
      </p:sp>
      <p:pic>
        <p:nvPicPr>
          <p:cNvPr id="4098" name="Picture 2" descr="Free Ilmainen kuvapankkikuva tunnisteilla aika, aikuinen, ajatukset Stock Photo">
            <a:extLst>
              <a:ext uri="{FF2B5EF4-FFF2-40B4-BE49-F238E27FC236}">
                <a16:creationId xmlns:a16="http://schemas.microsoft.com/office/drawing/2014/main" id="{0F0CD5CE-8E02-E44D-8B26-3B88C742DB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9393" y="2049021"/>
            <a:ext cx="3313131" cy="41140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647013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Violetti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1D330BE2FF61EB4F9F095CEE9DE28A4F" ma:contentTypeVersion="13" ma:contentTypeDescription="Luo uusi asiakirja." ma:contentTypeScope="" ma:versionID="bb9bfbf91aa286fe48a4eef2062bc788">
  <xsd:schema xmlns:xsd="http://www.w3.org/2001/XMLSchema" xmlns:xs="http://www.w3.org/2001/XMLSchema" xmlns:p="http://schemas.microsoft.com/office/2006/metadata/properties" xmlns:ns3="842ccd07-6dee-4268-8983-d0cc307909f3" xmlns:ns4="ae6f4c56-1b40-49ce-a64e-cede96ac5a44" targetNamespace="http://schemas.microsoft.com/office/2006/metadata/properties" ma:root="true" ma:fieldsID="9433e34286294fe510ccdb559640aab2" ns3:_="" ns4:_="">
    <xsd:import namespace="842ccd07-6dee-4268-8983-d0cc307909f3"/>
    <xsd:import namespace="ae6f4c56-1b40-49ce-a64e-cede96ac5a44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AutoKeyPoints" minOccurs="0"/>
                <xsd:element ref="ns4:MediaServiceKeyPoint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2ccd07-6dee-4268-8983-d0cc307909f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f4c56-1b40-49ce-a64e-cede96ac5a4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0649D36-83C4-4F5D-A812-3852BE329A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2ccd07-6dee-4268-8983-d0cc307909f3"/>
    <ds:schemaRef ds:uri="ae6f4c56-1b40-49ce-a64e-cede96ac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A1AACAE-6EB8-45E6-9D80-77184C5DED69}">
  <ds:schemaRefs>
    <ds:schemaRef ds:uri="http://purl.org/dc/dcmitype/"/>
    <ds:schemaRef ds:uri="842ccd07-6dee-4268-8983-d0cc307909f3"/>
    <ds:schemaRef ds:uri="ae6f4c56-1b40-49ce-a64e-cede96ac5a44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2127A92-08DC-4A74-B605-4922F83495E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13449</TotalTime>
  <Words>636</Words>
  <Application>Microsoft Office PowerPoint</Application>
  <PresentationFormat>Laajakuva</PresentationFormat>
  <Paragraphs>71</Paragraphs>
  <Slides>9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8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8" baseType="lpstr">
      <vt:lpstr>Arial</vt:lpstr>
      <vt:lpstr>Calibri</vt:lpstr>
      <vt:lpstr>Calibri Light</vt:lpstr>
      <vt:lpstr>TW Cen MT</vt:lpstr>
      <vt:lpstr>TW Cen MT</vt:lpstr>
      <vt:lpstr>Tw Cen MT Condensed</vt:lpstr>
      <vt:lpstr>Wingdings</vt:lpstr>
      <vt:lpstr>Wingdings 3</vt:lpstr>
      <vt:lpstr>Integraali</vt:lpstr>
      <vt:lpstr>8. Uni ja hyvinvointi</vt:lpstr>
      <vt:lpstr>Vireystila ja vuorokausirytmi</vt:lpstr>
      <vt:lpstr>Homeostaasi ja vireys</vt:lpstr>
      <vt:lpstr>Unirytmi ja unen vaiheet</vt:lpstr>
      <vt:lpstr>Unen ongelmia</vt:lpstr>
      <vt:lpstr>uni ja Kognitiivinen toiminta </vt:lpstr>
      <vt:lpstr>Uni ja psyykkinen hyvinvointi</vt:lpstr>
      <vt:lpstr>Uneen vaikuttavia tekijöitä</vt:lpstr>
      <vt:lpstr>Unien näkeminen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</dc:title>
  <dc:creator>Nea Viljakainen</dc:creator>
  <cp:lastModifiedBy>Roms Jochen</cp:lastModifiedBy>
  <cp:revision>675</cp:revision>
  <dcterms:created xsi:type="dcterms:W3CDTF">2021-05-18T05:21:46Z</dcterms:created>
  <dcterms:modified xsi:type="dcterms:W3CDTF">2025-02-12T10:08:30Z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0x0101001D330BE2FF61EB4F9F095CEE9DE28A4F</vt:lpwstr>
  </property>
</Properties>
</file>