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Kortelainen, Mika K" initials="KMK" lastIdx="1" clrIdx="1">
    <p:extLst>
      <p:ext uri="{19B8F6BF-5375-455C-9EA6-DF929625EA0E}">
        <p15:presenceInfo xmlns:p15="http://schemas.microsoft.com/office/powerpoint/2012/main" userId="S::mikomi@ad.helsinki.fi::4c0a39b0-2815-4cb0-ad52-c0ca68255e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0" d="100"/>
          <a:sy n="30" d="100"/>
        </p:scale>
        <p:origin x="114" y="38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17.1.2022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17.1.2022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DV5DRe1Xdw" TargetMode="External"/><Relationship Id="rId2" Type="http://schemas.openxmlformats.org/officeDocument/2006/relationships/hyperlink" Target="https://yle.fi/uutiset/3-104852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15. Tilannetekijöitä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CEF2B-1B39-4AAD-B048-B5109B5E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Vuorovaikutus vaatii sosiaalisen tiedon käsittelyä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53036B-546B-474C-9AD3-80FCBEC72E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Sosiaalinen</a:t>
            </a:r>
            <a:r>
              <a:rPr lang="fi-FI" dirty="0"/>
              <a:t> </a:t>
            </a:r>
            <a:r>
              <a:rPr lang="fi-FI" b="1" dirty="0"/>
              <a:t>kognitio </a:t>
            </a:r>
            <a:r>
              <a:rPr lang="fi-FI" dirty="0"/>
              <a:t>tarkoittaa tietoa, joka liittyy muiden ihmisten muodostaman ympäristön käsittelyyn, kuten </a:t>
            </a:r>
            <a:r>
              <a:rPr lang="fi-FI" b="1" dirty="0"/>
              <a:t>skriptit</a:t>
            </a:r>
            <a:r>
              <a:rPr lang="fi-FI" dirty="0"/>
              <a:t> ja </a:t>
            </a:r>
            <a:r>
              <a:rPr lang="fi-FI" b="1" dirty="0"/>
              <a:t>attribuutiot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Skriptit ovat toiminnan käsikirjoituksia, tapahtumaketjuja. Niihin sisältyy </a:t>
            </a:r>
            <a:r>
              <a:rPr lang="fi-FI" b="1" dirty="0"/>
              <a:t>skeemoja</a:t>
            </a:r>
            <a:r>
              <a:rPr lang="fi-FI" dirty="0"/>
              <a:t> eli sisäisiä malleja. Skriptejä ovat esimerkiksi ruokalassa jonottaminen tai koetilanteessa käyttäytyminen.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C7B940-2BDC-4871-9042-AA9077F8B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92713F-5286-4503-BF41-FA4BEDBDD0D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52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AFB6E9-68D0-4E65-988C-308F29F4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Attribuutio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59F594-8CE6-4049-9F6E-92DC61DD4E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Attribuutiot</a:t>
            </a:r>
            <a:r>
              <a:rPr lang="fi-FI" dirty="0"/>
              <a:t> ovat käyttäytymisen syitä koskevia selityksiä.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Oman edun attribuutiovääristymä</a:t>
            </a:r>
            <a:r>
              <a:rPr lang="fi-FI" dirty="0"/>
              <a:t>: taipumus selittää omia onnistumisia sisäisillä, pysyvillä tekijöillä ja epäonnistumisia ulkoisilla, väliaikaisilla tekijöillä.</a:t>
            </a:r>
            <a:endParaRPr lang="fi-FI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Attribuution peruserhe</a:t>
            </a:r>
            <a:r>
              <a:rPr lang="fi-FI" dirty="0"/>
              <a:t>: taipumus selittää muiden epäonnistumisia sisäisten, pysyvien tekijöiden perusteella kontekstin sijaan.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F4978A-1600-4230-BD60-B6154971E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C29A85-A5A5-434D-8D8C-E0F6DEB747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6070386-B782-4821-9ACD-799D7A8FF7A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" t="-34678" r="-4418" b="-34678"/>
          <a:stretch/>
        </p:blipFill>
        <p:spPr>
          <a:xfrm>
            <a:off x="274837" y="0"/>
            <a:ext cx="10923814" cy="13716000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C51B78D6-AD53-41F4-B0FF-0490EA55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Attribuutio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939D23-7E2E-428C-8758-E80125BBC4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Millaisia attribuutioita tässä tilanteessa voisi käyttää?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B2C609-6BE8-497D-B64E-4AC2F89B8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27A263-09DC-4CF7-A7F8-49C7DC5322F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2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448B9ED-F66A-4015-ACA1-3C6A714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Esimerkki tilannetekijöiden vaikutuksesta: </a:t>
            </a:r>
            <a:r>
              <a:rPr lang="fi-FI" dirty="0" err="1"/>
              <a:t>Milgramin</a:t>
            </a:r>
            <a:r>
              <a:rPr lang="fi-FI" dirty="0"/>
              <a:t> sähköshokkikoe</a:t>
            </a:r>
          </a:p>
        </p:txBody>
      </p:sp>
      <p:pic>
        <p:nvPicPr>
          <p:cNvPr id="9" name="Sisällön paikkamerkki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A9BF67A-DB8A-4032-98D2-6608CB07B10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375308" y="3730513"/>
            <a:ext cx="13633384" cy="8145947"/>
          </a:xfrm>
          <a:noFill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D06A1D-5279-4F2C-8281-7A90CEE49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588E32C-DCDA-432E-ACF0-C46F20F561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40647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E53D126F-BB12-480B-96E0-D736A30126E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-559" t="-19212" b="-19212"/>
          <a:stretch/>
        </p:blipFill>
        <p:spPr>
          <a:xfrm>
            <a:off x="0" y="-466531"/>
            <a:ext cx="10923814" cy="13716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A27F2F5-B3D7-4E31-9DCB-2FBE6BAC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Milgramin</a:t>
            </a:r>
            <a:r>
              <a:rPr lang="fi-FI" dirty="0"/>
              <a:t> sähköshokkikoe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D4535A-6B87-424A-A972-34839DBD73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Analysoikaa </a:t>
            </a:r>
            <a:r>
              <a:rPr lang="fi-FI" dirty="0" err="1"/>
              <a:t>Milgramin</a:t>
            </a:r>
            <a:r>
              <a:rPr lang="fi-FI" dirty="0"/>
              <a:t> kokeen eri muunnelmien tuloksia.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1EBFBC-90B5-4013-BAC4-3B21CE2F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1E0766-3509-4101-B170-82FBE28AA8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5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185C8C-1A30-4019-911A-65C5BB8C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0D403EB-9EC3-4C14-8896-739367177D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ryhmään muodostuu normeja?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ryhmän uusi jäsen tietää rikkoneensa piilonormia?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ryhmässä tarvitaan rooleja?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ulkoryhmän ja sisäryhmän jäseniin suhtaudutaan eri tavoin?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Selitä ja havainnollista kaksi ihmisille tyypillistä attribuutiotyyliä.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8FB1C2-A6C3-43D2-9E29-82F61F024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5F6F8E-0662-439F-83D8-49F2DE189A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4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ulko, henkilö, ruoho, puisto&#10;&#10;Kuvaus luotu automaattisesti">
            <a:extLst>
              <a:ext uri="{FF2B5EF4-FFF2-40B4-BE49-F238E27FC236}">
                <a16:creationId xmlns:a16="http://schemas.microsoft.com/office/drawing/2014/main" id="{5B4934A6-1544-45B1-97FD-6F15BCB330F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Ryhmäytyminen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Millaisiin ryhmäytymisharjoituksiin (eli “tutustumisleikkeihin”) olet osallistunut esim. rippi- tai Prometheus-leirillä tai harrastusryhmässä?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Mitä näillä harjoituksilla tavoiteltiin?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Millaiset tekijät harjoituksissa auttoivat tämän tavoitteen saavuttamisessa, mitkä eivät?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5CB6983-3E38-48C8-B480-AD6C8F3C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Ryhmässä toimitaan toisin kuin yksin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0F54CCC-9C67-4E4B-BCB4-1D530D1350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Ryhmissä on omat norminsa; ne voivat olla </a:t>
            </a:r>
            <a:r>
              <a:rPr lang="fi-FI" b="1" dirty="0"/>
              <a:t>julkilausuttuja normeja</a:t>
            </a:r>
            <a:r>
              <a:rPr lang="fi-FI" dirty="0"/>
              <a:t> (esim. lait ja säännöt) tai </a:t>
            </a:r>
            <a:r>
              <a:rPr lang="fi-FI" b="1" dirty="0"/>
              <a:t>piilonormeja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Normit ylläpitävät ryhmän kiinteyttä eli </a:t>
            </a:r>
            <a:r>
              <a:rPr lang="fi-FI" b="1" dirty="0"/>
              <a:t>koheesiota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Normien rikkomisesta seuraa usein sanktioita.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AEB71E-8959-4A94-87A2-5F9044CA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79EE6D-858F-407A-9B7E-DD584A8F9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5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BCC466-C4C5-4419-9CDC-E163487E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Mitä sanktioita voi seurata ryhmän normien rikkomisesta?</a:t>
            </a:r>
          </a:p>
        </p:txBody>
      </p:sp>
      <p:pic>
        <p:nvPicPr>
          <p:cNvPr id="7" name="Sisällön paikkamerkki 6" descr="Kuva, joka sisältää kohteen moottoripyörä&#10;&#10;Kuvaus luotu automaattisesti">
            <a:extLst>
              <a:ext uri="{FF2B5EF4-FFF2-40B4-BE49-F238E27FC236}">
                <a16:creationId xmlns:a16="http://schemas.microsoft.com/office/drawing/2014/main" id="{C2124B04-5A87-4AC0-9229-43DE2A300E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593411" y="3730513"/>
            <a:ext cx="11197178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590789-0E4C-4528-B557-B9ADF6930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AB0A8D-EA56-4432-A802-AE471E28F0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37392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51A9D-00FB-4E8D-B635-71B8ADDF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Ryhmällä on tehtävä- ja tunnetavoite</a:t>
            </a:r>
          </a:p>
        </p:txBody>
      </p:sp>
      <p:pic>
        <p:nvPicPr>
          <p:cNvPr id="7" name="Sisällön paikkamerkki 6" descr="Kuva, joka sisältää kohteen peli, urheilu, henkilö, ulko&#10;&#10;Kuvaus luotu automaattisesti">
            <a:extLst>
              <a:ext uri="{FF2B5EF4-FFF2-40B4-BE49-F238E27FC236}">
                <a16:creationId xmlns:a16="http://schemas.microsoft.com/office/drawing/2014/main" id="{F8D4437A-A53F-4839-A724-D1A105B26E8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b="41974"/>
          <a:stretch/>
        </p:blipFill>
        <p:spPr>
          <a:xfrm>
            <a:off x="1676400" y="3730513"/>
            <a:ext cx="210312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58D7D8-0545-41E1-B0D1-93870E578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8E2E77-CFA6-4CF5-B303-DE10BE0002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36879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4613F-74A3-44A7-802B-0AADE0D784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Rooli</a:t>
            </a:r>
            <a:r>
              <a:rPr lang="fi-FI" dirty="0"/>
              <a:t> on yksilöön kohdistuva käyttäytymisodotus.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Rooliristiriita</a:t>
            </a:r>
            <a:r>
              <a:rPr lang="fi-FI" dirty="0"/>
              <a:t> voi olla roolin sisäinen tai roolien välinen.</a:t>
            </a:r>
          </a:p>
        </p:txBody>
      </p:sp>
      <p:pic>
        <p:nvPicPr>
          <p:cNvPr id="8" name="Kuvan paikkamerkki 7" descr="Kuva, joka sisältää kohteen sisä, henkilö, mies, pöytä&#10;&#10;Kuvaus luotu automaattisesti">
            <a:extLst>
              <a:ext uri="{FF2B5EF4-FFF2-40B4-BE49-F238E27FC236}">
                <a16:creationId xmlns:a16="http://schemas.microsoft.com/office/drawing/2014/main" id="{60A0C322-915E-4880-A7AD-EFF48141B76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2D703A-431C-4668-9CD2-FA045C37E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2DD37D-E978-4443-93F3-CF2846B1CD9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CED31F-9685-43F7-81FD-E3227E86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</a:t>
            </a:r>
          </a:p>
        </p:txBody>
      </p:sp>
    </p:spTree>
    <p:extLst>
      <p:ext uri="{BB962C8B-B14F-4D97-AF65-F5344CB8AC3E}">
        <p14:creationId xmlns:p14="http://schemas.microsoft.com/office/powerpoint/2010/main" val="40554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9EF88EB-6D21-49A0-A951-8E0419D5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Sisäryhmä ja ulkoryhmä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AD508B4-6BAF-4E04-89CF-5B2712B9508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Ryhmää, johon itse kuulutaan, kutsutaan </a:t>
            </a:r>
            <a:r>
              <a:rPr lang="fi-FI" b="1" dirty="0"/>
              <a:t>sisäryhmäksi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Muiden ajatellaan kuuluvan </a:t>
            </a:r>
            <a:r>
              <a:rPr lang="fi-FI" b="1" dirty="0"/>
              <a:t>ulkoryhmään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Ihminen suosii yleensä sisäryhmää.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Stereotypia</a:t>
            </a:r>
            <a:r>
              <a:rPr lang="fi-FI" dirty="0"/>
              <a:t> tarkoittaa yleistystä henkilöistä, jotka kuuluvat johonkin ihmisryhmään.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62B557-0404-4C5E-9895-A70D6C196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96B3B0-CB3A-4AA1-B3FE-4BF7EA8E0B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14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F0BFF2-3D25-46B4-BB2F-720EE2A1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stereotypioista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C77A95-D2CA-4783-83B1-B77FE97C95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Etsi Googlen kuvahaulla kuvia hakusanoilla “suomalainen mies/nainen”, “ruotsalainen mies/nainen” ja “italialainen mies/nainen”. Mitä eri kulttuureihin liittyviä stereotypioita huomaat?</a:t>
            </a:r>
          </a:p>
          <a:p>
            <a:endParaRPr lang="fi-FI" dirty="0"/>
          </a:p>
          <a:p>
            <a:r>
              <a:rPr lang="fi-FI" dirty="0"/>
              <a:t>Vaihda hakukieli ruotsiin tai englantiin ja vertaa hakutuloksia edellisiin. Löydätkö eroja?</a:t>
            </a:r>
          </a:p>
          <a:p>
            <a:endParaRPr lang="fi-FI" dirty="0"/>
          </a:p>
          <a:p>
            <a:r>
              <a:rPr lang="fi-FI" dirty="0"/>
              <a:t>Voit etsiä myös kuvia eri ammattien edustajista (esim. lääkäri tai lähihoitaja). Huomaatko niistä jonkinlaisia stereotypioita?</a:t>
            </a:r>
          </a:p>
          <a:p>
            <a:endParaRPr lang="fi-FI" dirty="0"/>
          </a:p>
          <a:p>
            <a:r>
              <a:rPr lang="fi-FI" dirty="0"/>
              <a:t>Miettikää, mitä muita hakusanoja voisitte kokeilla. Tulokset käydään yhteisesti läpi.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B43C22-ECF1-4E23-AA51-617F56149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A5B7B-FD8B-4F38-BD48-0F333092D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87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1139D-D916-4FA0-B499-AC2485C3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Stereotypioiden 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0B11B5-67DD-4AAD-B0AD-DEB2C7B7CB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Tutustukaa </a:t>
            </a:r>
            <a:r>
              <a:rPr lang="fi-FI" dirty="0">
                <a:hlinkClick r:id="rId2"/>
              </a:rPr>
              <a:t>uutiseen</a:t>
            </a:r>
            <a:r>
              <a:rPr lang="fi-FI" dirty="0"/>
              <a:t> #työnimi-kampanjasta ja katsokaa </a:t>
            </a:r>
            <a:r>
              <a:rPr lang="fi-FI" dirty="0">
                <a:hlinkClick r:id="rId3"/>
              </a:rPr>
              <a:t>video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Mitä ajatuksia tämä herättää?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84BBB0-7F2D-47BB-A9D0-F6401CB1A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C4A0A4-4EE4-4CE7-A874-52C1D8938C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08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41369F-04E1-4A7E-92FE-369DC9453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415</Words>
  <Application>Microsoft Office PowerPoint</Application>
  <PresentationFormat>Mukautettu</PresentationFormat>
  <Paragraphs>80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Bebas Neue</vt:lpstr>
      <vt:lpstr>Calibri</vt:lpstr>
      <vt:lpstr>Lato</vt:lpstr>
      <vt:lpstr>Office-teema</vt:lpstr>
      <vt:lpstr>15. Tilannetekijöitä</vt:lpstr>
      <vt:lpstr>Ryhmäytyminen</vt:lpstr>
      <vt:lpstr>Ryhmässä toimitaan toisin kuin yksin</vt:lpstr>
      <vt:lpstr>Mitä sanktioita voi seurata ryhmän normien rikkomisesta?</vt:lpstr>
      <vt:lpstr>Ryhmällä on tehtävä- ja tunnetavoite</vt:lpstr>
      <vt:lpstr>Rooli</vt:lpstr>
      <vt:lpstr>Sisäryhmä ja ulkoryhmä</vt:lpstr>
      <vt:lpstr>Esimerkkejä stereotypioista</vt:lpstr>
      <vt:lpstr>Stereotypioiden vaikutus</vt:lpstr>
      <vt:lpstr>Vuorovaikutus vaatii sosiaalisen tiedon käsittelyä</vt:lpstr>
      <vt:lpstr>Attribuutio</vt:lpstr>
      <vt:lpstr>Attribuutio</vt:lpstr>
      <vt:lpstr>Esimerkki tilannetekijöiden vaikutuksesta: Milgramin sähköshokkikoe</vt:lpstr>
      <vt:lpstr>Milgramin sähköshokkikoe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Tilannetekijöitä</dc:title>
  <dc:creator>Kortelainen, Mika K</dc:creator>
  <cp:lastModifiedBy>Roms Jochen</cp:lastModifiedBy>
  <cp:revision>9</cp:revision>
  <dcterms:created xsi:type="dcterms:W3CDTF">2020-10-29T11:13:40Z</dcterms:created>
  <dcterms:modified xsi:type="dcterms:W3CDTF">2022-01-17T11:03:04Z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