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3" r:id="rId6"/>
    <p:sldId id="281" r:id="rId7"/>
    <p:sldId id="266" r:id="rId8"/>
    <p:sldId id="264" r:id="rId9"/>
    <p:sldId id="283" r:id="rId10"/>
    <p:sldId id="268" r:id="rId11"/>
    <p:sldId id="284" r:id="rId12"/>
    <p:sldId id="285" r:id="rId13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81"/>
            <p14:sldId id="266"/>
            <p14:sldId id="264"/>
            <p14:sldId id="283"/>
            <p14:sldId id="268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17.1.2023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.fi/koulut/materiaalit-opettajille/videot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>
                <a:hlinkClick r:id="rId3"/>
              </a:rPr>
              <a:t>Videot | UNICEF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0050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7231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1665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Sarjan nimi alatunnisteeksi</a:t>
            </a:r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597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Sarjan nimi alatunnisteeksi</a:t>
            </a:r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8628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Sarjan nimi alatunnisteeksi</a:t>
            </a:r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437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Suomen </a:t>
            </a:r>
            <a:r>
              <a:rPr lang="fi-FI" dirty="0" err="1" smtClean="0"/>
              <a:t>tavoittena</a:t>
            </a:r>
            <a:r>
              <a:rPr lang="fi-FI" dirty="0" smtClean="0"/>
              <a:t> olla:</a:t>
            </a:r>
          </a:p>
          <a:p>
            <a:r>
              <a:rPr lang="fi-FI" dirty="0" smtClean="0"/>
              <a:t>resurssiviisas:</a:t>
            </a:r>
            <a:r>
              <a:rPr lang="fi-FI" baseline="0" dirty="0" smtClean="0"/>
              <a:t> resurssien käyttäminen harkitusti kestää kehitystä ja hyvinvointia edistävällä tavalla</a:t>
            </a:r>
          </a:p>
          <a:p>
            <a:r>
              <a:rPr lang="fi-FI" dirty="0" smtClean="0"/>
              <a:t>Hiilineutraali: yhteiskunta, yritys tai kuluttaja, joka tuottaa hiilipäästöjä vain saman</a:t>
            </a:r>
            <a:r>
              <a:rPr lang="fi-FI" baseline="0" dirty="0" smtClean="0"/>
              <a:t> verran kun se pystyy sitomaan</a:t>
            </a:r>
          </a:p>
          <a:p>
            <a:r>
              <a:rPr lang="fi-FI" baseline="0" smtClean="0"/>
              <a:t>Yhdenvertainen: kaikki ihmiset ovat samanarvoisia ikään, sukupuoleen, alkuperään tai mihinkään muuhun ihmiseen liittyvään piirteeseen tai ominaisuuteen katsomatta.</a:t>
            </a:r>
            <a:endParaRPr lang="fi-FI" smtClean="0"/>
          </a:p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Sarjan nimi alatunnisteeksi</a:t>
            </a:r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872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12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Manner 1 Luku 12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12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12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12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12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12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12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.fi/koulut/materiaalit-opettajille/video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" dirty="0"/>
              <a:t>12. Kestävä kehitys ja Agenda2030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GE 1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Manner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Kestävä kehitys ja Agenda2030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1621944" y="2351313"/>
            <a:ext cx="10665306" cy="10183587"/>
          </a:xfrm>
        </p:spPr>
        <p:txBody>
          <a:bodyPr>
            <a:normAutofit fontScale="92500"/>
          </a:bodyPr>
          <a:lstStyle/>
          <a:p>
            <a:pPr marL="342900" lvl="0" indent="-28956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SzPts val="1560"/>
              <a:buChar char="•"/>
            </a:pPr>
            <a:r>
              <a:rPr lang="fi-FI" sz="4000" dirty="0">
                <a:hlinkClick r:id="rId3"/>
              </a:rPr>
              <a:t>Videot | </a:t>
            </a:r>
            <a:r>
              <a:rPr lang="fi-FI" sz="4000" dirty="0" smtClean="0">
                <a:hlinkClick r:id="rId3"/>
              </a:rPr>
              <a:t>UNICEF</a:t>
            </a:r>
            <a:endParaRPr lang="fi-FI" sz="4000" dirty="0" smtClean="0"/>
          </a:p>
          <a:p>
            <a:pPr marL="342900" lvl="0" indent="-28956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SzPts val="1560"/>
              <a:buChar char="•"/>
            </a:pPr>
            <a:endParaRPr lang="fi-FI" sz="4000" dirty="0">
              <a:solidFill>
                <a:srgbClr val="000000"/>
              </a:solidFill>
            </a:endParaRPr>
          </a:p>
          <a:p>
            <a:pPr marL="342900" lvl="0" indent="-28956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SzPts val="1560"/>
              <a:buChar char="•"/>
            </a:pPr>
            <a:r>
              <a:rPr lang="fi-FI" sz="4000" dirty="0" smtClean="0">
                <a:solidFill>
                  <a:srgbClr val="000000"/>
                </a:solidFill>
              </a:rPr>
              <a:t>YK:n </a:t>
            </a:r>
            <a:r>
              <a:rPr lang="fi-FI" sz="4000" b="1" dirty="0" smtClean="0">
                <a:solidFill>
                  <a:srgbClr val="000000"/>
                </a:solidFill>
              </a:rPr>
              <a:t>kestävän kehityksen peruskirja</a:t>
            </a:r>
            <a:r>
              <a:rPr lang="fi-FI" sz="4000" dirty="0" smtClean="0">
                <a:solidFill>
                  <a:srgbClr val="000000"/>
                </a:solidFill>
              </a:rPr>
              <a:t> allekirjoitettiin vuonna 2000</a:t>
            </a:r>
            <a:br>
              <a:rPr lang="fi-FI" sz="4000" dirty="0" smtClean="0">
                <a:solidFill>
                  <a:srgbClr val="000000"/>
                </a:solidFill>
              </a:rPr>
            </a:br>
            <a:endParaRPr lang="fi-FI" sz="4000" dirty="0" smtClean="0">
              <a:solidFill>
                <a:srgbClr val="000000"/>
              </a:solidFill>
            </a:endParaRPr>
          </a:p>
          <a:p>
            <a:pPr marL="342900" lvl="0" indent="-28956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SzPts val="1560"/>
              <a:buChar char="•"/>
            </a:pPr>
            <a:r>
              <a:rPr lang="fi-FI" sz="4000" dirty="0" smtClean="0">
                <a:solidFill>
                  <a:srgbClr val="000000"/>
                </a:solidFill>
              </a:rPr>
              <a:t>Painopisteinä </a:t>
            </a:r>
            <a:r>
              <a:rPr lang="fi-FI" sz="4000" dirty="0">
                <a:solidFill>
                  <a:srgbClr val="000000"/>
                </a:solidFill>
              </a:rPr>
              <a:t>ekologinen, taloudellinen ja sosiaalinen sekä kulttuurinen kestävyys</a:t>
            </a:r>
            <a:br>
              <a:rPr lang="fi-FI" sz="4000" dirty="0">
                <a:solidFill>
                  <a:srgbClr val="000000"/>
                </a:solidFill>
              </a:rPr>
            </a:br>
            <a:endParaRPr lang="fi-FI" sz="4000" dirty="0">
              <a:solidFill>
                <a:srgbClr val="000000"/>
              </a:solidFill>
            </a:endParaRPr>
          </a:p>
          <a:p>
            <a:pPr marL="342900" lvl="0" indent="-28956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SzPts val="1560"/>
              <a:buFont typeface="Arial"/>
              <a:buChar char="•"/>
            </a:pPr>
            <a:r>
              <a:rPr lang="fi-FI" sz="4000" dirty="0">
                <a:solidFill>
                  <a:srgbClr val="000000"/>
                </a:solidFill>
              </a:rPr>
              <a:t>On toimintaa, jonka avulla nykyinen ihmiskunta pystyy tyydyttämään omat perustarpeensa niin, ettei se vaaranna tulevien sukupolvien mahdollisuuksia samaan tai parempaan elintasoon</a:t>
            </a:r>
            <a:br>
              <a:rPr lang="fi-FI" sz="4000" dirty="0">
                <a:solidFill>
                  <a:srgbClr val="000000"/>
                </a:solidFill>
              </a:rPr>
            </a:br>
            <a:endParaRPr lang="fi-FI" sz="4000" dirty="0">
              <a:solidFill>
                <a:srgbClr val="000000"/>
              </a:solidFill>
            </a:endParaRPr>
          </a:p>
          <a:p>
            <a:pPr marL="342900" lvl="0" indent="-28956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SzPts val="1560"/>
              <a:buFont typeface="Arial"/>
              <a:buChar char="•"/>
            </a:pPr>
            <a:r>
              <a:rPr lang="fi-FI" sz="4000" b="1" dirty="0">
                <a:solidFill>
                  <a:srgbClr val="000000"/>
                </a:solidFill>
              </a:rPr>
              <a:t>Agenda2030: </a:t>
            </a:r>
            <a:r>
              <a:rPr lang="fi-FI" sz="4000" dirty="0">
                <a:solidFill>
                  <a:srgbClr val="000000"/>
                </a:solidFill>
              </a:rPr>
              <a:t>YK:n kestävän kehityksen tavoiteohjelma </a:t>
            </a:r>
          </a:p>
          <a:p>
            <a:pPr marL="742950" lvl="1" indent="-270510">
              <a:lnSpc>
                <a:spcPct val="95000"/>
              </a:lnSpc>
              <a:spcBef>
                <a:spcPts val="0"/>
              </a:spcBef>
              <a:buClr>
                <a:srgbClr val="000000"/>
              </a:buClr>
              <a:buSzPts val="1560"/>
              <a:buFont typeface="Calibri"/>
              <a:buChar char="•"/>
            </a:pPr>
            <a:r>
              <a:rPr lang="fi-FI" sz="4000" dirty="0">
                <a:solidFill>
                  <a:srgbClr val="000000"/>
                </a:solidFill>
              </a:rPr>
              <a:t>Ohjelman tavoitteina on kestävä kehitys talouden, ihmisten hyvinvoinnin ja ympäristön kannalta, sekä äärimmäisen köyhyyden poistaminen kokonaan.</a:t>
            </a:r>
          </a:p>
          <a:p>
            <a:endParaRPr lang="fi-FI" dirty="0"/>
          </a:p>
        </p:txBody>
      </p:sp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99216ADA-EC95-4C71-A3E5-E87455F6E22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2381124" y="3633538"/>
            <a:ext cx="11472786" cy="584967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Manner 1 Luku 12</a:t>
            </a:r>
          </a:p>
        </p:txBody>
      </p:sp>
    </p:spTree>
    <p:extLst>
      <p:ext uri="{BB962C8B-B14F-4D97-AF65-F5344CB8AC3E}">
        <p14:creationId xmlns:p14="http://schemas.microsoft.com/office/powerpoint/2010/main" val="304722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Kestävä kehitys ja Suomi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807098"/>
          </a:xfrm>
        </p:spPr>
        <p:txBody>
          <a:bodyPr>
            <a:normAutofit/>
          </a:bodyPr>
          <a:lstStyle/>
          <a:p>
            <a:pPr marL="22860" lvl="0">
              <a:spcBef>
                <a:spcPts val="480"/>
              </a:spcBef>
              <a:buClr>
                <a:srgbClr val="000000"/>
              </a:buClr>
              <a:buSzPct val="100000"/>
            </a:pPr>
            <a:r>
              <a:rPr lang="fi-FI" sz="4800" b="1" dirty="0">
                <a:solidFill>
                  <a:srgbClr val="000000"/>
                </a:solidFill>
              </a:rPr>
              <a:t>Suomen malli </a:t>
            </a:r>
          </a:p>
          <a:p>
            <a:pPr marL="742950" lvl="1" indent="-300990">
              <a:spcBef>
                <a:spcPts val="480"/>
              </a:spcBef>
              <a:buClr>
                <a:srgbClr val="000000"/>
              </a:buClr>
              <a:buSzPct val="100000"/>
            </a:pPr>
            <a:r>
              <a:rPr lang="fi-FI" sz="4800" dirty="0">
                <a:solidFill>
                  <a:srgbClr val="000000"/>
                </a:solidFill>
              </a:rPr>
              <a:t>sitoutunut Agenda2030 tavoitteisiin</a:t>
            </a:r>
          </a:p>
          <a:p>
            <a:pPr marL="742950" lvl="1" indent="-300990">
              <a:spcBef>
                <a:spcPts val="480"/>
              </a:spcBef>
              <a:buClr>
                <a:srgbClr val="000000"/>
              </a:buClr>
              <a:buSzPct val="100000"/>
            </a:pPr>
            <a:r>
              <a:rPr lang="fi-FI" sz="4800" dirty="0">
                <a:solidFill>
                  <a:srgbClr val="000000"/>
                </a:solidFill>
              </a:rPr>
              <a:t>tavoitteena olla resurssiviisas, hiilineutraali ja yhdenvertainen valtio</a:t>
            </a:r>
          </a:p>
          <a:p>
            <a:pPr marL="742950" lvl="1" indent="-300990">
              <a:spcBef>
                <a:spcPts val="480"/>
              </a:spcBef>
              <a:buClr>
                <a:srgbClr val="000000"/>
              </a:buClr>
              <a:buSzPct val="100000"/>
            </a:pPr>
            <a:r>
              <a:rPr lang="fi-FI" sz="4800" dirty="0">
                <a:solidFill>
                  <a:srgbClr val="000000"/>
                </a:solidFill>
              </a:rPr>
              <a:t>ulkomailla Suomi tukee naisten ja tyttöjen aseman parantamista sekä demokratian ja hyvän hallinnon parantamista.</a:t>
            </a:r>
          </a:p>
          <a:p>
            <a:endParaRPr lang="fi-FI" dirty="0"/>
          </a:p>
        </p:txBody>
      </p:sp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9121EB6E-E2D7-4033-AB08-86ED9BDD68E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3403180" y="2171951"/>
            <a:ext cx="9304420" cy="1007028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Manner 1 Luku 12</a:t>
            </a:r>
          </a:p>
        </p:txBody>
      </p:sp>
    </p:spTree>
    <p:extLst>
      <p:ext uri="{BB962C8B-B14F-4D97-AF65-F5344CB8AC3E}">
        <p14:creationId xmlns:p14="http://schemas.microsoft.com/office/powerpoint/2010/main" val="32643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Kestävän kehityksen sitoumukset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lvl="0" indent="-330200">
              <a:spcBef>
                <a:spcPts val="0"/>
              </a:spcBef>
              <a:buClr>
                <a:srgbClr val="000000"/>
              </a:buClr>
              <a:buSzPts val="2200"/>
              <a:buChar char="•"/>
            </a:pPr>
            <a:r>
              <a:rPr lang="fi-FI" sz="5400" dirty="0">
                <a:solidFill>
                  <a:srgbClr val="000000"/>
                </a:solidFill>
              </a:rPr>
              <a:t>Sitoumuksia voidaan tehdä yksilö-, kunta-, valtio- ja globaalilla tasolla</a:t>
            </a:r>
          </a:p>
          <a:p>
            <a:pPr marL="342900" lvl="0" indent="-3683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  <a:buFont typeface="Calibri"/>
              <a:buChar char="•"/>
            </a:pPr>
            <a:r>
              <a:rPr lang="fi-FI" sz="5400" dirty="0">
                <a:solidFill>
                  <a:srgbClr val="000000"/>
                </a:solidFill>
              </a:rPr>
              <a:t>Suuret ja pitkävaikutteiset muutokset lähtevät kuitenkin usein yksilöiden tekemistä arjen pienistä valinnoista</a:t>
            </a:r>
          </a:p>
          <a:p>
            <a:pPr marL="342900" lvl="0" indent="-3683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  <a:buChar char="•"/>
            </a:pPr>
            <a:r>
              <a:rPr lang="fi-FI" sz="5400" b="1" dirty="0">
                <a:solidFill>
                  <a:srgbClr val="000000"/>
                </a:solidFill>
              </a:rPr>
              <a:t>Yhteiskuntasitoumus</a:t>
            </a:r>
            <a:r>
              <a:rPr lang="fi-FI" sz="5400" dirty="0">
                <a:solidFill>
                  <a:srgbClr val="000000"/>
                </a:solidFill>
              </a:rPr>
              <a:t> on Suomen kansallinen linjaus kestävän kehityksen toteuttamisesta.</a:t>
            </a:r>
          </a:p>
          <a:p>
            <a:pPr marL="742950" lvl="1" indent="-3111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200"/>
            </a:pPr>
            <a:r>
              <a:rPr lang="fi-FI" b="1" dirty="0">
                <a:solidFill>
                  <a:srgbClr val="000000"/>
                </a:solidFill>
              </a:rPr>
              <a:t>Sitoumus2050</a:t>
            </a:r>
            <a:r>
              <a:rPr lang="fi-FI" dirty="0">
                <a:solidFill>
                  <a:srgbClr val="000000"/>
                </a:solidFill>
              </a:rPr>
              <a:t> on yhteiskuntasitoumukseen liittyvä verkkopalvelu, jossa kansalaiset, kunnat, yritykset ja valtio sitoutuvat edistämään kestävää kehitystä konkreettisin teoin.</a:t>
            </a:r>
          </a:p>
          <a:p>
            <a:endParaRPr lang="fi-FI" dirty="0">
              <a:highlight>
                <a:srgbClr val="FFFF00"/>
              </a:highlight>
            </a:endParaRPr>
          </a:p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Manner 1 Luku 12</a:t>
            </a:r>
          </a:p>
        </p:txBody>
      </p:sp>
    </p:spTree>
    <p:extLst>
      <p:ext uri="{BB962C8B-B14F-4D97-AF65-F5344CB8AC3E}">
        <p14:creationId xmlns:p14="http://schemas.microsoft.com/office/powerpoint/2010/main" val="348417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Ihmisoikeudet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fi-FI" sz="5400" dirty="0">
              <a:highlight>
                <a:srgbClr val="FFFF00"/>
              </a:highlight>
            </a:endParaRPr>
          </a:p>
          <a:p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2236501" y="3061052"/>
            <a:ext cx="11271199" cy="10064398"/>
          </a:xfrm>
        </p:spPr>
        <p:txBody>
          <a:bodyPr>
            <a:normAutofit/>
          </a:bodyPr>
          <a:lstStyle/>
          <a:p>
            <a:pPr marL="610712" lvl="0" indent="-57150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4400" dirty="0">
                <a:solidFill>
                  <a:srgbClr val="000000"/>
                </a:solidFill>
                <a:highlight>
                  <a:srgbClr val="FFFFFF"/>
                </a:highlight>
              </a:rPr>
              <a:t>Perustavaa laatua olevia oikeuksia, jotka on turvattu kansainvälisissä sopimuksissa ja ne kuuluvat kaikille.</a:t>
            </a:r>
          </a:p>
          <a:p>
            <a:pPr marL="610712" lvl="0" indent="-57150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4400" dirty="0">
                <a:solidFill>
                  <a:srgbClr val="000000"/>
                </a:solidFill>
                <a:highlight>
                  <a:srgbClr val="FFFFFF"/>
                </a:highlight>
              </a:rPr>
              <a:t>Niitä ei voida jättää toteuttamatta esimerkiksi kulttuuriin tai resurssien puutteeseen vedoten.</a:t>
            </a:r>
          </a:p>
          <a:p>
            <a:pPr marL="572612" lvl="0" indent="-5715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4400" dirty="0">
                <a:solidFill>
                  <a:srgbClr val="000000"/>
                </a:solidFill>
              </a:rPr>
              <a:t>Ihmisoikeussopimukset ovat valtioiden välisiä sopimuksia </a:t>
            </a:r>
          </a:p>
          <a:p>
            <a:pPr marL="1029812" lvl="1" indent="-5715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4400" dirty="0">
                <a:solidFill>
                  <a:srgbClr val="000000"/>
                </a:solidFill>
              </a:rPr>
              <a:t>kansainväliset sopimukset</a:t>
            </a:r>
          </a:p>
          <a:p>
            <a:pPr marL="1029812" lvl="1" indent="-5715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4400" dirty="0">
                <a:solidFill>
                  <a:srgbClr val="000000"/>
                </a:solidFill>
              </a:rPr>
              <a:t>alueelliset sopimukset</a:t>
            </a:r>
          </a:p>
          <a:p>
            <a:pPr marL="458312" lvl="1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fi-FI" sz="4400" dirty="0">
              <a:solidFill>
                <a:srgbClr val="000000"/>
              </a:solidFill>
            </a:endParaRPr>
          </a:p>
          <a:p>
            <a:pPr marL="686912" lvl="0" indent="-57150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4400" dirty="0">
                <a:solidFill>
                  <a:srgbClr val="000000"/>
                </a:solidFill>
              </a:rPr>
              <a:t>Monikansalliset yritykset saattavat yrittää vaikuttaa kielteisesti ihmisoikeussopimuksiin</a:t>
            </a:r>
          </a:p>
          <a:p>
            <a:pPr marL="1144112" lvl="1" indent="-57150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4400" dirty="0">
                <a:solidFill>
                  <a:srgbClr val="000000"/>
                </a:solidFill>
              </a:rPr>
              <a:t>palkkaukseen ja työoloihin liittyvät asiat</a:t>
            </a:r>
          </a:p>
          <a:p>
            <a:pPr lvl="0">
              <a:spcBef>
                <a:spcPts val="0"/>
              </a:spcBef>
            </a:pPr>
            <a:endParaRPr lang="fi-FI" sz="5400" dirty="0">
              <a:ea typeface="Calibri"/>
              <a:cs typeface="Calibri"/>
              <a:sym typeface="Calibri"/>
            </a:endParaRPr>
          </a:p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Manner 1 Luku 12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92A7EB4-8BEC-4DD7-A1F3-8410678B9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762" y="3293521"/>
            <a:ext cx="10425434" cy="7809599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1692F8AD-5AFD-4D46-BA33-F8F74E40FB78}"/>
              </a:ext>
            </a:extLst>
          </p:cNvPr>
          <p:cNvSpPr txBox="1"/>
          <p:nvPr/>
        </p:nvSpPr>
        <p:spPr>
          <a:xfrm>
            <a:off x="1185762" y="11392074"/>
            <a:ext cx="1221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Naistenpankki</a:t>
            </a:r>
          </a:p>
        </p:txBody>
      </p:sp>
    </p:spTree>
    <p:extLst>
      <p:ext uri="{BB962C8B-B14F-4D97-AF65-F5344CB8AC3E}">
        <p14:creationId xmlns:p14="http://schemas.microsoft.com/office/powerpoint/2010/main" val="26610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Kehitysyhteistyö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fi-FI" sz="5400" dirty="0">
              <a:highlight>
                <a:srgbClr val="FFFF00"/>
              </a:highlight>
            </a:endParaRPr>
          </a:p>
          <a:p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2792576" y="2556226"/>
            <a:ext cx="10763250" cy="10064398"/>
          </a:xfrm>
        </p:spPr>
        <p:txBody>
          <a:bodyPr>
            <a:normAutofit fontScale="92500"/>
          </a:bodyPr>
          <a:lstStyle/>
          <a:p>
            <a:pPr marL="342900" lvl="0" indent="-28575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fi-FI" sz="4000" b="1" dirty="0">
                <a:solidFill>
                  <a:srgbClr val="000000"/>
                </a:solidFill>
                <a:highlight>
                  <a:srgbClr val="FFFFFF"/>
                </a:highlight>
              </a:rPr>
              <a:t>Kehitysyhteistyö ja humanitaarinen apu</a:t>
            </a:r>
            <a:r>
              <a:rPr lang="fi-FI" sz="4000" dirty="0">
                <a:solidFill>
                  <a:srgbClr val="000000"/>
                </a:solidFill>
                <a:highlight>
                  <a:srgbClr val="FFFFFF"/>
                </a:highlight>
              </a:rPr>
              <a:t>: Rikkaiden valtioiden moraalinen velvoite auttaa kehittyviä valtioita </a:t>
            </a:r>
          </a:p>
          <a:p>
            <a:pPr marL="742950" lvl="1" indent="-26670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fi-FI" sz="4000" dirty="0">
                <a:solidFill>
                  <a:srgbClr val="000000"/>
                </a:solidFill>
                <a:highlight>
                  <a:srgbClr val="FFFFFF"/>
                </a:highlight>
              </a:rPr>
              <a:t>Kahdenvälinen kehitysyhteistyö: kahden valtion välinen yhteistyö</a:t>
            </a:r>
          </a:p>
          <a:p>
            <a:pPr marL="742950" lvl="1" indent="-2667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fi-FI" sz="4000" dirty="0">
                <a:solidFill>
                  <a:srgbClr val="000000"/>
                </a:solidFill>
              </a:rPr>
              <a:t>Monenkeskinen kehitysyhteistyö: kansainvälisten järjestöjen (esim. Unicef) kautta toimiva yhteistyö </a:t>
            </a:r>
          </a:p>
          <a:p>
            <a:pPr marL="457200" lvl="0" indent="-3238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fi-FI" sz="4000" dirty="0">
                <a:solidFill>
                  <a:srgbClr val="000000"/>
                </a:solidFill>
              </a:rPr>
              <a:t>Tuen muodot: </a:t>
            </a:r>
          </a:p>
          <a:p>
            <a:pPr marL="914400" lvl="1" indent="-3238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○"/>
            </a:pPr>
            <a:r>
              <a:rPr lang="fi-FI" sz="4000" dirty="0">
                <a:solidFill>
                  <a:srgbClr val="000000"/>
                </a:solidFill>
              </a:rPr>
              <a:t>rahallinen tuki</a:t>
            </a:r>
          </a:p>
          <a:p>
            <a:pPr marL="914400" lvl="1" indent="-3238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○"/>
            </a:pPr>
            <a:r>
              <a:rPr lang="fi-FI" sz="4000" dirty="0">
                <a:solidFill>
                  <a:srgbClr val="000000"/>
                </a:solidFill>
              </a:rPr>
              <a:t>asiantuntija-apu</a:t>
            </a:r>
          </a:p>
          <a:p>
            <a:pPr marL="914400" lvl="1" indent="-3238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○"/>
            </a:pPr>
            <a:r>
              <a:rPr lang="fi-FI" sz="4000" dirty="0">
                <a:solidFill>
                  <a:srgbClr val="000000"/>
                </a:solidFill>
              </a:rPr>
              <a:t>infrastruktuurin kehittäminen</a:t>
            </a:r>
          </a:p>
          <a:p>
            <a:pPr marL="914400" lvl="1" indent="-3238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○"/>
            </a:pPr>
            <a:r>
              <a:rPr lang="fi-FI" sz="4000" dirty="0">
                <a:solidFill>
                  <a:srgbClr val="000000"/>
                </a:solidFill>
              </a:rPr>
              <a:t>velkojen anteeksianto</a:t>
            </a:r>
          </a:p>
          <a:p>
            <a:pPr marL="914400" lvl="1" indent="-323850">
              <a:spcBef>
                <a:spcPts val="0"/>
              </a:spcBef>
              <a:buClr>
                <a:srgbClr val="000000"/>
              </a:buClr>
              <a:buSzPct val="100000"/>
              <a:buChar char="○"/>
            </a:pPr>
            <a:r>
              <a:rPr lang="fi-FI" sz="4000" dirty="0">
                <a:solidFill>
                  <a:srgbClr val="000000"/>
                </a:solidFill>
              </a:rPr>
              <a:t>humanitaarinen apu kriisialueille. Yleensä </a:t>
            </a:r>
            <a:r>
              <a:rPr lang="fi-FI" sz="4000" dirty="0">
                <a:solidFill>
                  <a:srgbClr val="000000"/>
                </a:solidFill>
                <a:highlight>
                  <a:srgbClr val="FFFFFF"/>
                </a:highlight>
              </a:rPr>
              <a:t>ruoan, puhtaan veden, telttojen, erikoisvarusteiden ja sairaanhoitohenkilökunnan tilapäistä toimittamista alueelle</a:t>
            </a:r>
            <a:endParaRPr lang="fi-FI" sz="4000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</a:pPr>
            <a:endParaRPr lang="fi-FI" sz="4000" dirty="0">
              <a:ea typeface="Calibri"/>
              <a:cs typeface="Calibri"/>
              <a:sym typeface="Calibri"/>
            </a:endParaRPr>
          </a:p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Manner 1 Luku 12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DA82AA7-F2DC-4D88-A98A-43D61C537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399" y="2317652"/>
            <a:ext cx="10631725" cy="991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3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Kehitysyhteistyöhön käytetyt varat Suomessa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Manner 1 Luku 12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31C705C-E6EA-4C04-9CBC-28396CADE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410" y="3381377"/>
            <a:ext cx="16146632" cy="92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8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" dirty="0"/>
              <a:t>Vaikka maailman väkiluku nousee, on äärimmäisessä köyhyydessä elävien määrä saatu laskuun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fi-FI" dirty="0">
              <a:highlight>
                <a:srgbClr val="FFFF00"/>
              </a:highlight>
            </a:endParaRPr>
          </a:p>
          <a:p>
            <a:pPr lvl="0" algn="ctr">
              <a:spcBef>
                <a:spcPts val="0"/>
              </a:spcBef>
            </a:pP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Manner 1 Luku 12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75533DB-B1CD-4054-A2A7-EDE7A92FD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05" y="4022845"/>
            <a:ext cx="13788189" cy="823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4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" dirty="0"/>
              <a:t>Tavoite vuodelle 2030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endParaRPr lang="fi-FI" dirty="0">
              <a:highlight>
                <a:srgbClr val="FFFF00"/>
              </a:highlight>
            </a:endParaRPr>
          </a:p>
          <a:p>
            <a:pPr lvl="0" algn="ctr">
              <a:spcBef>
                <a:spcPts val="0"/>
              </a:spcBef>
            </a:pP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Manner 1 Luku 12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5A68358-8603-41CE-9CB7-A265A0B68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355432"/>
            <a:ext cx="20343752" cy="439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4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0385AE73BA4B34DAC1EFBEFAAD46A70" ma:contentTypeVersion="11" ma:contentTypeDescription="Luo uusi asiakirja." ma:contentTypeScope="" ma:versionID="ff6235922fbab3bde8f278ddc7391716">
  <xsd:schema xmlns:xsd="http://www.w3.org/2001/XMLSchema" xmlns:xs="http://www.w3.org/2001/XMLSchema" xmlns:p="http://schemas.microsoft.com/office/2006/metadata/properties" xmlns:ns2="18f6b07d-974e-4bcb-ace5-6e722d967269" xmlns:ns3="92f91b7d-256f-42b1-9b08-d8a43b83f0c6" targetNamespace="http://schemas.microsoft.com/office/2006/metadata/properties" ma:root="true" ma:fieldsID="add1c83a97a0359064c2d47fbc13daab" ns2:_="" ns3:_="">
    <xsd:import namespace="18f6b07d-974e-4bcb-ace5-6e722d967269"/>
    <xsd:import namespace="92f91b7d-256f-42b1-9b08-d8a43b83f0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6b07d-974e-4bcb-ace5-6e722d9672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91b7d-256f-42b1-9b08-d8a43b83f0c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92f91b7d-256f-42b1-9b08-d8a43b83f0c6"/>
    <ds:schemaRef ds:uri="18f6b07d-974e-4bcb-ace5-6e722d96726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BC9A56-B2B4-4468-A7C3-117C4D2756D4}">
  <ds:schemaRefs>
    <ds:schemaRef ds:uri="18f6b07d-974e-4bcb-ace5-6e722d967269"/>
    <ds:schemaRef ds:uri="92f91b7d-256f-42b1-9b08-d8a43b83f0c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418</Words>
  <Application>Microsoft Office PowerPoint</Application>
  <PresentationFormat>Mukautettu</PresentationFormat>
  <Paragraphs>71</Paragraphs>
  <Slides>9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Bebas Neue</vt:lpstr>
      <vt:lpstr>Calibri</vt:lpstr>
      <vt:lpstr>Lato</vt:lpstr>
      <vt:lpstr>Office-teema</vt:lpstr>
      <vt:lpstr>12. Kestävä kehitys ja Agenda2030</vt:lpstr>
      <vt:lpstr>Kestävä kehitys ja Agenda2030</vt:lpstr>
      <vt:lpstr>Kestävä kehitys ja Suomi</vt:lpstr>
      <vt:lpstr>Kestävän kehityksen sitoumukset</vt:lpstr>
      <vt:lpstr>Ihmisoikeudet</vt:lpstr>
      <vt:lpstr>Kehitysyhteistyö</vt:lpstr>
      <vt:lpstr>Kehitysyhteistyöhön käytetyt varat Suomessa</vt:lpstr>
      <vt:lpstr>Vaikka maailman väkiluku nousee, on äärimmäisessä köyhyydessä elävien määrä saatu laskuun</vt:lpstr>
      <vt:lpstr>Tavoite vuodelle 2030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Holopainen Anna K</cp:lastModifiedBy>
  <cp:revision>30</cp:revision>
  <cp:lastPrinted>2017-11-30T08:45:33Z</cp:lastPrinted>
  <dcterms:created xsi:type="dcterms:W3CDTF">2020-05-05T09:10:38Z</dcterms:created>
  <dcterms:modified xsi:type="dcterms:W3CDTF">2023-01-17T13:35:52Z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0x010100E0385AE73BA4B34DAC1EFBEFAAD46A70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