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8"/>
  </p:notesMasterIdLst>
  <p:handoutMasterIdLst>
    <p:handoutMasterId r:id="rId19"/>
  </p:handoutMasterIdLst>
  <p:sldIdLst>
    <p:sldId id="256" r:id="rId5"/>
    <p:sldId id="274" r:id="rId6"/>
    <p:sldId id="275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3" r:id="rId15"/>
    <p:sldId id="271" r:id="rId16"/>
    <p:sldId id="272" r:id="rId17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74"/>
            <p14:sldId id="275"/>
            <p14:sldId id="263"/>
            <p14:sldId id="264"/>
            <p14:sldId id="266"/>
            <p14:sldId id="267"/>
            <p14:sldId id="268"/>
            <p14:sldId id="269"/>
            <p14:sldId id="270"/>
            <p14:sldId id="273"/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237CE9-A41D-4ADA-AA72-0A90578DD528}" v="2" dt="2021-08-06T18:11:15.2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6" d="100"/>
          <a:sy n="36" d="100"/>
        </p:scale>
        <p:origin x="9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yynelä Anna-Mari" userId="f88afa8f-fd2b-4cf4-83f1-6661d824ec99" providerId="ADAL" clId="{9A237CE9-A41D-4ADA-AA72-0A90578DD528}"/>
    <pc:docChg chg="custSel modSld">
      <pc:chgData name="Tyynelä Anna-Mari" userId="f88afa8f-fd2b-4cf4-83f1-6661d824ec99" providerId="ADAL" clId="{9A237CE9-A41D-4ADA-AA72-0A90578DD528}" dt="2021-08-06T18:11:24.692" v="18" actId="1076"/>
      <pc:docMkLst>
        <pc:docMk/>
      </pc:docMkLst>
      <pc:sldChg chg="addSp modSp mod">
        <pc:chgData name="Tyynelä Anna-Mari" userId="f88afa8f-fd2b-4cf4-83f1-6661d824ec99" providerId="ADAL" clId="{9A237CE9-A41D-4ADA-AA72-0A90578DD528}" dt="2021-08-06T18:11:24.692" v="18" actId="1076"/>
        <pc:sldMkLst>
          <pc:docMk/>
          <pc:sldMk cId="1009432091" sldId="271"/>
        </pc:sldMkLst>
        <pc:spChg chg="add mod">
          <ac:chgData name="Tyynelä Anna-Mari" userId="f88afa8f-fd2b-4cf4-83f1-6661d824ec99" providerId="ADAL" clId="{9A237CE9-A41D-4ADA-AA72-0A90578DD528}" dt="2021-08-06T18:11:24.692" v="18" actId="1076"/>
          <ac:spMkLst>
            <pc:docMk/>
            <pc:sldMk cId="1009432091" sldId="271"/>
            <ac:spMk id="11" creationId="{E9CD69D2-3422-45AD-B7CB-D29EB43A85D4}"/>
          </ac:spMkLst>
        </pc:spChg>
      </pc:sldChg>
      <pc:sldChg chg="addSp delSp modSp mod modClrScheme chgLayout">
        <pc:chgData name="Tyynelä Anna-Mari" userId="f88afa8f-fd2b-4cf4-83f1-6661d824ec99" providerId="ADAL" clId="{9A237CE9-A41D-4ADA-AA72-0A90578DD528}" dt="2021-08-06T18:11:03.608" v="15" actId="1076"/>
        <pc:sldMkLst>
          <pc:docMk/>
          <pc:sldMk cId="3065074686" sldId="272"/>
        </pc:sldMkLst>
        <pc:spChg chg="add mod ord">
          <ac:chgData name="Tyynelä Anna-Mari" userId="f88afa8f-fd2b-4cf4-83f1-6661d824ec99" providerId="ADAL" clId="{9A237CE9-A41D-4ADA-AA72-0A90578DD528}" dt="2021-08-06T18:10:41.374" v="8" actId="20577"/>
          <ac:spMkLst>
            <pc:docMk/>
            <pc:sldMk cId="3065074686" sldId="272"/>
            <ac:spMk id="2" creationId="{ADDB960C-B9F1-48FE-9109-DCBE104C02D6}"/>
          </ac:spMkLst>
        </pc:spChg>
        <pc:spChg chg="add del mod ord">
          <ac:chgData name="Tyynelä Anna-Mari" userId="f88afa8f-fd2b-4cf4-83f1-6661d824ec99" providerId="ADAL" clId="{9A237CE9-A41D-4ADA-AA72-0A90578DD528}" dt="2021-08-06T18:10:10.987" v="3" actId="22"/>
          <ac:spMkLst>
            <pc:docMk/>
            <pc:sldMk cId="3065074686" sldId="272"/>
            <ac:spMk id="3" creationId="{AFDD4C02-2E6C-4996-8E53-65E0CB92BB98}"/>
          </ac:spMkLst>
        </pc:spChg>
        <pc:spChg chg="mod ord">
          <ac:chgData name="Tyynelä Anna-Mari" userId="f88afa8f-fd2b-4cf4-83f1-6661d824ec99" providerId="ADAL" clId="{9A237CE9-A41D-4ADA-AA72-0A90578DD528}" dt="2021-08-06T18:10:06.575" v="1" actId="700"/>
          <ac:spMkLst>
            <pc:docMk/>
            <pc:sldMk cId="3065074686" sldId="272"/>
            <ac:spMk id="4" creationId="{00000000-0000-0000-0000-000000000000}"/>
          </ac:spMkLst>
        </pc:spChg>
        <pc:spChg chg="mod ord">
          <ac:chgData name="Tyynelä Anna-Mari" userId="f88afa8f-fd2b-4cf4-83f1-6661d824ec99" providerId="ADAL" clId="{9A237CE9-A41D-4ADA-AA72-0A90578DD528}" dt="2021-08-06T18:10:06.575" v="1" actId="700"/>
          <ac:spMkLst>
            <pc:docMk/>
            <pc:sldMk cId="3065074686" sldId="272"/>
            <ac:spMk id="5" creationId="{00000000-0000-0000-0000-000000000000}"/>
          </ac:spMkLst>
        </pc:spChg>
        <pc:spChg chg="mod ord">
          <ac:chgData name="Tyynelä Anna-Mari" userId="f88afa8f-fd2b-4cf4-83f1-6661d824ec99" providerId="ADAL" clId="{9A237CE9-A41D-4ADA-AA72-0A90578DD528}" dt="2021-08-06T18:10:06.600" v="2" actId="27636"/>
          <ac:spMkLst>
            <pc:docMk/>
            <pc:sldMk cId="3065074686" sldId="272"/>
            <ac:spMk id="6" creationId="{00000000-0000-0000-0000-000000000000}"/>
          </ac:spMkLst>
        </pc:spChg>
        <pc:spChg chg="del mod ord">
          <ac:chgData name="Tyynelä Anna-Mari" userId="f88afa8f-fd2b-4cf4-83f1-6661d824ec99" providerId="ADAL" clId="{9A237CE9-A41D-4ADA-AA72-0A90578DD528}" dt="2021-08-06T18:10:06.575" v="1" actId="700"/>
          <ac:spMkLst>
            <pc:docMk/>
            <pc:sldMk cId="3065074686" sldId="272"/>
            <ac:spMk id="7" creationId="{00000000-0000-0000-0000-000000000000}"/>
          </ac:spMkLst>
        </pc:spChg>
        <pc:spChg chg="del mod">
          <ac:chgData name="Tyynelä Anna-Mari" userId="f88afa8f-fd2b-4cf4-83f1-6661d824ec99" providerId="ADAL" clId="{9A237CE9-A41D-4ADA-AA72-0A90578DD528}" dt="2021-08-06T18:10:23.805" v="7" actId="478"/>
          <ac:spMkLst>
            <pc:docMk/>
            <pc:sldMk cId="3065074686" sldId="272"/>
            <ac:spMk id="8" creationId="{00000000-0000-0000-0000-000000000000}"/>
          </ac:spMkLst>
        </pc:spChg>
        <pc:spChg chg="add mod">
          <ac:chgData name="Tyynelä Anna-Mari" userId="f88afa8f-fd2b-4cf4-83f1-6661d824ec99" providerId="ADAL" clId="{9A237CE9-A41D-4ADA-AA72-0A90578DD528}" dt="2021-08-06T18:11:03.608" v="15" actId="1076"/>
          <ac:spMkLst>
            <pc:docMk/>
            <pc:sldMk cId="3065074686" sldId="272"/>
            <ac:spMk id="11" creationId="{53E0614D-5DCB-4501-942E-2DDB972CBEA0}"/>
          </ac:spMkLst>
        </pc:spChg>
        <pc:picChg chg="add mod ord modCrop">
          <ac:chgData name="Tyynelä Anna-Mari" userId="f88afa8f-fd2b-4cf4-83f1-6661d824ec99" providerId="ADAL" clId="{9A237CE9-A41D-4ADA-AA72-0A90578DD528}" dt="2021-08-06T18:10:10.987" v="3" actId="22"/>
          <ac:picMkLst>
            <pc:docMk/>
            <pc:sldMk cId="3065074686" sldId="272"/>
            <ac:picMk id="10" creationId="{D872602B-2E12-4F6C-8ADE-197FD6895BE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19.12.2022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19.12.2022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Manner 1 Luku 8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Manner 1 Luku 8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Manner 1 Luku 8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Manner 1 Luku 8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Manner 1 Luku 8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Manner 1 Luku 8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Manner 1 Luku 8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Manner 1 Luku 8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" dirty="0"/>
              <a:t>8. Väestönkasvu vaikuttaa ympäristöömme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GE 1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Manner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" dirty="0">
                <a:solidFill>
                  <a:schemeClr val="tx1"/>
                </a:solidFill>
              </a:rPr>
              <a:t>Ylikulutuksen syyt ja seuraukset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1676400" y="3177061"/>
            <a:ext cx="21031200" cy="8145947"/>
          </a:xfrm>
        </p:spPr>
        <p:txBody>
          <a:bodyPr>
            <a:noAutofit/>
          </a:bodyPr>
          <a:lstStyle/>
          <a:p>
            <a:pPr marL="112569" lvl="0">
              <a:spcBef>
                <a:spcPts val="360"/>
              </a:spcBef>
              <a:buClr>
                <a:srgbClr val="000000"/>
              </a:buClr>
              <a:buSzPct val="100000"/>
            </a:pPr>
            <a:r>
              <a:rPr lang="fi-FI" sz="4400" b="1" dirty="0">
                <a:solidFill>
                  <a:srgbClr val="000000"/>
                </a:solidFill>
              </a:rPr>
              <a:t>Syyt:</a:t>
            </a:r>
          </a:p>
          <a:p>
            <a:pPr marL="1255569" lvl="1" indent="-68580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fi-FI" sz="4400" dirty="0">
                <a:solidFill>
                  <a:srgbClr val="000000"/>
                </a:solidFill>
              </a:rPr>
              <a:t>energiankäyttö rakennuksissa, liikenteessä ja teollisuudessa</a:t>
            </a:r>
          </a:p>
          <a:p>
            <a:pPr marL="1255569" lvl="1" indent="-68580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fi-FI" sz="4400" dirty="0">
                <a:solidFill>
                  <a:srgbClr val="000000"/>
                </a:solidFill>
              </a:rPr>
              <a:t>maankäytön muutokset, esim. metsän raivaaminen laidunmaiksi sekä rehuntuotantoon</a:t>
            </a:r>
          </a:p>
          <a:p>
            <a:pPr marL="569769" lvl="1" indent="0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endParaRPr lang="fi-FI" sz="4400" b="1" dirty="0">
              <a:solidFill>
                <a:srgbClr val="000000"/>
              </a:solidFill>
            </a:endParaRPr>
          </a:p>
          <a:p>
            <a:pPr marL="112569" lv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fi-FI" sz="4400" b="1" dirty="0">
                <a:solidFill>
                  <a:srgbClr val="000000"/>
                </a:solidFill>
              </a:rPr>
              <a:t>Seuraukset:</a:t>
            </a:r>
          </a:p>
          <a:p>
            <a:pPr marL="1255569" lvl="1" indent="-68580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fi-FI" sz="4400" dirty="0">
                <a:solidFill>
                  <a:srgbClr val="000000"/>
                </a:solidFill>
              </a:rPr>
              <a:t>kasvi- ja eläinlajien sukupuutto</a:t>
            </a:r>
          </a:p>
          <a:p>
            <a:pPr marL="1255569" lvl="1" indent="-68580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fi-FI" sz="4400" dirty="0">
                <a:solidFill>
                  <a:srgbClr val="000000"/>
                </a:solidFill>
              </a:rPr>
              <a:t>ekosysteemien heikentynyt kyky tuottaa puhdasta vettä ja ruokaa → heikentynyt puskurikyky mm. ilmastonmuutosta vastaan</a:t>
            </a:r>
          </a:p>
          <a:p>
            <a:pPr marL="914400" lvl="0">
              <a:spcBef>
                <a:spcPts val="1200"/>
              </a:spcBef>
            </a:pPr>
            <a:endParaRPr lang="fi-FI" sz="4400" dirty="0">
              <a:solidFill>
                <a:srgbClr val="000000"/>
              </a:solidFill>
            </a:endParaRPr>
          </a:p>
          <a:p>
            <a:pPr lvl="0">
              <a:spcBef>
                <a:spcPts val="1200"/>
              </a:spcBef>
            </a:pPr>
            <a:r>
              <a:rPr lang="fi-FI" sz="4400" b="1" dirty="0">
                <a:solidFill>
                  <a:srgbClr val="000000"/>
                </a:solidFill>
              </a:rPr>
              <a:t>Ylikulutuspäivä:</a:t>
            </a:r>
            <a:r>
              <a:rPr lang="fi-FI" sz="4400" dirty="0">
                <a:solidFill>
                  <a:srgbClr val="000000"/>
                </a:solidFill>
              </a:rPr>
              <a:t> </a:t>
            </a:r>
            <a:r>
              <a:rPr lang="fi-FI" sz="44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</a:p>
          <a:p>
            <a:pPr lvl="0">
              <a:spcBef>
                <a:spcPts val="1200"/>
              </a:spcBef>
            </a:pPr>
            <a:r>
              <a:rPr lang="fi-FI" sz="4400" dirty="0">
                <a:solidFill>
                  <a:srgbClr val="000000"/>
                </a:solidFill>
                <a:highlight>
                  <a:srgbClr val="FFFFFF"/>
                </a:highlight>
              </a:rPr>
              <a:t>Laskennallisesti se päivä, jolloin kulutuksemme ylittää maapallon kyvyn tuottaa uusiutuvia luonnonvaroja ja käsitellä fossiilisista polttoaineista aiheutuvia hiilidioksidipäästöjä yhden vuoden aikana.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Manner 1 Luku 8</a:t>
            </a:r>
          </a:p>
        </p:txBody>
      </p:sp>
    </p:spTree>
    <p:extLst>
      <p:ext uri="{BB962C8B-B14F-4D97-AF65-F5344CB8AC3E}">
        <p14:creationId xmlns:p14="http://schemas.microsoft.com/office/powerpoint/2010/main" val="239430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i-FI" dirty="0"/>
              <a:t>https://yle.fi/a/3-12553715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smtClean="0"/>
              <a:t>Manner 1 Luku 8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265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" dirty="0">
                <a:solidFill>
                  <a:schemeClr val="tx1"/>
                </a:solidFill>
              </a:rPr>
              <a:t>Sademetsiä raivataan pelloiksi ja laitumiksi</a:t>
            </a:r>
            <a:endParaRPr lang="fi-FI" dirty="0">
              <a:solidFill>
                <a:schemeClr val="tx1"/>
              </a:solidFill>
            </a:endParaRPr>
          </a:p>
        </p:txBody>
      </p:sp>
      <p:pic>
        <p:nvPicPr>
          <p:cNvPr id="3" name="Sisällön paikkamerkki 2">
            <a:extLst>
              <a:ext uri="{FF2B5EF4-FFF2-40B4-BE49-F238E27FC236}">
                <a16:creationId xmlns:a16="http://schemas.microsoft.com/office/drawing/2014/main" id="{D6B6A1D7-3118-40BA-B938-7309DDB32233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848123" y="3265712"/>
            <a:ext cx="10678129" cy="9136813"/>
          </a:xfrm>
        </p:spPr>
      </p:pic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22C3B2F5-D308-4167-93D6-27412CF247F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2053565" y="3265711"/>
            <a:ext cx="11689745" cy="913681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/>
              <a:t>Manner 1 Luku 8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9CD69D2-3422-45AD-B7CB-D29EB43A85D4}"/>
              </a:ext>
            </a:extLst>
          </p:cNvPr>
          <p:cNvSpPr txBox="1"/>
          <p:nvPr/>
        </p:nvSpPr>
        <p:spPr>
          <a:xfrm>
            <a:off x="23199571" y="12466735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/>
              <a:t>Nasa</a:t>
            </a:r>
          </a:p>
        </p:txBody>
      </p:sp>
    </p:spTree>
    <p:extLst>
      <p:ext uri="{BB962C8B-B14F-4D97-AF65-F5344CB8AC3E}">
        <p14:creationId xmlns:p14="http://schemas.microsoft.com/office/powerpoint/2010/main" val="100943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ADDB960C-B9F1-48FE-9109-DCBE104C02D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endParaRPr lang="fi-FI" sz="4400" dirty="0"/>
          </a:p>
          <a:p>
            <a:pPr lvl="0">
              <a:spcBef>
                <a:spcPts val="360"/>
              </a:spcBef>
              <a:spcAft>
                <a:spcPts val="1200"/>
              </a:spcAft>
            </a:pPr>
            <a:r>
              <a:rPr lang="fi-FI" sz="5400" dirty="0">
                <a:solidFill>
                  <a:srgbClr val="000000"/>
                </a:solidFill>
              </a:rPr>
              <a:t>Mangrovemetsiä kasvaa trooppisilla ja subtrooppisilla runsassateisilla alueilla, kuten Thaimaassa ja  Vietnamissa. Ne sitovat muun muassa runsaasti hiiltä meren pohjan lietteeseen ja hiekkaan, jota mangrovekasvillisuus pitää paikallaan.  </a:t>
            </a:r>
          </a:p>
          <a:p>
            <a:pPr lvl="0">
              <a:spcBef>
                <a:spcPts val="360"/>
              </a:spcBef>
              <a:spcAft>
                <a:spcPts val="1200"/>
              </a:spcAft>
            </a:pPr>
            <a:r>
              <a:rPr lang="fi-FI" sz="5400" dirty="0">
                <a:solidFill>
                  <a:srgbClr val="000000"/>
                </a:solidFill>
              </a:rPr>
              <a:t>Katkarapufarmien (kuvassa vaalealla) perustaminen näille alueille lisää hiilidioksidipäästöjä ja aiheuttaa vesien samenemista. </a:t>
            </a:r>
          </a:p>
          <a:p>
            <a:endParaRPr lang="fi-FI" dirty="0"/>
          </a:p>
        </p:txBody>
      </p:sp>
      <p:pic>
        <p:nvPicPr>
          <p:cNvPr id="10" name="Kuvan paikkamerkki 9">
            <a:extLst>
              <a:ext uri="{FF2B5EF4-FFF2-40B4-BE49-F238E27FC236}">
                <a16:creationId xmlns:a16="http://schemas.microsoft.com/office/drawing/2014/main" id="{D872602B-2E12-4F6C-8ADE-197FD6895BEB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2"/>
          <a:srcRect l="3144" r="3144"/>
          <a:stretch/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 dirty="0"/>
              <a:t>Manner 1 Luku 8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" dirty="0"/>
              <a:t>Katkarapufarmit ja mangrovemetsät</a:t>
            </a:r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53E0614D-5DCB-4501-942E-2DDB972CBEA0}"/>
              </a:ext>
            </a:extLst>
          </p:cNvPr>
          <p:cNvSpPr txBox="1"/>
          <p:nvPr/>
        </p:nvSpPr>
        <p:spPr>
          <a:xfrm>
            <a:off x="12767855" y="1325876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/>
              <a:t>Nasa</a:t>
            </a:r>
          </a:p>
        </p:txBody>
      </p:sp>
    </p:spTree>
    <p:extLst>
      <p:ext uri="{BB962C8B-B14F-4D97-AF65-F5344CB8AC3E}">
        <p14:creationId xmlns:p14="http://schemas.microsoft.com/office/powerpoint/2010/main" val="306507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i-FI" dirty="0"/>
              <a:t>https://www.ted.com/talks/hans_rosling_global_population_growth_box_by_box/transcript?language=fi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smtClean="0"/>
              <a:t>Manner 1 Luku 8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294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i-FI" dirty="0"/>
              <a:t>https://tiedetuubi.fi/vakiluvun-huima-kehitys-viimeisen-100-000-vuoden-aikana-video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smtClean="0"/>
              <a:t>Manner 1 Luku 8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566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" dirty="0">
                <a:solidFill>
                  <a:schemeClr val="tx1"/>
                </a:solidFill>
              </a:rPr>
              <a:t>Väestönkasvu vaikuttaa ympäristöömme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720090" lvl="0" indent="-68580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sz="5400" dirty="0">
                <a:solidFill>
                  <a:srgbClr val="000000"/>
                </a:solidFill>
              </a:rPr>
              <a:t>Maapallon väkiluku tällä hetkellä noin 8 miljardia.</a:t>
            </a:r>
          </a:p>
          <a:p>
            <a:pPr marL="720090" lvl="0" indent="-68580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sz="5400" dirty="0">
                <a:solidFill>
                  <a:srgbClr val="000000"/>
                </a:solidFill>
              </a:rPr>
              <a:t>Väestö kasvaa voimakkaasti erityisesti Saharan eteläpuolisessa Afrikassa.</a:t>
            </a:r>
          </a:p>
          <a:p>
            <a:pPr marL="720090" lvl="0" indent="-68580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sz="5400" dirty="0">
                <a:solidFill>
                  <a:srgbClr val="000000"/>
                </a:solidFill>
              </a:rPr>
              <a:t>Väestön vähenemistä tapahtuu muun muassa Italiassa ja Venäjällä.</a:t>
            </a:r>
          </a:p>
          <a:p>
            <a:pPr marL="720090" lvl="0" indent="-68580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sz="5400" dirty="0">
                <a:solidFill>
                  <a:srgbClr val="000000"/>
                </a:solidFill>
              </a:rPr>
              <a:t>Vauraissa valtioissa vanhusväestön osuus lisääntyy.</a:t>
            </a:r>
          </a:p>
          <a:p>
            <a:endParaRPr lang="fi-FI" dirty="0"/>
          </a:p>
        </p:txBody>
      </p:sp>
      <p:pic>
        <p:nvPicPr>
          <p:cNvPr id="3" name="Sisällön paikkamerkki 2">
            <a:extLst>
              <a:ext uri="{FF2B5EF4-FFF2-40B4-BE49-F238E27FC236}">
                <a16:creationId xmlns:a16="http://schemas.microsoft.com/office/drawing/2014/main" id="{F2B8FC0A-C8E5-4EA2-9547-3551054A261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3260987" y="2351313"/>
            <a:ext cx="10267651" cy="1040216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/>
              <a:t>Manner 1 Luku 8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64CFFDD1-FE31-428C-870B-FF9498E493DA}"/>
              </a:ext>
            </a:extLst>
          </p:cNvPr>
          <p:cNvSpPr txBox="1"/>
          <p:nvPr/>
        </p:nvSpPr>
        <p:spPr>
          <a:xfrm>
            <a:off x="22975538" y="12831860"/>
            <a:ext cx="1106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err="1"/>
              <a:t>GettyImages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04722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n paikkamerkki 8">
            <a:extLst>
              <a:ext uri="{FF2B5EF4-FFF2-40B4-BE49-F238E27FC236}">
                <a16:creationId xmlns:a16="http://schemas.microsoft.com/office/drawing/2014/main" id="{DB923CF0-B9CA-46F6-8B07-64EE131B9DDC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/>
          <a:srcRect l="4471" r="4471"/>
          <a:stretch/>
        </p:blipFill>
        <p:spPr/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" dirty="0"/>
              <a:t>Tärkeimpiä väestönkasvuun liittyviä termejä</a:t>
            </a:r>
            <a:endParaRPr lang="fi-FI" dirty="0"/>
          </a:p>
        </p:txBody>
      </p:sp>
      <p:sp>
        <p:nvSpPr>
          <p:cNvPr id="8" name="Content Placeholder 7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62500" lnSpcReduction="20000"/>
          </a:bodyPr>
          <a:lstStyle/>
          <a:p>
            <a:pPr marL="342900" lvl="0" indent="-285750">
              <a:lnSpc>
                <a:spcPct val="110000"/>
              </a:lnSpc>
              <a:spcBef>
                <a:spcPts val="480"/>
              </a:spcBef>
              <a:buClr>
                <a:srgbClr val="000000"/>
              </a:buClr>
              <a:buSzPct val="100000"/>
              <a:buChar char="●"/>
            </a:pPr>
            <a:r>
              <a:rPr lang="fi-FI" sz="7000" b="1" dirty="0">
                <a:solidFill>
                  <a:srgbClr val="000000"/>
                </a:solidFill>
              </a:rPr>
              <a:t>Väestöräjähdys</a:t>
            </a:r>
            <a:r>
              <a:rPr lang="fi-FI" sz="7000" dirty="0">
                <a:solidFill>
                  <a:srgbClr val="000000"/>
                </a:solidFill>
              </a:rPr>
              <a:t>: Väestön voimakas kasvu teollisen vallankumouksen jälkeen. </a:t>
            </a:r>
          </a:p>
          <a:p>
            <a:pPr marL="342900" lvl="0" indent="-285750">
              <a:lnSpc>
                <a:spcPct val="110000"/>
              </a:lnSpc>
              <a:spcBef>
                <a:spcPts val="480"/>
              </a:spcBef>
              <a:buClr>
                <a:srgbClr val="000000"/>
              </a:buClr>
              <a:buSzPct val="100000"/>
              <a:buChar char="●"/>
            </a:pPr>
            <a:endParaRPr lang="fi-FI" sz="7000" dirty="0">
              <a:solidFill>
                <a:srgbClr val="000000"/>
              </a:solidFill>
            </a:endParaRPr>
          </a:p>
          <a:p>
            <a:pPr marL="342900" lvl="0" indent="-285750">
              <a:lnSpc>
                <a:spcPct val="110000"/>
              </a:lnSpc>
              <a:spcBef>
                <a:spcPts val="1200"/>
              </a:spcBef>
              <a:buClr>
                <a:srgbClr val="000000"/>
              </a:buClr>
              <a:buSzPct val="100000"/>
              <a:buChar char="●"/>
            </a:pPr>
            <a:r>
              <a:rPr lang="fi-FI" sz="7000" b="1" dirty="0">
                <a:solidFill>
                  <a:srgbClr val="000000"/>
                </a:solidFill>
              </a:rPr>
              <a:t>Hedelmällisyysluku</a:t>
            </a:r>
            <a:r>
              <a:rPr lang="fi-FI" sz="7000" dirty="0">
                <a:solidFill>
                  <a:srgbClr val="000000"/>
                </a:solidFill>
              </a:rPr>
              <a:t>: Lapsimäärä, jonka naiset keskimäärin saavat elämänsä hedelmällisenä aikana </a:t>
            </a:r>
            <a:r>
              <a:rPr lang="fi-FI" sz="7000" dirty="0" err="1">
                <a:solidFill>
                  <a:srgbClr val="000000"/>
                </a:solidFill>
              </a:rPr>
              <a:t>tietyllä</a:t>
            </a:r>
            <a:r>
              <a:rPr lang="fi-FI" sz="7000" dirty="0">
                <a:solidFill>
                  <a:srgbClr val="000000"/>
                </a:solidFill>
              </a:rPr>
              <a:t> alueella.</a:t>
            </a:r>
          </a:p>
          <a:p>
            <a:pPr marL="342900" lvl="0" indent="-285750">
              <a:lnSpc>
                <a:spcPct val="110000"/>
              </a:lnSpc>
              <a:spcBef>
                <a:spcPts val="1200"/>
              </a:spcBef>
              <a:buClr>
                <a:srgbClr val="000000"/>
              </a:buClr>
              <a:buSzPct val="100000"/>
              <a:buChar char="●"/>
            </a:pPr>
            <a:endParaRPr lang="fi-FI" sz="7000" dirty="0">
              <a:solidFill>
                <a:srgbClr val="000000"/>
              </a:solidFill>
            </a:endParaRPr>
          </a:p>
          <a:p>
            <a:pPr marL="342900" lvl="0" indent="-3240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ct val="100000"/>
              <a:buChar char="●"/>
            </a:pPr>
            <a:r>
              <a:rPr lang="fi-FI" sz="7000" b="1" dirty="0">
                <a:solidFill>
                  <a:srgbClr val="000000"/>
                </a:solidFill>
              </a:rPr>
              <a:t>Väestönkasvun viive</a:t>
            </a:r>
            <a:r>
              <a:rPr lang="fi-FI" sz="7000" dirty="0">
                <a:solidFill>
                  <a:srgbClr val="000000"/>
                </a:solidFill>
              </a:rPr>
              <a:t>: Väestönkasvun jatkuminen, vaikka hedelmällisyysluku alenee. Hedelmälliseen ikään tulevat ikäluokat ovat suuria ja saavat jälkeläisiä → väestö kasvaa.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i-FI"/>
              <a:t>Manner 1 Luku 8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00734E87-F78B-41E5-8678-6B2A7CD6596F}"/>
              </a:ext>
            </a:extLst>
          </p:cNvPr>
          <p:cNvSpPr txBox="1"/>
          <p:nvPr/>
        </p:nvSpPr>
        <p:spPr>
          <a:xfrm>
            <a:off x="10923815" y="13301515"/>
            <a:ext cx="947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err="1"/>
              <a:t>MVPhotos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6610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" dirty="0">
                <a:solidFill>
                  <a:schemeClr val="tx1"/>
                </a:solidFill>
              </a:rPr>
              <a:t>Väkiluvun kehitys</a:t>
            </a:r>
            <a:endParaRPr lang="fi-FI" dirty="0">
              <a:solidFill>
                <a:schemeClr val="tx1"/>
              </a:solidFill>
            </a:endParaRPr>
          </a:p>
        </p:txBody>
      </p:sp>
      <p:pic>
        <p:nvPicPr>
          <p:cNvPr id="3" name="Sisällön paikkamerkki 2">
            <a:extLst>
              <a:ext uri="{FF2B5EF4-FFF2-40B4-BE49-F238E27FC236}">
                <a16:creationId xmlns:a16="http://schemas.microsoft.com/office/drawing/2014/main" id="{DFAB9EA9-D694-4580-8DC8-F51E1371384B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1872386" y="3016317"/>
            <a:ext cx="19808519" cy="923918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Manner 1 Luku 8</a:t>
            </a:r>
          </a:p>
        </p:txBody>
      </p:sp>
    </p:spTree>
    <p:extLst>
      <p:ext uri="{BB962C8B-B14F-4D97-AF65-F5344CB8AC3E}">
        <p14:creationId xmlns:p14="http://schemas.microsoft.com/office/powerpoint/2010/main" val="348417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" dirty="0">
                <a:solidFill>
                  <a:schemeClr val="tx1"/>
                </a:solidFill>
              </a:rPr>
              <a:t>Kulutus vaikuttaa maapallon kantokykyyn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697230" lvl="0" indent="-685800">
              <a:spcBef>
                <a:spcPts val="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fi-FI" sz="4800" dirty="0">
                <a:solidFill>
                  <a:srgbClr val="000000"/>
                </a:solidFill>
              </a:rPr>
              <a:t> Kulutus lisääntyy, kun väestö kasvaa ja keskiluokkaistuu</a:t>
            </a:r>
          </a:p>
          <a:p>
            <a:pPr marL="1116331" lvl="1" indent="-685800">
              <a:spcBef>
                <a:spcPts val="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fi-FI" sz="4800" dirty="0">
                <a:solidFill>
                  <a:srgbClr val="000000"/>
                </a:solidFill>
              </a:rPr>
              <a:t>Aasia</a:t>
            </a:r>
          </a:p>
          <a:p>
            <a:pPr marL="1116331" lvl="1" indent="-685800">
              <a:spcBef>
                <a:spcPts val="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fi-FI" sz="4800" dirty="0">
                <a:solidFill>
                  <a:srgbClr val="000000"/>
                </a:solidFill>
              </a:rPr>
              <a:t>Afrikka</a:t>
            </a:r>
          </a:p>
          <a:p>
            <a:pPr marL="742950" lvl="1" indent="-312419">
              <a:spcBef>
                <a:spcPts val="0"/>
              </a:spcBef>
              <a:buClr>
                <a:srgbClr val="000000"/>
              </a:buClr>
              <a:buSzPct val="100000"/>
              <a:buChar char="○"/>
            </a:pPr>
            <a:endParaRPr lang="fi-FI" sz="4800" dirty="0">
              <a:solidFill>
                <a:srgbClr val="000000"/>
              </a:solidFill>
            </a:endParaRPr>
          </a:p>
          <a:p>
            <a:pPr marL="697230" lvl="0" indent="-685800">
              <a:spcBef>
                <a:spcPts val="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fi-FI" sz="4800" dirty="0">
                <a:solidFill>
                  <a:srgbClr val="000000"/>
                </a:solidFill>
              </a:rPr>
              <a:t>Vauraissa valtioissa kulutetaan jo liikaa </a:t>
            </a:r>
          </a:p>
          <a:p>
            <a:pPr marL="11430" lv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fi-FI" sz="4800" dirty="0">
                <a:solidFill>
                  <a:srgbClr val="000000"/>
                </a:solidFill>
              </a:rPr>
              <a:t>     → kulutus ei voi enää kasvaa   ekologisesti tarkasteltuna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/>
              <a:t>Manner 1 Luku 8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F4A1579D-5ABC-4F23-B067-BF7766EF3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344" y="3061051"/>
            <a:ext cx="11453676" cy="877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86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isällön paikkamerkki 2">
            <a:extLst>
              <a:ext uri="{FF2B5EF4-FFF2-40B4-BE49-F238E27FC236}">
                <a16:creationId xmlns:a16="http://schemas.microsoft.com/office/drawing/2014/main" id="{BF62AA06-707C-477E-B04A-BDCC2FFFE121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234553" y="2351313"/>
            <a:ext cx="14636479" cy="9047035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" dirty="0"/>
              <a:t>Kulutus vaikuttaa maapallon kantokykyyn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7950BEC-C0DA-4AC7-80BE-4C4DDF09EAF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871032" y="3061052"/>
            <a:ext cx="8961476" cy="8337296"/>
          </a:xfrm>
        </p:spPr>
        <p:txBody>
          <a:bodyPr>
            <a:normAutofit/>
          </a:bodyPr>
          <a:lstStyle/>
          <a:p>
            <a:pPr marL="4572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fi-FI" sz="5000" b="1" dirty="0">
                <a:solidFill>
                  <a:srgbClr val="000000"/>
                </a:solidFill>
              </a:rPr>
              <a:t>Ekologinen jalanjälki</a:t>
            </a:r>
            <a:r>
              <a:rPr lang="fi-FI" sz="5000" dirty="0">
                <a:solidFill>
                  <a:srgbClr val="000000"/>
                </a:solidFill>
              </a:rPr>
              <a:t>: </a:t>
            </a:r>
          </a:p>
          <a:p>
            <a:pPr marL="4572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fi-FI" sz="5000" dirty="0">
                <a:solidFill>
                  <a:srgbClr val="000000"/>
                </a:solidFill>
              </a:rPr>
              <a:t>kertoo hehtaareissa, </a:t>
            </a:r>
            <a:r>
              <a:rPr lang="fi-FI" sz="5000" dirty="0">
                <a:solidFill>
                  <a:srgbClr val="000000"/>
                </a:solidFill>
                <a:highlight>
                  <a:srgbClr val="FFFFFF"/>
                </a:highlight>
              </a:rPr>
              <a:t>kuinka suuri maa- ja vesialue tarvitaan ihmisen tai ihmisryhmän kuluttaman ravinnon, materiaalien ja energian tuottamiseen sekä syntyneiden jätteiden käsittelyyn.</a:t>
            </a:r>
          </a:p>
          <a:p>
            <a:pPr marL="45720">
              <a:spcBef>
                <a:spcPts val="0"/>
              </a:spcBef>
              <a:buClr>
                <a:srgbClr val="000000"/>
              </a:buClr>
              <a:buSzPct val="100000"/>
            </a:pPr>
            <a:endParaRPr lang="fi-FI" sz="50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fi-FI" sz="5000" b="1" dirty="0">
                <a:solidFill>
                  <a:srgbClr val="000000"/>
                </a:solidFill>
                <a:highlight>
                  <a:srgbClr val="FFFFFF"/>
                </a:highlight>
              </a:rPr>
              <a:t>Ekologinen kädenjälki: </a:t>
            </a:r>
            <a:r>
              <a:rPr lang="fi-FI" sz="5000" dirty="0">
                <a:solidFill>
                  <a:srgbClr val="000000"/>
                </a:solidFill>
                <a:highlight>
                  <a:srgbClr val="FFFFFF"/>
                </a:highlight>
              </a:rPr>
              <a:t>  </a:t>
            </a:r>
          </a:p>
          <a:p>
            <a:pPr marL="4572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fi-FI" sz="5000" dirty="0">
                <a:solidFill>
                  <a:srgbClr val="000000"/>
                </a:solidFill>
                <a:highlight>
                  <a:srgbClr val="FFFFFF"/>
                </a:highlight>
              </a:rPr>
              <a:t>ihmisen positiivinen vaikutus luontoon. </a:t>
            </a:r>
          </a:p>
          <a:p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/>
              <a:t>Manner 1 Luku 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7358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" dirty="0">
                <a:solidFill>
                  <a:schemeClr val="tx1"/>
                </a:solidFill>
              </a:rPr>
              <a:t>Kuinka monta maapalloa tarvittaisiin, jos kaikki kuluttaisivat, kuten….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Manner 1 Luku 8</a:t>
            </a:r>
          </a:p>
        </p:txBody>
      </p:sp>
      <p:pic>
        <p:nvPicPr>
          <p:cNvPr id="11" name="Sisällön paikkamerkki 10">
            <a:extLst>
              <a:ext uri="{FF2B5EF4-FFF2-40B4-BE49-F238E27FC236}">
                <a16:creationId xmlns:a16="http://schemas.microsoft.com/office/drawing/2014/main" id="{7477485A-72CA-4635-AD43-261493768CF1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3056022" y="3789607"/>
            <a:ext cx="17498166" cy="8465892"/>
          </a:xfrm>
        </p:spPr>
      </p:pic>
    </p:spTree>
    <p:extLst>
      <p:ext uri="{BB962C8B-B14F-4D97-AF65-F5344CB8AC3E}">
        <p14:creationId xmlns:p14="http://schemas.microsoft.com/office/powerpoint/2010/main" val="152008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0385AE73BA4B34DAC1EFBEFAAD46A70" ma:contentTypeVersion="11" ma:contentTypeDescription="Luo uusi asiakirja." ma:contentTypeScope="" ma:versionID="ff6235922fbab3bde8f278ddc7391716">
  <xsd:schema xmlns:xsd="http://www.w3.org/2001/XMLSchema" xmlns:xs="http://www.w3.org/2001/XMLSchema" xmlns:p="http://schemas.microsoft.com/office/2006/metadata/properties" xmlns:ns2="18f6b07d-974e-4bcb-ace5-6e722d967269" xmlns:ns3="92f91b7d-256f-42b1-9b08-d8a43b83f0c6" targetNamespace="http://schemas.microsoft.com/office/2006/metadata/properties" ma:root="true" ma:fieldsID="add1c83a97a0359064c2d47fbc13daab" ns2:_="" ns3:_="">
    <xsd:import namespace="18f6b07d-974e-4bcb-ace5-6e722d967269"/>
    <xsd:import namespace="92f91b7d-256f-42b1-9b08-d8a43b83f0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f6b07d-974e-4bcb-ace5-6e722d9672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f91b7d-256f-42b1-9b08-d8a43b83f0c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BC9A56-B2B4-4468-A7C3-117C4D2756D4}">
  <ds:schemaRefs>
    <ds:schemaRef ds:uri="18f6b07d-974e-4bcb-ace5-6e722d967269"/>
    <ds:schemaRef ds:uri="92f91b7d-256f-42b1-9b08-d8a43b83f0c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CD2F0D0-8F4F-4C1E-BF9B-EC70314015DD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18f6b07d-974e-4bcb-ace5-6e722d967269"/>
    <ds:schemaRef ds:uri="http://purl.org/dc/dcmitype/"/>
    <ds:schemaRef ds:uri="http://schemas.openxmlformats.org/package/2006/metadata/core-properties"/>
    <ds:schemaRef ds:uri="http://purl.org/dc/elements/1.1/"/>
    <ds:schemaRef ds:uri="92f91b7d-256f-42b1-9b08-d8a43b83f0c6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Words>366</Words>
  <Application>Microsoft Office PowerPoint</Application>
  <PresentationFormat>Mukautettu</PresentationFormat>
  <Paragraphs>76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9" baseType="lpstr">
      <vt:lpstr>Arial</vt:lpstr>
      <vt:lpstr>Bebas Neue</vt:lpstr>
      <vt:lpstr>Calibri</vt:lpstr>
      <vt:lpstr>Lato</vt:lpstr>
      <vt:lpstr>Wingdings</vt:lpstr>
      <vt:lpstr>Office-teema</vt:lpstr>
      <vt:lpstr>8. Väestönkasvu vaikuttaa ympäristöömme</vt:lpstr>
      <vt:lpstr>PowerPoint-esitys</vt:lpstr>
      <vt:lpstr>PowerPoint-esitys</vt:lpstr>
      <vt:lpstr>Väestönkasvu vaikuttaa ympäristöömme</vt:lpstr>
      <vt:lpstr>Tärkeimpiä väestönkasvuun liittyviä termejä</vt:lpstr>
      <vt:lpstr>Väkiluvun kehitys</vt:lpstr>
      <vt:lpstr>Kulutus vaikuttaa maapallon kantokykyyn</vt:lpstr>
      <vt:lpstr>Kulutus vaikuttaa maapallon kantokykyyn</vt:lpstr>
      <vt:lpstr>Kuinka monta maapalloa tarvittaisiin, jos kaikki kuluttaisivat, kuten….</vt:lpstr>
      <vt:lpstr>Ylikulutuksen syyt ja seuraukset</vt:lpstr>
      <vt:lpstr>PowerPoint-esitys</vt:lpstr>
      <vt:lpstr>Sademetsiä raivataan pelloiksi ja laitumiksi</vt:lpstr>
      <vt:lpstr>Katkarapufarmit ja mangrovemetsät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Niiranen Kerttu</cp:lastModifiedBy>
  <cp:revision>17</cp:revision>
  <cp:lastPrinted>2017-11-30T08:45:33Z</cp:lastPrinted>
  <dcterms:created xsi:type="dcterms:W3CDTF">2020-05-05T09:10:38Z</dcterms:created>
  <dcterms:modified xsi:type="dcterms:W3CDTF">2022-12-19T10:59:37Z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0x010100E0385AE73BA4B34DAC1EFBEFAAD46A70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