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ynelä Anna-Mari" userId="f88afa8f-fd2b-4cf4-83f1-6661d824ec99" providerId="ADAL" clId="{771B9A4A-D0BB-42D9-85C2-F62A9DF2C822}"/>
    <pc:docChg chg="delSld modSection">
      <pc:chgData name="Tyynelä Anna-Mari" userId="f88afa8f-fd2b-4cf4-83f1-6661d824ec99" providerId="ADAL" clId="{771B9A4A-D0BB-42D9-85C2-F62A9DF2C822}" dt="2021-08-06T12:55:43.887" v="3" actId="47"/>
      <pc:docMkLst>
        <pc:docMk/>
      </pc:docMkLst>
      <pc:sldChg chg="del">
        <pc:chgData name="Tyynelä Anna-Mari" userId="f88afa8f-fd2b-4cf4-83f1-6661d824ec99" providerId="ADAL" clId="{771B9A4A-D0BB-42D9-85C2-F62A9DF2C822}" dt="2021-08-06T12:55:38.160" v="0" actId="47"/>
        <pc:sldMkLst>
          <pc:docMk/>
          <pc:sldMk cId="4252915965" sldId="257"/>
        </pc:sldMkLst>
      </pc:sldChg>
      <pc:sldChg chg="del">
        <pc:chgData name="Tyynelä Anna-Mari" userId="f88afa8f-fd2b-4cf4-83f1-6661d824ec99" providerId="ADAL" clId="{771B9A4A-D0BB-42D9-85C2-F62A9DF2C822}" dt="2021-08-06T12:55:40.528" v="1" actId="47"/>
        <pc:sldMkLst>
          <pc:docMk/>
          <pc:sldMk cId="696320867" sldId="259"/>
        </pc:sldMkLst>
      </pc:sldChg>
      <pc:sldChg chg="del">
        <pc:chgData name="Tyynelä Anna-Mari" userId="f88afa8f-fd2b-4cf4-83f1-6661d824ec99" providerId="ADAL" clId="{771B9A4A-D0BB-42D9-85C2-F62A9DF2C822}" dt="2021-08-06T12:55:42.092" v="2" actId="47"/>
        <pc:sldMkLst>
          <pc:docMk/>
          <pc:sldMk cId="1704380073" sldId="260"/>
        </pc:sldMkLst>
      </pc:sldChg>
      <pc:sldChg chg="del">
        <pc:chgData name="Tyynelä Anna-Mari" userId="f88afa8f-fd2b-4cf4-83f1-6661d824ec99" providerId="ADAL" clId="{771B9A4A-D0BB-42D9-85C2-F62A9DF2C822}" dt="2021-08-06T12:55:43.887" v="3" actId="47"/>
        <pc:sldMkLst>
          <pc:docMk/>
          <pc:sldMk cId="2537142456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71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Aavikoituminen ja kuivuus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b="1" dirty="0"/>
              <a:t>Aavikoituminen ja kuivuus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F9927B-5E4F-49F5-A636-AA4F7F4CE3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fi-FI" sz="6000" b="1" dirty="0">
                <a:solidFill>
                  <a:srgbClr val="000000"/>
                </a:solidFill>
              </a:rPr>
              <a:t>Aavikoituminen</a:t>
            </a:r>
            <a:r>
              <a:rPr lang="fi-FI" sz="6000" dirty="0">
                <a:solidFill>
                  <a:srgbClr val="000000"/>
                </a:solidFill>
              </a:rPr>
              <a:t> tarkoittaa maan köyhtymistä ja aavikon leviämistä puoliaavikoille.</a:t>
            </a:r>
            <a:endParaRPr lang="fi-FI" sz="5400" dirty="0"/>
          </a:p>
          <a:p>
            <a:pPr>
              <a:spcBef>
                <a:spcPts val="800"/>
              </a:spcBef>
            </a:pPr>
            <a:r>
              <a:rPr lang="fi-FI" sz="5400" dirty="0"/>
              <a:t/>
            </a:r>
            <a:br>
              <a:rPr lang="fi-FI" sz="5400" dirty="0"/>
            </a:br>
            <a:r>
              <a:rPr lang="fi-FI" sz="6000" b="1" dirty="0">
                <a:solidFill>
                  <a:srgbClr val="000000"/>
                </a:solidFill>
              </a:rPr>
              <a:t>Kuivuus </a:t>
            </a:r>
            <a:r>
              <a:rPr lang="fi-FI" sz="6000" dirty="0">
                <a:solidFill>
                  <a:srgbClr val="000000"/>
                </a:solidFill>
              </a:rPr>
              <a:t>tarkoittaa luonnollista ilmiötä, jolloin vedenpuute vaikeuttaa elinoloja alueella.</a:t>
            </a:r>
            <a:endParaRPr lang="fi-FI" sz="5400" dirty="0"/>
          </a:p>
          <a:p>
            <a:endParaRPr lang="fi-FI" dirty="0"/>
          </a:p>
        </p:txBody>
      </p:sp>
      <p:pic>
        <p:nvPicPr>
          <p:cNvPr id="11" name="Sisällön paikkamerkki 10" descr="Kuva, joka sisältää kohteen ulko, taivas, puu, ruoho&#10;&#10;Kuvaus luotu automaattisesti">
            <a:extLst>
              <a:ext uri="{FF2B5EF4-FFF2-40B4-BE49-F238E27FC236}">
                <a16:creationId xmlns:a16="http://schemas.microsoft.com/office/drawing/2014/main" id="{00654C60-693A-4C51-8837-0576336F7A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111008" y="2884351"/>
            <a:ext cx="10497137" cy="695088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Manner 1 Luku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3589542"/>
            <a:ext cx="1219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fi-FI" sz="5400" dirty="0"/>
              <a:t/>
            </a:r>
            <a:br>
              <a:rPr lang="fi-FI" sz="5400" dirty="0"/>
            </a:br>
            <a:r>
              <a:rPr lang="fi-FI" sz="5400" dirty="0"/>
              <a:t/>
            </a:r>
            <a:br>
              <a:rPr lang="fi-FI" sz="5400" dirty="0"/>
            </a:br>
            <a:endParaRPr lang="fi-FI" sz="5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08C3D1B-F5AB-45A0-BCF9-C6D7FAADA1A3}"/>
              </a:ext>
            </a:extLst>
          </p:cNvPr>
          <p:cNvSpPr txBox="1"/>
          <p:nvPr/>
        </p:nvSpPr>
        <p:spPr>
          <a:xfrm>
            <a:off x="22506625" y="10060499"/>
            <a:ext cx="110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Shutterstock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261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>
                <a:solidFill>
                  <a:schemeClr val="tx1"/>
                </a:solidFill>
              </a:rPr>
              <a:t>Aavikoituminen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D50C580-60DD-4928-B3A4-33CE6198ABC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53180" y="4254214"/>
            <a:ext cx="21354420" cy="609872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3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Aavikoitumisen riskialueet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6430A96-5F62-4860-B43F-B4C3DB72A7C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34851" y="3548007"/>
            <a:ext cx="16893715" cy="854086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740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Aavikoituminen ja eroosio 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3C4FE5A-833B-4B6D-B582-245DA64FA2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85800" indent="-685800" fontAlgn="base">
              <a:spcBef>
                <a:spcPts val="36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Aavikoitumisen riskialueita</a:t>
            </a:r>
            <a:r>
              <a:rPr lang="fi-FI" sz="5400" dirty="0">
                <a:solidFill>
                  <a:srgbClr val="000000"/>
                </a:solidFill>
              </a:rPr>
              <a:t>: suurten aavikoiden reuna-alueet, erityisesti Sahel</a:t>
            </a:r>
          </a:p>
          <a:p>
            <a:pPr marL="685800" indent="-6858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Eroosio eli maanpinnan kuluminen</a:t>
            </a:r>
            <a:r>
              <a:rPr lang="fi-FI" sz="5400" dirty="0">
                <a:solidFill>
                  <a:srgbClr val="000000"/>
                </a:solidFill>
              </a:rPr>
              <a:t> johtuu liiallisesta laidunnuksesta ja veden kulutuksesta (suuri väestömäärä).</a:t>
            </a:r>
          </a:p>
          <a:p>
            <a:pPr marL="1453896" lvl="1" indent="-685800" fontAlgn="base"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Eroosio lisää aavikoitumisriskiä.</a:t>
            </a:r>
          </a:p>
          <a:p>
            <a:pPr marL="1453896" lvl="1" indent="-6858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Kuivuus lisää metsäpaloriskiä.</a:t>
            </a:r>
          </a:p>
          <a:p>
            <a:pPr marL="685800" indent="-685800" fontAlgn="base">
              <a:spcBef>
                <a:spcPts val="36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Maan suolaantuminen</a:t>
            </a:r>
            <a:r>
              <a:rPr lang="fi-FI" sz="5400" dirty="0">
                <a:solidFill>
                  <a:srgbClr val="000000"/>
                </a:solidFill>
              </a:rPr>
              <a:t> on ongelmana kuivien alueiden kasteluviljelmillä.</a:t>
            </a:r>
            <a:endParaRPr lang="fi-FI" sz="5400" b="0" i="0" u="none" strike="noStrike" dirty="0">
              <a:solidFill>
                <a:srgbClr val="000000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4321" y="10334624"/>
            <a:ext cx="1817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7826" y="6290209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40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</a:rPr>
              <a:t>Metsäpaloalueet maapallolla eri vuodenaikoina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/>
            </a:r>
            <a:br>
              <a:rPr lang="fi-FI" b="1" dirty="0">
                <a:solidFill>
                  <a:schemeClr val="tx1"/>
                </a:solidFill>
              </a:rPr>
            </a:b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4FE7C2-4295-4CAC-AE6E-A95B1B75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18" y="3224676"/>
            <a:ext cx="16647029" cy="90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Maan suolaantuminen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CCFE4C8-AF42-43E7-AA38-9184D86D79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639077" y="2630755"/>
            <a:ext cx="17105846" cy="915825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</p:spTree>
    <p:extLst>
      <p:ext uri="{BB962C8B-B14F-4D97-AF65-F5344CB8AC3E}">
        <p14:creationId xmlns:p14="http://schemas.microsoft.com/office/powerpoint/2010/main" val="1447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Aavikoitumisen estäminen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https://www.ted.com/talks/allan_savory_how_to_fight_desertification_and_reverse_climate_change?language=fi&amp;subtitle=fi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8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Aavikoitumisen ja eroosion torjuminen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2A503F-DFAD-4230-9479-28BB459800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Aavikoitumista ja eroosiota voidaan torjua</a:t>
            </a:r>
          </a:p>
          <a:p>
            <a:pPr marL="685800" indent="-6858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istuttamalla puita ja kasveja,</a:t>
            </a:r>
          </a:p>
          <a:p>
            <a:pPr marL="857250" indent="-857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peltometsä-, vuoro- ja terassiviljelyllä,</a:t>
            </a:r>
          </a:p>
          <a:p>
            <a:pPr marL="857250" indent="-857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edimentaatioaltailla,</a:t>
            </a:r>
          </a:p>
          <a:p>
            <a:pPr marL="857250" indent="-857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illitsemällä väestönkasvua, </a:t>
            </a:r>
          </a:p>
          <a:p>
            <a:pPr marL="857250" indent="-857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torjumalla ilmastonmuutosta. </a:t>
            </a:r>
          </a:p>
          <a:p>
            <a:endParaRPr lang="fi-FI" dirty="0"/>
          </a:p>
        </p:txBody>
      </p:sp>
      <p:pic>
        <p:nvPicPr>
          <p:cNvPr id="10" name="Sisällön paikkamerkki 9" descr="Kuva, joka sisältää kohteen puu, ulko, kasvi, metsä&#10;&#10;Kuvaus luotu automaattisesti">
            <a:extLst>
              <a:ext uri="{FF2B5EF4-FFF2-40B4-BE49-F238E27FC236}">
                <a16:creationId xmlns:a16="http://schemas.microsoft.com/office/drawing/2014/main" id="{527BE8AD-43CB-4202-A085-8D2EDFE2F2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38139" y="3267363"/>
            <a:ext cx="10771909" cy="718127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8156" y="3763622"/>
            <a:ext cx="11396870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4800" dirty="0"/>
              <a:t/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C198101-F0CA-4BF5-A216-4030E14ABC94}"/>
              </a:ext>
            </a:extLst>
          </p:cNvPr>
          <p:cNvSpPr txBox="1"/>
          <p:nvPr/>
        </p:nvSpPr>
        <p:spPr>
          <a:xfrm>
            <a:off x="21975700" y="10448636"/>
            <a:ext cx="1463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MVPhotos</a:t>
            </a:r>
            <a:r>
              <a:rPr lang="fi-FI" sz="1400" dirty="0"/>
              <a:t>/</a:t>
            </a:r>
            <a:r>
              <a:rPr lang="fi-FI" sz="1400" dirty="0" err="1"/>
              <a:t>Alamy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017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3" ma:contentTypeDescription="Create a new document." ma:contentTypeScope="" ma:versionID="03814396593294313adc3fec6a9e5c71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409fe4bfe2640c227ed7af1cd9e04a91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F1DBB-D3D6-4EED-B72E-D34007FAE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b400f50-552c-4823-bc3f-146433615514"/>
    <ds:schemaRef ds:uri="http://purl.org/dc/elements/1.1/"/>
    <ds:schemaRef ds:uri="http://schemas.microsoft.com/office/2006/metadata/properties"/>
    <ds:schemaRef ds:uri="http://schemas.microsoft.com/office/infopath/2007/PartnerControls"/>
    <ds:schemaRef ds:uri="b95d4c91-4c37-40ea-a04a-c6f8139fc8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170</Words>
  <Application>Microsoft Office PowerPoint</Application>
  <PresentationFormat>Mukautettu</PresentationFormat>
  <Paragraphs>41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5. Aavikoituminen ja kuivuus</vt:lpstr>
      <vt:lpstr>Aavikoituminen ja kuivuus</vt:lpstr>
      <vt:lpstr>  Aavikoituminen  </vt:lpstr>
      <vt:lpstr>Aavikoitumisen riskialueet</vt:lpstr>
      <vt:lpstr>Aavikoituminen ja eroosio </vt:lpstr>
      <vt:lpstr> Metsäpaloalueet maapallolla eri vuodenaikoina  </vt:lpstr>
      <vt:lpstr>Maan suolaantuminen </vt:lpstr>
      <vt:lpstr>Aavikoitumisen estäminen</vt:lpstr>
      <vt:lpstr>Aavikoitumisen ja eroosion torjuminen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Niiranen Kerttu</cp:lastModifiedBy>
  <cp:revision>22</cp:revision>
  <cp:lastPrinted>2017-11-30T08:45:33Z</cp:lastPrinted>
  <dcterms:created xsi:type="dcterms:W3CDTF">2020-05-05T09:10:38Z</dcterms:created>
  <dcterms:modified xsi:type="dcterms:W3CDTF">2022-12-15T07:17:22Z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