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8" r:id="rId4"/>
    <p:sldId id="271" r:id="rId5"/>
    <p:sldId id="258" r:id="rId6"/>
    <p:sldId id="259" r:id="rId7"/>
    <p:sldId id="277" r:id="rId8"/>
    <p:sldId id="264" r:id="rId9"/>
    <p:sldId id="272" r:id="rId10"/>
    <p:sldId id="279" r:id="rId11"/>
    <p:sldId id="261" r:id="rId12"/>
    <p:sldId id="262" r:id="rId13"/>
    <p:sldId id="263" r:id="rId14"/>
    <p:sldId id="267" r:id="rId15"/>
    <p:sldId id="265" r:id="rId16"/>
    <p:sldId id="266" r:id="rId17"/>
    <p:sldId id="268" r:id="rId18"/>
    <p:sldId id="269" r:id="rId19"/>
    <p:sldId id="273" r:id="rId20"/>
    <p:sldId id="280" r:id="rId21"/>
  </p:sldIdLst>
  <p:sldSz cx="9144000" cy="6858000" type="screen4x3"/>
  <p:notesSz cx="6799263" cy="9929813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 varScale="1">
        <p:scale>
          <a:sx n="69" d="100"/>
          <a:sy n="69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B669C-7915-4274-B65F-7D5D6FE86DDD}" type="datetimeFigureOut">
              <a:rPr lang="fi-FI" smtClean="0"/>
              <a:t>16.5.2019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5925F-B683-45B7-BDFD-9A404673E4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7195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fld id="{649C260E-D620-4316-B061-F5261D7E3841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1"/>
            <a:ext cx="543941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Lucida Sans Unicode" pitchFamily="34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2CA02BF2-6993-40C4-B331-E4A7AC67B7C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93296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677712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25957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588886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010178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684347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644339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7642277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2871070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30197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09916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83583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795196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015865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755311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565162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722922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439026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88254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0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8" name="Freeform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A5045E0-86DD-4F39-A6E3-F734712CC32D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7EECCA-29DE-494C-AAD2-31AFEFC0298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6328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45FAF-621A-4514-B325-635671961C2A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40E4D-42B9-440E-918D-654081218A6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7847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A073F-D26D-4D58-9C59-E4B6E2623A2B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7D23-D010-4839-94B5-67B4180EA9E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840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8AD11-D22C-40B3-9FB1-126E058CA079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2D2CE-E7E6-4760-9777-CB5C805FBA1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0720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10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15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1536CA-BCCD-4A7B-BFF3-0936AC905203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F3028-A13A-479D-B386-ED07D43CEE9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90199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38110A-7698-48C4-A01C-55698B3AE36F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3B77-2D51-47E1-BD51-A5A19E787DC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515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96662A-D8E3-4DCA-B906-42B052383041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3FD09-781E-4BC3-979D-A76A8B0C339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18385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F399DA-0D38-4AAA-893F-A2D81B9DA13F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9894C-DBDE-41ED-8827-7B8BB352BDD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6188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4C3EA-FD7A-4427-9AEC-52FAE749AA66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F27C4-5CD9-488F-B95A-0D40993B58B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8836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46B1C2-2B69-44E2-B901-43583335D729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C6830-5E49-470C-BB1E-70E88E0B9BC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22573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0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7" name="Right Triangle 1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9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20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BBC79A2-E6D7-4380-BE32-F1E5EE0AC163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7BB52-3249-45CE-92BD-BF91BA005F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60104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FB68AD4-B402-4434-BA60-A54914C2E802}" type="datetimeFigureOut">
              <a:rPr lang="fi-FI"/>
              <a:pPr>
                <a:defRPr/>
              </a:pPr>
              <a:t>16.5.2019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1BD36713-DE0B-4B38-AC2D-06ED4E7E5A1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9" r:id="rId2"/>
    <p:sldLayoutId id="2147483804" r:id="rId3"/>
    <p:sldLayoutId id="2147483805" r:id="rId4"/>
    <p:sldLayoutId id="2147483806" r:id="rId5"/>
    <p:sldLayoutId id="2147483807" r:id="rId6"/>
    <p:sldLayoutId id="2147483800" r:id="rId7"/>
    <p:sldLayoutId id="2147483808" r:id="rId8"/>
    <p:sldLayoutId id="2147483809" r:id="rId9"/>
    <p:sldLayoutId id="2147483801" r:id="rId10"/>
    <p:sldLayoutId id="214748380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ing.com/" TargetMode="External"/><Relationship Id="rId7" Type="http://schemas.openxmlformats.org/officeDocument/2006/relationships/hyperlink" Target="http://www.kivenalla.fi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rsonal.inet.fi/hima/pekkar" TargetMode="External"/><Relationship Id="rId5" Type="http://schemas.openxmlformats.org/officeDocument/2006/relationships/hyperlink" Target="http://geowiki.fi/" TargetMode="External"/><Relationship Id="rId4" Type="http://schemas.openxmlformats.org/officeDocument/2006/relationships/hyperlink" Target="http://www.geocache.fi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eocache.fi/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Geokätköily</a:t>
            </a:r>
            <a:endParaRPr lang="fi-FI" dirty="0">
              <a:latin typeface="Comic Sans MS" pitchFamily="66" charset="0"/>
            </a:endParaRPr>
          </a:p>
        </p:txBody>
      </p:sp>
      <p:pic>
        <p:nvPicPr>
          <p:cNvPr id="10243" name="Picture 3" descr="Geocaching-log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85750"/>
            <a:ext cx="3643312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isällön paikkamerkki 1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026025"/>
          </a:xfrm>
        </p:spPr>
        <p:txBody>
          <a:bodyPr/>
          <a:lstStyle/>
          <a:p>
            <a:pPr eaLnBrk="1" hangingPunct="1"/>
            <a:r>
              <a:rPr lang="fi-FI" altLang="fi-FI" sz="2000" b="1" dirty="0" err="1" smtClean="0">
                <a:latin typeface="Comic Sans MS" panose="030F0702030302020204" pitchFamily="66" charset="0"/>
              </a:rPr>
              <a:t>Traditional</a:t>
            </a:r>
            <a:r>
              <a:rPr lang="fi-FI" altLang="fi-FI" sz="2000" dirty="0" smtClean="0">
                <a:latin typeface="Comic Sans MS" panose="030F0702030302020204" pitchFamily="66" charset="0"/>
              </a:rPr>
              <a:t> eli tavallinen peruskätkö. Tämä on, tai ainakin sen olisi syytä olla, jostakin säänkestävästä materiaalista valmistettu astia (rasia, purkki, pullo, tölkki) joka on kätkettynä koordinaattien osoittamaan paikkaan. </a:t>
            </a:r>
          </a:p>
          <a:p>
            <a:pPr eaLnBrk="1" hangingPunct="1"/>
            <a:r>
              <a:rPr lang="fi-FI" altLang="fi-FI" sz="2000" b="1" dirty="0" err="1" smtClean="0">
                <a:latin typeface="Comic Sans MS" panose="030F0702030302020204" pitchFamily="66" charset="0"/>
              </a:rPr>
              <a:t>Multicache</a:t>
            </a:r>
            <a:r>
              <a:rPr lang="fi-FI" altLang="fi-FI" sz="2000" dirty="0" smtClean="0">
                <a:latin typeface="Comic Sans MS" panose="030F0702030302020204" pitchFamily="66" charset="0"/>
              </a:rPr>
              <a:t> eli moniosainen kätkö. Tämä voi olla tilanteesta riippuen sarja tavallisia kätkö-rasioita jotka on ketjutettu niin että ensimmäisestä löytyy koordinaatit seuraavaan, jne. kunnes saavutaan viimeiselle rasialle, jossa vasta on lokikirja.</a:t>
            </a:r>
          </a:p>
          <a:p>
            <a:pPr eaLnBrk="1" hangingPunct="1"/>
            <a:r>
              <a:rPr lang="fi-FI" altLang="fi-FI" sz="2000" dirty="0" smtClean="0">
                <a:latin typeface="Comic Sans MS" panose="030F0702030302020204" pitchFamily="66" charset="0"/>
              </a:rPr>
              <a:t> </a:t>
            </a:r>
            <a:r>
              <a:rPr lang="fi-FI" altLang="fi-FI" sz="2000" b="1" dirty="0" err="1" smtClean="0">
                <a:latin typeface="Comic Sans MS" panose="030F0702030302020204" pitchFamily="66" charset="0"/>
              </a:rPr>
              <a:t>Mystery</a:t>
            </a:r>
            <a:r>
              <a:rPr lang="fi-FI" altLang="fi-FI" sz="2000" dirty="0" smtClean="0">
                <a:latin typeface="Comic Sans MS" panose="030F0702030302020204" pitchFamily="66" charset="0"/>
              </a:rPr>
              <a:t> eli mysteerikätkö on sellainen jossa pitää ratkaista jokin tehtävä tai arvoitus jotta kätkön koordinaatit saa selville. </a:t>
            </a:r>
          </a:p>
          <a:p>
            <a:pPr eaLnBrk="1" hangingPunct="1"/>
            <a:r>
              <a:rPr lang="fi-FI" altLang="fi-FI" sz="2000" b="1" dirty="0" smtClean="0">
                <a:latin typeface="Comic Sans MS" panose="030F0702030302020204" pitchFamily="66" charset="0"/>
              </a:rPr>
              <a:t>Virtual</a:t>
            </a:r>
            <a:r>
              <a:rPr lang="fi-FI" altLang="fi-FI" sz="2000" dirty="0" smtClean="0">
                <a:latin typeface="Comic Sans MS" panose="030F0702030302020204" pitchFamily="66" charset="0"/>
              </a:rPr>
              <a:t> eli </a:t>
            </a:r>
            <a:r>
              <a:rPr lang="fi-FI" altLang="fi-FI" sz="2000" dirty="0" err="1" smtClean="0">
                <a:latin typeface="Comic Sans MS" panose="030F0702030302020204" pitchFamily="66" charset="0"/>
              </a:rPr>
              <a:t>virtuaalikätkö</a:t>
            </a:r>
            <a:r>
              <a:rPr lang="fi-FI" altLang="fi-FI" sz="2000" dirty="0" smtClean="0">
                <a:latin typeface="Comic Sans MS" panose="030F0702030302020204" pitchFamily="66" charset="0"/>
              </a:rPr>
              <a:t>. Tällaisessa kätkössä ei ole kätköpurkkia ensinkään, vaan kysymyksessä on jokin paikka, rakennus tai maastonkohta, jonka löytäminen täytyy todentaa joko valokuvalla tai muulla kätkön omistajan vaatimalla tavalla.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fi-FI" sz="3200" dirty="0" smtClean="0">
                <a:latin typeface="Comic Sans MS" pitchFamily="66" charset="0"/>
              </a:rPr>
              <a:t>Kätkötyypit</a:t>
            </a:r>
            <a:endParaRPr lang="fi-FI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eaLnBrk="1" hangingPunct="1"/>
            <a:r>
              <a:rPr lang="fi-FI" altLang="fi-FI" sz="2000" smtClean="0">
                <a:latin typeface="Comic Sans MS" panose="030F0702030302020204" pitchFamily="66" charset="0"/>
              </a:rPr>
              <a:t>Kätkön koko ilmoitetaan asteikolla </a:t>
            </a:r>
            <a:r>
              <a:rPr lang="fi-FI" altLang="fi-FI" sz="2000" b="1" smtClean="0">
                <a:latin typeface="Comic Sans MS" panose="030F0702030302020204" pitchFamily="66" charset="0"/>
              </a:rPr>
              <a:t>micro, small, regular, large. </a:t>
            </a:r>
          </a:p>
          <a:p>
            <a:pPr eaLnBrk="1" hangingPunct="1"/>
            <a:r>
              <a:rPr lang="fi-FI" altLang="fi-FI" sz="2000" b="1" smtClean="0">
                <a:latin typeface="Comic Sans MS" panose="030F0702030302020204" pitchFamily="66" charset="0"/>
              </a:rPr>
              <a:t>Micro</a:t>
            </a:r>
            <a:r>
              <a:rPr lang="fi-FI" altLang="fi-FI" sz="2000" smtClean="0">
                <a:latin typeface="Comic Sans MS" panose="030F0702030302020204" pitchFamily="66" charset="0"/>
              </a:rPr>
              <a:t> on yleisimmin filmipurkki tai suunnilleen sen kokoinen rasia johon mahtuu vain lokikirja (tai yleensä lokilehtinen) kävijöiden lokkauksia varten ja kynä. </a:t>
            </a:r>
          </a:p>
          <a:p>
            <a:pPr eaLnBrk="1" hangingPunct="1"/>
            <a:r>
              <a:rPr lang="fi-FI" altLang="fi-FI" sz="2000" b="1" smtClean="0">
                <a:latin typeface="Comic Sans MS" panose="030F0702030302020204" pitchFamily="66" charset="0"/>
              </a:rPr>
              <a:t>Small</a:t>
            </a:r>
            <a:r>
              <a:rPr lang="fi-FI" altLang="fi-FI" sz="2000" smtClean="0">
                <a:latin typeface="Comic Sans MS" panose="030F0702030302020204" pitchFamily="66" charset="0"/>
              </a:rPr>
              <a:t> on edellistä suurempi, mutta vielä pienikokoinen purkki. Sinne voi mahtua kynän (teroitti-men) ja lokikirjan lisäksi jokin pieni vaihtoesine. Nämä ovat yleensä parin desilitran kokoisia purkkeja. </a:t>
            </a:r>
          </a:p>
          <a:p>
            <a:pPr eaLnBrk="1" hangingPunct="1"/>
            <a:r>
              <a:rPr lang="fi-FI" altLang="fi-FI" sz="2000" b="1" smtClean="0">
                <a:latin typeface="Comic Sans MS" panose="030F0702030302020204" pitchFamily="66" charset="0"/>
              </a:rPr>
              <a:t>Regular</a:t>
            </a:r>
            <a:r>
              <a:rPr lang="fi-FI" altLang="fi-FI" sz="2000" smtClean="0">
                <a:latin typeface="Comic Sans MS" panose="030F0702030302020204" pitchFamily="66" charset="0"/>
              </a:rPr>
              <a:t> on taas pykälän verran isompi laatikko. Suomessa nämä ovat n. litran vetoisia tai jopa hiukan isompiakin. </a:t>
            </a:r>
          </a:p>
          <a:p>
            <a:pPr eaLnBrk="1" hangingPunct="1"/>
            <a:r>
              <a:rPr lang="fi-FI" altLang="fi-FI" sz="2000" b="1" smtClean="0">
                <a:latin typeface="Comic Sans MS" panose="030F0702030302020204" pitchFamily="66" charset="0"/>
              </a:rPr>
              <a:t>Large</a:t>
            </a:r>
            <a:r>
              <a:rPr lang="fi-FI" altLang="fi-FI" sz="2000" smtClean="0">
                <a:latin typeface="Comic Sans MS" panose="030F0702030302020204" pitchFamily="66" charset="0"/>
              </a:rPr>
              <a:t> on iso laatikko. Suomessa n. viisilitraisesta alkaen. Valtameren takana mikään viittä gallonaa pienempi ei ole large.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Kätköpurkkien tyypit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Difficulty, asteikko 1-5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Kertoo kuinka vaikeassa piilossa kätkö on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D = 1, kätkö saattaa olla täysin näkyvillä tai hyvin ilmeisessä paikassa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D = 3, saatat joutua etsimään pitkäänkin, hyvin naamioitu tai paikassa, jossa sen ei arvaa olevan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D = 4, saatat jo tarvita apuvälineitä ja/tai kekseliäisyyttä purkin esiin saamiseksi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Vaikeustasot, difficulty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Terrain, asteikko 1-5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Kertoo millaisessa maastossa kätkö on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T = 1, kätkö on tasaisella, helposti saavutettavissa, periaatteessa pyörätuolista otettavissa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T = 2, saattaa sisältää metsässä kulkua, jyrkkiä mäkiä, olla normaalia korkeammalla tai matalammalla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T = 3, sisältää jo kiipeilyä puuhun/kallioilla, ryömimistä tms. haastavampaa liikkumista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T = 4, vaatii jo normaalia suurempaa ketteryyttä/rohkeutta, esim. korkealla puussa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Esim. T = 5, vaatii erikoisvarusteita, kuten kiipeilyvälineet, veneen tms.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Vaikeustasot, terrain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Kätkötiedote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Logikirja, kynä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Kätkön löydyttyä kirjataan päivämäärä ja nimimerkki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Vaihtotavarat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Voit ottaa jotain pientä ja jättää jotain pientä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Matkalaiset ja kolikot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Sisältävät jäljityskoodin, kirjataan nettisivulle, josta voi myös seurata matkalaisen reittiä itse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Monilla tavoitteita, esim kolikko haluaa kiertää vain metsäkätköillä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Purkkien sisältö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Internet on oleellinen osa kätköilyä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Kätkökuvaukset koordinaatteineen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Kartat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Hakukoneet mysteereihin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Keskustelufoorumit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Yhteydenpito muihin kätköilijöihin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kysymyksiä/vastauksia/mielipiteitä</a:t>
            </a:r>
          </a:p>
          <a:p>
            <a:pPr lvl="2" eaLnBrk="1" hangingPunct="1">
              <a:buFont typeface="Wingdings 2" panose="05020102010507070707" pitchFamily="18" charset="2"/>
              <a:buNone/>
            </a:pPr>
            <a:endParaRPr lang="fi-FI" altLang="fi-FI" smtClean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Kätköily ja internet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  <a:hlinkClick r:id="rId3"/>
              </a:rPr>
              <a:t>http://www.geocaching.com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Virallinen sivusto, kätkökuvaukset, loggaukset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  <a:hlinkClick r:id="rId4"/>
              </a:rPr>
              <a:t>http://www.geocache.fi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Suomen kansallinen sivusto, paljon tietoa suomeksi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  <a:hlinkClick r:id="rId5"/>
              </a:rPr>
              <a:t>http://geowiki.fi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Tietoa kätköilystä wikipediassa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  <a:hlinkClick r:id="rId6"/>
              </a:rPr>
              <a:t>http://personal.inet.fi/hima/pekkar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Pekan kätköilysivut, hyvää käytännön tietoa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  <a:hlinkClick r:id="rId7"/>
              </a:rPr>
              <a:t>http://www.kivenalla.fi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Suomalainen nettikauppa, josta saa kätköilytarvikkeita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Tärkeimmät sivustot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KK, kiitetään tekijää kätköstä</a:t>
            </a:r>
          </a:p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TB, Travel Bug, matkalainen, joka kiertää kätköstä toiselle</a:t>
            </a:r>
          </a:p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GC,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Geo</a:t>
            </a:r>
            <a:r>
              <a:rPr lang="fi-FI" altLang="fi-FI" dirty="0" smtClean="0">
                <a:latin typeface="Comic Sans MS" panose="030F0702030302020204" pitchFamily="66" charset="0"/>
              </a:rPr>
              <a:t>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Coin</a:t>
            </a:r>
            <a:r>
              <a:rPr lang="fi-FI" altLang="fi-FI" dirty="0" smtClean="0">
                <a:latin typeface="Comic Sans MS" panose="030F0702030302020204" pitchFamily="66" charset="0"/>
              </a:rPr>
              <a:t>, kuin TB, mutta kolikko</a:t>
            </a:r>
          </a:p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FTF,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First</a:t>
            </a:r>
            <a:r>
              <a:rPr lang="fi-FI" altLang="fi-FI" dirty="0" smtClean="0">
                <a:latin typeface="Comic Sans MS" panose="030F0702030302020204" pitchFamily="66" charset="0"/>
              </a:rPr>
              <a:t> To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Find</a:t>
            </a:r>
            <a:r>
              <a:rPr lang="fi-FI" altLang="fi-FI" dirty="0" smtClean="0">
                <a:latin typeface="Comic Sans MS" panose="030F0702030302020204" pitchFamily="66" charset="0"/>
              </a:rPr>
              <a:t>, kätkön ensimmäinen löytäjä</a:t>
            </a:r>
          </a:p>
          <a:p>
            <a:pPr eaLnBrk="1" hangingPunct="1"/>
            <a:r>
              <a:rPr lang="fi-FI" altLang="fi-FI" dirty="0" err="1" smtClean="0">
                <a:latin typeface="Comic Sans MS" panose="030F0702030302020204" pitchFamily="66" charset="0"/>
              </a:rPr>
              <a:t>Jästi</a:t>
            </a:r>
            <a:r>
              <a:rPr lang="fi-FI" altLang="fi-FI" dirty="0" smtClean="0">
                <a:latin typeface="Comic Sans MS" panose="030F0702030302020204" pitchFamily="66" charset="0"/>
              </a:rPr>
              <a:t>,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kätköilystä</a:t>
            </a:r>
            <a:r>
              <a:rPr lang="fi-FI" altLang="fi-FI" dirty="0" smtClean="0">
                <a:latin typeface="Comic Sans MS" panose="030F0702030302020204" pitchFamily="66" charset="0"/>
              </a:rPr>
              <a:t> tietämätön ohikul</a:t>
            </a:r>
            <a:r>
              <a:rPr lang="fi-FI" altLang="fi-FI" dirty="0" smtClean="0"/>
              <a:t>kija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Yleisimpiä lyhenteitä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1"/>
          <p:cNvSpPr>
            <a:spLocks noGrp="1"/>
          </p:cNvSpPr>
          <p:nvPr>
            <p:ph idx="1"/>
          </p:nvPr>
        </p:nvSpPr>
        <p:spPr>
          <a:xfrm>
            <a:off x="539750" y="1196975"/>
            <a:ext cx="8229600" cy="5256213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Tunnusten luominen </a:t>
            </a:r>
            <a:r>
              <a:rPr lang="fi-FI" altLang="fi-FI" smtClean="0">
                <a:latin typeface="Comic Sans MS" panose="030F0702030302020204" pitchFamily="66" charset="0"/>
                <a:hlinkClick r:id="rId3"/>
              </a:rPr>
              <a:t>http://www.geocaching.com</a:t>
            </a:r>
            <a:r>
              <a:rPr lang="fi-FI" altLang="fi-FI" smtClean="0">
                <a:latin typeface="Comic Sans MS" panose="030F0702030302020204" pitchFamily="66" charset="0"/>
              </a:rPr>
              <a:t> sivulle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Tunnusten luominen </a:t>
            </a:r>
            <a:r>
              <a:rPr lang="fi-FI" altLang="fi-FI" smtClean="0">
                <a:latin typeface="Comic Sans MS" panose="030F0702030302020204" pitchFamily="66" charset="0"/>
                <a:hlinkClick r:id="rId4"/>
              </a:rPr>
              <a:t>http://www.geocache.fi</a:t>
            </a:r>
            <a:endParaRPr lang="fi-FI" altLang="fi-FI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Lataa sovellus puhelimeesi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Kätkökuvauksen lukeminen ja koordinaatit 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Kätkön etsiminen maastosta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Kätkön loggaus purkkiin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Kätkön loggaus </a:t>
            </a:r>
            <a:r>
              <a:rPr lang="fi-FI" altLang="fi-FI" smtClean="0">
                <a:latin typeface="Comic Sans MS" panose="030F0702030302020204" pitchFamily="66" charset="0"/>
                <a:hlinkClick r:id="rId3"/>
              </a:rPr>
              <a:t>http://www.geocaching.com</a:t>
            </a:r>
            <a:r>
              <a:rPr lang="fi-FI" altLang="fi-FI" smtClean="0">
                <a:latin typeface="Comic Sans MS" panose="030F0702030302020204" pitchFamily="66" charset="0"/>
              </a:rPr>
              <a:t> sivulle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Toistetaan haluttaessa kohdasta 2 </a:t>
            </a:r>
            <a:r>
              <a:rPr lang="fi-FI" altLang="fi-FI" smtClean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fi-FI" altLang="fi-FI" smtClean="0">
              <a:latin typeface="Comic Sans MS" panose="030F0702030302020204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Aloittaminen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Periaatteessa kuka tahansa voi piilottaa kätkön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Huoltovastuu!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Yksityisellä alueella tai luonnonpuistossa/-suojelualueella tarvitaan lupa/ilmoitus maanomistajalle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Ei saa olla liian lähellä toista kätköä (161 metriä)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Kätkö tarvitsee hyväksynnän ennen kuin se julkaistaan nettisivulla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Kätkön piilottaminen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28625" y="1214438"/>
            <a:ext cx="8183563" cy="4541837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Hauska harrastus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Liikuntaa, ulkoilua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Aivojumppaa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Kehittävää, opettavaa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Liikkumista maastossa (ja taajamissa)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Mahdollista likimain jokaiselle ja koko perheelle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Maailmanlaajuista toimintaa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Purkin etsimistä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Kartan avulla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GPS:n avulla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Suunnistusta lisämausteilla</a:t>
            </a:r>
          </a:p>
          <a:p>
            <a:pPr lvl="1" eaLnBrk="1" hangingPunct="1"/>
            <a:endParaRPr lang="fi-FI" altLang="fi-FI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Mitä on geokätköily?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>
                <a:latin typeface="Comic Sans MS" panose="030F0702030302020204" pitchFamily="66" charset="0"/>
              </a:rPr>
              <a:t>Kunnioita toisten harrastusta</a:t>
            </a:r>
          </a:p>
          <a:p>
            <a:r>
              <a:rPr lang="fi-FI" altLang="fi-FI" smtClean="0">
                <a:latin typeface="Comic Sans MS" panose="030F0702030302020204" pitchFamily="66" charset="0"/>
              </a:rPr>
              <a:t>Älä tuhoa, sotke, siirtele tai aiheuta muutakaan vahinkoa kätkölle </a:t>
            </a:r>
          </a:p>
          <a:p>
            <a:r>
              <a:rPr lang="fi-FI" altLang="fi-FI" smtClean="0">
                <a:latin typeface="Comic Sans MS" panose="030F0702030302020204" pitchFamily="66" charset="0"/>
                <a:sym typeface="Wingdings" panose="05000000000000000000" pitchFamily="2" charset="2"/>
              </a:rPr>
              <a:t> joku on nähnyt paljonkin aikaa ja vaivaa kätkön tekemiseksi ja kätkö voi olla vuosia ihmisten ilona.</a:t>
            </a:r>
          </a:p>
          <a:p>
            <a:r>
              <a:rPr lang="fi-FI" altLang="fi-FI" smtClean="0">
                <a:latin typeface="Comic Sans MS" panose="030F0702030302020204" pitchFamily="66" charset="0"/>
                <a:sym typeface="Wingdings" panose="05000000000000000000" pitchFamily="2" charset="2"/>
              </a:rPr>
              <a:t>Älä tieten tahtoen paljasta kätköä muille ihmisille (ilkivalta). Huomaamattomuus kuuluu kätköilyn luonteeseen.</a:t>
            </a:r>
          </a:p>
          <a:p>
            <a:endParaRPr lang="fi-FI" altLang="fi-FI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sz="2800" dirty="0" smtClean="0">
                <a:latin typeface="Comic Sans MS" pitchFamily="66" charset="0"/>
              </a:rPr>
              <a:t>Käyttäytyminen kätköillä</a:t>
            </a:r>
            <a:endParaRPr lang="fi-FI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GPS järjestelmän häirintäsignaalin poistaminen mahdollisti tarkan paikallistamisen 1.5.2000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Ensimmäinen kätkö USA:ssa piilotettiin 3.5.2000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Suomen ensimmäinen 30.9.2000 Keravalle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Yhä olemassa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Tästä lähtien uusien kätköjen määrä vähintäänkin tuplaantunut vuosittain Suomessa</a:t>
            </a:r>
          </a:p>
          <a:p>
            <a:pPr eaLnBrk="1" hangingPunct="1"/>
            <a:endParaRPr lang="fi-FI" altLang="fi-FI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Hieman kätköilyn historiaa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Kätköjä on hyvin paljon ympäriinsä, vain mielikuvitus on rajana</a:t>
            </a: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Maastossa</a:t>
            </a:r>
          </a:p>
          <a:p>
            <a:pPr lvl="2" eaLnBrk="1" hangingPunct="1"/>
            <a:r>
              <a:rPr lang="fi-FI" altLang="fi-FI" dirty="0" smtClean="0">
                <a:latin typeface="Comic Sans MS" panose="030F0702030302020204" pitchFamily="66" charset="0"/>
              </a:rPr>
              <a:t>Kiven alla, puussa, juurakossa, kannossa, sammaleen alla, kalliolla, näköalapaikalla</a:t>
            </a: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Kaupungissa</a:t>
            </a:r>
          </a:p>
          <a:p>
            <a:pPr lvl="2" eaLnBrk="1" hangingPunct="1"/>
            <a:r>
              <a:rPr lang="fi-FI" altLang="fi-FI" dirty="0" smtClean="0">
                <a:latin typeface="Comic Sans MS" panose="030F0702030302020204" pitchFamily="66" charset="0"/>
              </a:rPr>
              <a:t>Ovenpielessä, ikkunalaudalla, rännin takana, muurin kolossa, kuitenkin ulkotiloissa</a:t>
            </a:r>
          </a:p>
          <a:p>
            <a:pPr eaLnBrk="1" hangingPunct="1"/>
            <a:r>
              <a:rPr lang="fi-FI" altLang="fi-FI" sz="2800" dirty="0" smtClean="0">
                <a:latin typeface="Comic Sans MS" panose="030F0702030302020204" pitchFamily="66" charset="0"/>
              </a:rPr>
              <a:t>Suomessa oli vuonna 2018 yli 90</a:t>
            </a:r>
            <a:r>
              <a:rPr lang="fi-FI" altLang="fi-FI" sz="2800" b="1" dirty="0" smtClean="0">
                <a:latin typeface="Comic Sans MS" panose="030F0702030302020204" pitchFamily="66" charset="0"/>
              </a:rPr>
              <a:t> 000</a:t>
            </a:r>
            <a:r>
              <a:rPr lang="fi-FI" altLang="fi-FI" sz="2800" dirty="0" smtClean="0">
                <a:latin typeface="Comic Sans MS" panose="030F0702030302020204" pitchFamily="66" charset="0"/>
              </a:rPr>
              <a:t> kätköä ja koko maailmassa yli </a:t>
            </a:r>
            <a:r>
              <a:rPr lang="fi-FI" altLang="fi-FI" sz="2800" dirty="0">
                <a:latin typeface="Comic Sans MS" panose="030F0702030302020204" pitchFamily="66" charset="0"/>
              </a:rPr>
              <a:t>6</a:t>
            </a:r>
            <a:r>
              <a:rPr lang="fi-FI" altLang="fi-FI" sz="2800" dirty="0" smtClean="0">
                <a:latin typeface="Comic Sans MS" panose="030F0702030302020204" pitchFamily="66" charset="0"/>
              </a:rPr>
              <a:t> miljoonaa!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Missä kätköjä on?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Koordinaattien avulla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Koko maailma on jaettu pituus- ja leveyspiireihin, jokaisella paikalla maailmassa on omat koordinaatit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Koordinaatit julkaistaan netissä,</a:t>
            </a:r>
          </a:p>
          <a:p>
            <a:pPr lvl="1" eaLnBrk="1" hangingPunct="1">
              <a:buFont typeface="Verdana" panose="020B0604030504040204" pitchFamily="34" charset="0"/>
              <a:buNone/>
            </a:pPr>
            <a:r>
              <a:rPr lang="fi-FI" altLang="fi-FI" smtClean="0">
                <a:latin typeface="Comic Sans MS" panose="030F0702030302020204" pitchFamily="66" charset="0"/>
              </a:rPr>
              <a:t>   esim. N60°14.579’ E024°39.562’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Sitten mennään ja etsitään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Miten kätköt löytyvät?</a:t>
            </a:r>
            <a:endParaRPr lang="fi-FI" dirty="0">
              <a:latin typeface="Comic Sans MS" pitchFamily="66" charset="0"/>
            </a:endParaRP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3143250"/>
            <a:ext cx="28575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GPS (Global Position System) vastaanottimella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GPS kertoo nykyisen sijaintisi sekä suunnan ja etäisyyden kätkölle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Käyttää satelliitteja, ”näköyhteys” taivaalle on oltava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Tarkimmillaan noin 3 metrin säteelle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Kartan avulla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Kartoissa koordinaattiruudukko 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Tosin koordinaatistojärjestelmä on eri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Netin kartat näyttävät myös kätkökohdan suoraan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Monesti kätevä kaupungeissa, missä GPS:n tarkkuus voi olla huono rakennusten takia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Miten löydän koordinaatteihin?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28182"/>
          </a:xfrm>
        </p:spPr>
        <p:txBody>
          <a:bodyPr/>
          <a:lstStyle/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Maasto-GPS</a:t>
            </a: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retkeilykäyttöön suunniteltuja, voi olla kartta pohjalla</a:t>
            </a:r>
          </a:p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Kännykkä-GPS</a:t>
            </a: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sisäinen tai ulkoinen GPS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mokkula</a:t>
            </a:r>
            <a:endParaRPr lang="fi-FI" altLang="fi-FI" dirty="0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tänä päivänä toimiva ja tavallisin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geokätköilyväline</a:t>
            </a:r>
            <a:endParaRPr lang="fi-FI" altLang="fi-FI" dirty="0" smtClean="0">
              <a:latin typeface="Comic Sans MS" panose="030F0702030302020204" pitchFamily="66" charset="0"/>
            </a:endParaRPr>
          </a:p>
          <a:p>
            <a:pPr lvl="1" eaLnBrk="1" hangingPunct="1"/>
            <a:r>
              <a:rPr lang="fi-FI" altLang="fi-FI" dirty="0" smtClean="0">
                <a:latin typeface="Comic Sans MS" panose="030F0702030302020204" pitchFamily="66" charset="0"/>
              </a:rPr>
              <a:t>useita ilmaisiakin </a:t>
            </a:r>
            <a:r>
              <a:rPr lang="fi-FI" altLang="fi-FI" dirty="0" smtClean="0">
                <a:latin typeface="Comic Sans MS" panose="030F0702030302020204" pitchFamily="66" charset="0"/>
              </a:rPr>
              <a:t>sovelluksia esim.:</a:t>
            </a:r>
          </a:p>
          <a:p>
            <a:pPr lvl="2" eaLnBrk="1" hangingPunct="1"/>
            <a:r>
              <a:rPr lang="fi-FI" altLang="fi-FI" dirty="0" err="1" smtClean="0">
                <a:latin typeface="Comic Sans MS" panose="030F0702030302020204" pitchFamily="66" charset="0"/>
              </a:rPr>
              <a:t>android</a:t>
            </a:r>
            <a:r>
              <a:rPr lang="fi-FI" altLang="fi-FI" dirty="0" smtClean="0">
                <a:latin typeface="Comic Sans MS" panose="030F0702030302020204" pitchFamily="66" charset="0"/>
              </a:rPr>
              <a:t>: c:geo</a:t>
            </a:r>
          </a:p>
          <a:p>
            <a:pPr lvl="2" eaLnBrk="1" hangingPunct="1"/>
            <a:r>
              <a:rPr lang="fi-FI" altLang="fi-FI" dirty="0" err="1" smtClean="0">
                <a:latin typeface="Comic Sans MS" panose="030F0702030302020204" pitchFamily="66" charset="0"/>
              </a:rPr>
              <a:t>Iphone</a:t>
            </a:r>
            <a:r>
              <a:rPr lang="fi-FI" altLang="fi-FI" dirty="0" smtClean="0">
                <a:latin typeface="Comic Sans MS" panose="030F0702030302020204" pitchFamily="66" charset="0"/>
              </a:rPr>
              <a:t>: looking4cache </a:t>
            </a:r>
            <a:r>
              <a:rPr lang="fi-FI" altLang="fi-FI" dirty="0" err="1" smtClean="0">
                <a:latin typeface="Comic Sans MS" panose="030F0702030302020204" pitchFamily="66" charset="0"/>
              </a:rPr>
              <a:t>lite</a:t>
            </a:r>
            <a:endParaRPr lang="fi-FI" altLang="fi-FI" dirty="0" smtClean="0">
              <a:latin typeface="Comic Sans MS" panose="030F0702030302020204" pitchFamily="66" charset="0"/>
            </a:endParaRPr>
          </a:p>
          <a:p>
            <a:pPr marL="630238" lvl="2" indent="0" eaLnBrk="1" hangingPunct="1">
              <a:buNone/>
            </a:pPr>
            <a:endParaRPr lang="fi-FI" altLang="fi-FI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fi-FI" altLang="fi-FI" dirty="0" smtClean="0">
                <a:latin typeface="Comic Sans MS" panose="030F0702030302020204" pitchFamily="66" charset="0"/>
              </a:rPr>
              <a:t>Autonavigaattorit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Millaisia GPS-vastaanottimia on?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Reipas mieli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GPS/kartta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Vaatteet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Ulkoiluun sopivat, saattavat likaantua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Hanskat lasinsiruja ja muita teräviä varten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Kynä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Taskulamppu</a:t>
            </a:r>
          </a:p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Yleistyökalu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Toisinaan tarpeellinen, jos purkki jumittunut paikalleen</a:t>
            </a:r>
          </a:p>
          <a:p>
            <a:pPr eaLnBrk="1" hangingPunct="1"/>
            <a:endParaRPr lang="fi-FI" altLang="fi-FI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Välineet 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omic Sans MS" panose="030F0702030302020204" pitchFamily="66" charset="0"/>
              </a:rPr>
              <a:t>Sisältää kaiken oleellisen tiedon kätkön löytymiseksi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Koordinaatit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Kätkön tyyppi, purkin tyyppi, vaikeustasot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Tietoa kohteesta, jota kätkö esittelee</a:t>
            </a:r>
          </a:p>
          <a:p>
            <a:pPr lvl="2" eaLnBrk="1" hangingPunct="1"/>
            <a:r>
              <a:rPr lang="fi-FI" altLang="fi-FI" smtClean="0">
                <a:latin typeface="Comic Sans MS" panose="030F0702030302020204" pitchFamily="66" charset="0"/>
              </a:rPr>
              <a:t>Käy monesti vaikka matkaoppaasta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Joskus salatun vihjeen kätkentätavasta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Muiden etsijöiden loggaukset</a:t>
            </a:r>
          </a:p>
          <a:p>
            <a:pPr lvl="1" eaLnBrk="1" hangingPunct="1"/>
            <a:r>
              <a:rPr lang="fi-FI" altLang="fi-FI" smtClean="0">
                <a:latin typeface="Comic Sans MS" panose="030F0702030302020204" pitchFamily="66" charset="0"/>
              </a:rPr>
              <a:t>Mahdollisuuden oman loggauksen tekemiseen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>
                <a:latin typeface="Comic Sans MS" pitchFamily="66" charset="0"/>
              </a:rPr>
              <a:t>Kätkökuvaus</a:t>
            </a:r>
            <a:endParaRPr lang="fi-FI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867</TotalTime>
  <Words>987</Words>
  <Application>Microsoft Office PowerPoint</Application>
  <PresentationFormat>Näytössä katseltava diaesitys (4:3)</PresentationFormat>
  <Paragraphs>151</Paragraphs>
  <Slides>20</Slides>
  <Notes>18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9" baseType="lpstr">
      <vt:lpstr>Arial</vt:lpstr>
      <vt:lpstr>Calibri</vt:lpstr>
      <vt:lpstr>Comic Sans MS</vt:lpstr>
      <vt:lpstr>Lucida Sans Unicode</vt:lpstr>
      <vt:lpstr>Verdana</vt:lpstr>
      <vt:lpstr>Wingdings</vt:lpstr>
      <vt:lpstr>Wingdings 2</vt:lpstr>
      <vt:lpstr>Wingdings 3</vt:lpstr>
      <vt:lpstr>Concourse</vt:lpstr>
      <vt:lpstr>Geokätköily</vt:lpstr>
      <vt:lpstr>Mitä on geokätköily?</vt:lpstr>
      <vt:lpstr>Hieman kätköilyn historiaa</vt:lpstr>
      <vt:lpstr>Missä kätköjä on?</vt:lpstr>
      <vt:lpstr>Miten kätköt löytyvät?</vt:lpstr>
      <vt:lpstr>Miten löydän koordinaatteihin?</vt:lpstr>
      <vt:lpstr>Millaisia GPS-vastaanottimia on?</vt:lpstr>
      <vt:lpstr>Välineet </vt:lpstr>
      <vt:lpstr>Kätkökuvaus</vt:lpstr>
      <vt:lpstr>Kätkötyypit</vt:lpstr>
      <vt:lpstr>Kätköpurkkien tyypit</vt:lpstr>
      <vt:lpstr>Vaikeustasot, difficulty</vt:lpstr>
      <vt:lpstr>Vaikeustasot, terrain</vt:lpstr>
      <vt:lpstr>Purkkien sisältö</vt:lpstr>
      <vt:lpstr>Kätköily ja internet</vt:lpstr>
      <vt:lpstr>Tärkeimmät sivustot</vt:lpstr>
      <vt:lpstr>Yleisimpiä lyhenteitä</vt:lpstr>
      <vt:lpstr>Aloittaminen</vt:lpstr>
      <vt:lpstr>Kätkön piilottaminen</vt:lpstr>
      <vt:lpstr>Käyttäytyminen kätköillä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Geokätköily</dc:title>
  <dc:creator>huikka</dc:creator>
  <cp:lastModifiedBy>Pakarinen Ari</cp:lastModifiedBy>
  <cp:revision>66</cp:revision>
  <cp:lastPrinted>2016-05-09T06:16:00Z</cp:lastPrinted>
  <dcterms:created xsi:type="dcterms:W3CDTF">2009-01-18T09:15:34Z</dcterms:created>
  <dcterms:modified xsi:type="dcterms:W3CDTF">2019-05-16T04:51:38Z</dcterms:modified>
</cp:coreProperties>
</file>