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13"/>
  </p:notesMasterIdLst>
  <p:sldIdLst>
    <p:sldId id="256" r:id="rId2"/>
    <p:sldId id="260" r:id="rId3"/>
    <p:sldId id="261" r:id="rId4"/>
    <p:sldId id="267" r:id="rId5"/>
    <p:sldId id="262" r:id="rId6"/>
    <p:sldId id="263" r:id="rId7"/>
    <p:sldId id="264" r:id="rId8"/>
    <p:sldId id="265" r:id="rId9"/>
    <p:sldId id="266" r:id="rId10"/>
    <p:sldId id="268" r:id="rId11"/>
    <p:sldId id="269" r:id="rId12"/>
  </p:sldIdLst>
  <p:sldSz cx="24384000" cy="13716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230"/>
  </p:normalViewPr>
  <p:slideViewPr>
    <p:cSldViewPr snapToGrid="0" snapToObjects="1">
      <p:cViewPr varScale="1">
        <p:scale>
          <a:sx n="38" d="100"/>
          <a:sy n="38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s Jochen" userId="6c7e881b-e3eb-4c36-82b5-49636a4b2079" providerId="ADAL" clId="{74241A88-A38E-4A6B-8C0A-5C02E5590D53}"/>
    <pc:docChg chg="modSld">
      <pc:chgData name="Roms Jochen" userId="6c7e881b-e3eb-4c36-82b5-49636a4b2079" providerId="ADAL" clId="{74241A88-A38E-4A6B-8C0A-5C02E5590D53}" dt="2024-08-30T06:06:59.272" v="3" actId="1035"/>
      <pc:docMkLst>
        <pc:docMk/>
      </pc:docMkLst>
      <pc:sldChg chg="modSp mod">
        <pc:chgData name="Roms Jochen" userId="6c7e881b-e3eb-4c36-82b5-49636a4b2079" providerId="ADAL" clId="{74241A88-A38E-4A6B-8C0A-5C02E5590D53}" dt="2024-08-30T06:06:59.272" v="3" actId="1035"/>
        <pc:sldMkLst>
          <pc:docMk/>
          <pc:sldMk cId="3504383972" sldId="268"/>
        </pc:sldMkLst>
        <pc:spChg chg="mod">
          <ac:chgData name="Roms Jochen" userId="6c7e881b-e3eb-4c36-82b5-49636a4b2079" providerId="ADAL" clId="{74241A88-A38E-4A6B-8C0A-5C02E5590D53}" dt="2024-08-30T06:06:59.272" v="3" actId="1035"/>
          <ac:spMkLst>
            <pc:docMk/>
            <pc:sldMk cId="3504383972" sldId="268"/>
            <ac:spMk id="12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1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9937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b="1" dirty="0"/>
              <a:t>Tehtävän avaus:</a:t>
            </a:r>
            <a:br>
              <a:rPr lang="fi-FI" dirty="0"/>
            </a:br>
            <a:endParaRPr lang="fi-FI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Opiskelijan omaa pohdintaa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Mahdollisia näkökulmia: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Marx olisi varmaan jossain määrin tyytyväinen ainakin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työväenluokan olojen parantumiseen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palkkaan, jolla tulee toimeen ja voi elää hyvää elämää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työntekijöiden oikeuksiin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laajaan turvaverkkoon ja julkisiin palveluihin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progressiiviseen verotukseen.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Marx kritisoisi todennäköisesti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tuloeroja ja varsinkin pääoman kasaantumista kaikkein rikkaimmille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vieraannuttavaa ja raskasta työelämää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köyhimpien maiden ja työläisten riistoa kansainvälisessä kaupankäynnissä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pääomatulojen alhaisempaa verotusta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kapitalistisen kulttuurin luomaa väärää tietoisuutta.</a:t>
            </a:r>
            <a:endParaRPr dirty="0"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28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314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174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3162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4379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4458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401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506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programmes/p02h7dl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840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9. Sosialismi: eroon sorrosta</a:t>
            </a:r>
            <a:endParaRPr dirty="0"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FI 3 Yhteiskuntafilosofia</a:t>
            </a: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IDEA (LOPS21)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Tarvitaanko vielä Marxia?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Marx inspiroi useita poliittisia liikkeitä ja vallankumouksia ympäri maailman: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Esim. Leninin Neuvostoliitto, Maon Kiina, Castron Kuuba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Näihin </a:t>
            </a:r>
            <a:r>
              <a:rPr lang="fi-FI" b="1" dirty="0"/>
              <a:t>reaalisosialistisiin</a:t>
            </a:r>
            <a:r>
              <a:rPr lang="fi-FI" dirty="0"/>
              <a:t> valtioihin liittyy useita ongelmia: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heikko taloudellinen tuottavuus, huono työmotivaatio, resurssien niukkuus, totalitarismi ja ihmisoikeusrikkomukset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Moni ajattelee ongelmien ja reaalisosialismin romahtamisen todistavan, ettei sosialismi voi toimia käytännössä.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Sosialismi vaikuttaa kuitenkin myös monessa länsimaisessa demokratiassa: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esim. sosiaalidemokratia, sosiaaliliberalismi, poliittinen vasemmisto, progressiivinen verotus, hyvinvointivaltio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Nykyaikana on myös uusia perusteita kapitalismin kritiikille: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globaali talous, riisto ja eriarvoisuus sekä ympäristöongelmat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21633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43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Tehtävä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i="1" dirty="0"/>
              <a:t>Idea 3</a:t>
            </a:r>
            <a:r>
              <a:rPr lang="fi-FI" dirty="0"/>
              <a:t>, Luku 9, tehtävä 4 (s. 101):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endParaRPr lang="fi-FI" dirty="0"/>
          </a:p>
          <a:p>
            <a:pPr marL="0" lvl="0" indent="0">
              <a:spcBef>
                <a:spcPts val="0"/>
              </a:spcBef>
            </a:pPr>
            <a:r>
              <a:rPr lang="fi-FI" dirty="0"/>
              <a:t>Kuvittele, että Marx tulisi katselemaan tämän päivän Suomea. Mihin hän mahtaisi olla tyytyväinen? Entä mistä hän ehkä löytäisi kritisoitavaa?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812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Virittäytyminen aiheeseen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Pohtikaa parin kanssa tai pienryhmissä sosialismiin ja kommunismiin liittyviä ennakkoluuloja ja stereotypioita.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Kootaan yhdessä esimerkit taululle tai digitaalisesti.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Pohdi: Miksi aate herättää joissakin voimakkaita tunteita puolesta ja vastaan?</a:t>
            </a:r>
          </a:p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endParaRPr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9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Sosialismi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Sosialismin aate syntyi 1800-luvulla teollistuvassa Euroopassa.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Työn tuottavuus kasvoi harppoen, mutta työläisten asema oli huono: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pitkät työajat ja kehno palkka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vaarallinen työ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lapsityövoima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huonot asuinolot ja hygienia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saasteet ja muut ympäristöongelmat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b="1" dirty="0"/>
              <a:t>Sosialismi</a:t>
            </a:r>
            <a:r>
              <a:rPr lang="fi-FI" dirty="0"/>
              <a:t> vastasi työväenluokan avunhuutoon.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Aatteessa on monia eri suuntauksia, mutta niissä on samoja piirteitä: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Taloutta ei saa jättää pelkkien vapaiden markkinavoimien varaan (vrt. talousliberalismi).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Valtion pitää tasata tuloeroja.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Tuotantovälineiden, eli tehtaiden, koneiden ja raaka-aineiden, pitää olla yhteisomistuksessa.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22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Sosialistiset ihanteet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Solidaarisuus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Tasa-arvo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Työnteon mielekkyys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Demokratia työpaikoilla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079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1" y="730251"/>
            <a:ext cx="15004474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Karl Marx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804553" y="3018327"/>
            <a:ext cx="15004473" cy="956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</a:pPr>
            <a:r>
              <a:rPr lang="fi-FI" i="1" dirty="0"/>
              <a:t>”Filosofit ovat vain eri tavoin selittäneet maailmaa,</a:t>
            </a:r>
            <a:br>
              <a:rPr lang="fi-FI" i="1" dirty="0"/>
            </a:br>
            <a:r>
              <a:rPr lang="fi-FI" i="1" dirty="0"/>
              <a:t>mutta tehtävä on sen muuttaminen.”</a:t>
            </a:r>
          </a:p>
          <a:p>
            <a:pPr marL="0" lvl="0" indent="0" algn="ctr">
              <a:spcBef>
                <a:spcPts val="0"/>
              </a:spcBef>
            </a:pPr>
            <a:r>
              <a:rPr lang="fi-FI" dirty="0"/>
              <a:t>- Karl Marx (1818−1883)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endParaRPr lang="fi-FI" dirty="0"/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Sosialistisen ja kommunistisen aatteen oppi-isä.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Marx: Kommunismi on loppuun asti vietyä sosialismia, jossa valtiota ei enää tarvita.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Marx tunnetaan erityisesti </a:t>
            </a:r>
            <a:r>
              <a:rPr lang="fi-FI" b="1" dirty="0"/>
              <a:t>kapitalismin kriitikkona</a:t>
            </a:r>
            <a:r>
              <a:rPr lang="fi-FI" dirty="0"/>
              <a:t>. Hän pohti, mistä yhteiskuntien sisäinen eriarvoisuus johtuu.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Pääoman omistava luokka tavoittelee vain sijoitusten arvon kasvattamista.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Voitto syntyy työnpanoksen ja palkan välisestä epäsymmetriasta (</a:t>
            </a:r>
            <a:r>
              <a:rPr lang="fi-FI" b="1" dirty="0"/>
              <a:t>lisäarvo</a:t>
            </a:r>
            <a:r>
              <a:rPr lang="fi-FI" dirty="0"/>
              <a:t>).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Eriarvoisuuden syy on siis se, että omistava luokka riistää työväenluokkaa.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75656" y="1258292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 dirty="0"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408352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9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342257E-68D5-714A-88BB-FAF2A96D2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6945" y="284043"/>
            <a:ext cx="5898573" cy="1302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Historia etenee omalla voimallaan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Marxin mukaan ihmiskunnan historiaa ja kehitystä selittävät materiaaliset tuotantoa koskevat voimat:</a:t>
            </a:r>
          </a:p>
          <a:p>
            <a:pPr marL="1314450" lvl="1" indent="-857250">
              <a:spcBef>
                <a:spcPts val="0"/>
              </a:spcBef>
            </a:pPr>
            <a:r>
              <a:rPr lang="fi-FI" b="1" dirty="0"/>
              <a:t>Luokkarakenne</a:t>
            </a:r>
            <a:r>
              <a:rPr lang="fi-FI" dirty="0"/>
              <a:t>: Teollisen ajan yhteiskunta jakautuu proletariaattiin, eli työväenluokkaan ja pääomaa omistavaan kapitalistiseen luokkaan. Kapitalistisessa järjestelmässä vauraus kasautuu omistavalle luokalle.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b="1" dirty="0"/>
              <a:t>Luokkataistelu</a:t>
            </a:r>
            <a:r>
              <a:rPr lang="fi-FI" dirty="0"/>
              <a:t>: Yhteiskuntaluokkien välinen ristiriita purkautuu taisteluna. Marxin teoriassa tämä on keskeinen historiallista muutosta selittävä tekijä.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b="1" dirty="0"/>
              <a:t>Vieraantuminen</a:t>
            </a:r>
            <a:r>
              <a:rPr lang="fi-FI" dirty="0"/>
              <a:t>: Kapitalismissa työläinen etääntyy omasta työstään, sen tuotteista, toisista ihmisistä ja lajiolemuksestaan.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b="1" dirty="0"/>
              <a:t>Ideologia</a:t>
            </a:r>
            <a:r>
              <a:rPr lang="fi-FI" dirty="0"/>
              <a:t>: Marxin teoriassa ideologiat, kuten uskonnot ja kapitalismi, estävät sorrettuja ymmärtämästä alistettua asemaansa. Uskonto on hänen mukaansa ”oopiumia kansalle”.</a:t>
            </a:r>
            <a:endParaRPr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717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1368332"/>
            <a:ext cx="6679624" cy="317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Yhteiskunnan rakenne Marxin mukaan</a:t>
            </a:r>
            <a:endParaRPr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9</a:t>
            </a: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FA565B9-A951-1648-BE5F-155B4CA78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583" y="11355"/>
            <a:ext cx="12886458" cy="1370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Vieraantuminen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Katso BBC:n </a:t>
            </a:r>
            <a:r>
              <a:rPr lang="fi-FI" i="1" dirty="0" err="1"/>
              <a:t>History</a:t>
            </a:r>
            <a:r>
              <a:rPr lang="fi-FI" i="1" dirty="0"/>
              <a:t> of </a:t>
            </a:r>
            <a:r>
              <a:rPr lang="fi-FI" i="1" dirty="0" err="1"/>
              <a:t>Ideas</a:t>
            </a:r>
            <a:r>
              <a:rPr lang="fi-FI" i="1" dirty="0"/>
              <a:t> -</a:t>
            </a:r>
            <a:r>
              <a:rPr lang="fi-FI" dirty="0"/>
              <a:t>sarjan </a:t>
            </a:r>
            <a:r>
              <a:rPr lang="fi-FI" dirty="0">
                <a:hlinkClick r:id="rId3"/>
              </a:rPr>
              <a:t>video</a:t>
            </a:r>
            <a:r>
              <a:rPr lang="fi-FI" dirty="0"/>
              <a:t> </a:t>
            </a:r>
            <a:r>
              <a:rPr lang="fi-FI" i="1" dirty="0"/>
              <a:t>Karl Marx on </a:t>
            </a:r>
            <a:r>
              <a:rPr lang="fi-FI" i="1" dirty="0" err="1"/>
              <a:t>Alienation</a:t>
            </a:r>
            <a:r>
              <a:rPr lang="fi-FI" dirty="0"/>
              <a:t>.</a:t>
            </a:r>
          </a:p>
          <a:p>
            <a:pPr marL="0" lvl="0" indent="0">
              <a:spcBef>
                <a:spcPts val="0"/>
              </a:spcBef>
            </a:pPr>
            <a:endParaRPr lang="fi-FI" dirty="0"/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Pohdi: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Millaisen työn sinä kokisit vieraannuttavana?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Millainen työ on mielekästä?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Onko mielekkyys tärkeämpää kuin hyvä palkka?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391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Miten maailma muuttuu?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Marx tarjoaa teoriassaan työväenluokan kurjuuden selityksen lisäksi ratkaisun. 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Työtä tekevän luokan pitää ottaa valta omiin käsiinsä vallankumouksen kautta.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Tuotantovälineet on siirrettävä omistavalta luokalta yhteiskunnan yhteiseksi omaisuudeksi.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Yhteisomistuksen ansiosta riisto päättyy ja ihmisten välinen solidaarisuus palaa.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endParaRPr lang="fi-FI" dirty="0"/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b="1" dirty="0"/>
              <a:t>Kommunistinen ihanneyhteiskunta: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vapaa riistosta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ei eriarvoisuutta tai yhteiskuntaluokkia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työläisten itsensä hallitsema eli demokraattinen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määrittävä periaate</a:t>
            </a:r>
            <a:r>
              <a:rPr lang="fi-FI" i="1" dirty="0"/>
              <a:t>: Jokaiselta kykynsä mukaan, jokaiselle tarpeensa mukaan.</a:t>
            </a:r>
            <a:endParaRPr i="1"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300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699</Words>
  <Application>Microsoft Office PowerPoint</Application>
  <PresentationFormat>Mukautettu</PresentationFormat>
  <Paragraphs>109</Paragraphs>
  <Slides>11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Office-teema</vt:lpstr>
      <vt:lpstr>9. Sosialismi: eroon sorrosta</vt:lpstr>
      <vt:lpstr>Virittäytyminen aiheeseen</vt:lpstr>
      <vt:lpstr>Sosialismi</vt:lpstr>
      <vt:lpstr>Sosialistiset ihanteet</vt:lpstr>
      <vt:lpstr>Karl Marx</vt:lpstr>
      <vt:lpstr>Historia etenee omalla voimallaan</vt:lpstr>
      <vt:lpstr>Yhteiskunnan rakenne Marxin mukaan</vt:lpstr>
      <vt:lpstr>Vieraantuminen</vt:lpstr>
      <vt:lpstr>Miten maailma muuttuu?</vt:lpstr>
      <vt:lpstr>Tarvitaanko vielä Marxia?</vt:lpstr>
      <vt:lpstr>Tehtävä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Sosialismi: eroon sorrosta</dc:title>
  <cp:lastModifiedBy>Roms Jochen</cp:lastModifiedBy>
  <cp:revision>16</cp:revision>
  <cp:lastPrinted>2023-08-08T10:39:50Z</cp:lastPrinted>
  <dcterms:modified xsi:type="dcterms:W3CDTF">2024-08-30T06:07:00Z</dcterms:modified>
</cp:coreProperties>
</file>