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8"/>
  </p:notesMasterIdLst>
  <p:sldIdLst>
    <p:sldId id="256" r:id="rId2"/>
    <p:sldId id="260" r:id="rId3"/>
    <p:sldId id="261" r:id="rId4"/>
    <p:sldId id="262" r:id="rId5"/>
    <p:sldId id="263" r:id="rId6"/>
    <p:sldId id="264" r:id="rId7"/>
  </p:sldIdLst>
  <p:sldSz cx="24384000" cy="13716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5246"/>
  </p:normalViewPr>
  <p:slideViewPr>
    <p:cSldViewPr snapToGrid="0" snapToObjects="1">
      <p:cViewPr varScale="1">
        <p:scale>
          <a:sx n="38" d="100"/>
          <a:sy n="38" d="100"/>
        </p:scale>
        <p:origin x="30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1"/>
            <a:ext cx="2945659" cy="498056"/>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0444" y="1"/>
            <a:ext cx="2945659" cy="498056"/>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768" y="4777195"/>
            <a:ext cx="5438140" cy="3908614"/>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28584"/>
            <a:ext cx="2945659" cy="49805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0444" y="9428584"/>
            <a:ext cx="2945659" cy="498055"/>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 name="Google Shape;83;p1: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514846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26103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48687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fi-FI" b="1" dirty="0"/>
              <a:t>Tehtävän avaus:</a:t>
            </a:r>
          </a:p>
          <a:p>
            <a:pPr marL="0" lvl="0" indent="0" algn="l" rtl="0">
              <a:spcBef>
                <a:spcPts val="0"/>
              </a:spcBef>
              <a:spcAft>
                <a:spcPts val="0"/>
              </a:spcAft>
              <a:buNone/>
            </a:pPr>
            <a:endParaRPr lang="fi-FI" dirty="0"/>
          </a:p>
          <a:p>
            <a:pPr marL="0" lvl="0" indent="0" algn="l" rtl="0">
              <a:spcBef>
                <a:spcPts val="0"/>
              </a:spcBef>
              <a:spcAft>
                <a:spcPts val="0"/>
              </a:spcAft>
              <a:buNone/>
            </a:pPr>
            <a:r>
              <a:rPr lang="fi-FI" dirty="0"/>
              <a:t>a) lottovoitto</a:t>
            </a:r>
          </a:p>
          <a:p>
            <a:pPr marL="171450" lvl="0" indent="-171450" algn="l" rtl="0">
              <a:spcBef>
                <a:spcPts val="0"/>
              </a:spcBef>
              <a:spcAft>
                <a:spcPts val="0"/>
              </a:spcAft>
              <a:buFont typeface="Arial" panose="020B0604020202020204" pitchFamily="34" charset="0"/>
              <a:buChar char="•"/>
            </a:pPr>
            <a:r>
              <a:rPr lang="fi-FI" dirty="0"/>
              <a:t>Oikeudenmukaisesti hankittua, mutta ei ansaittua. Voitto perustuu hyvään tuuriin eikä ansioihin.</a:t>
            </a:r>
          </a:p>
          <a:p>
            <a:pPr marL="0" lvl="0" indent="0" algn="l" rtl="0">
              <a:spcBef>
                <a:spcPts val="0"/>
              </a:spcBef>
              <a:spcAft>
                <a:spcPts val="0"/>
              </a:spcAft>
              <a:buNone/>
            </a:pPr>
            <a:endParaRPr lang="fi-FI" dirty="0"/>
          </a:p>
          <a:p>
            <a:pPr marL="0" lvl="0" indent="0" algn="l" rtl="0">
              <a:spcBef>
                <a:spcPts val="0"/>
              </a:spcBef>
              <a:spcAft>
                <a:spcPts val="0"/>
              </a:spcAft>
              <a:buNone/>
            </a:pPr>
            <a:r>
              <a:rPr lang="fi-FI" dirty="0"/>
              <a:t>b) pokeriturnauksen voittaminen</a:t>
            </a:r>
          </a:p>
          <a:p>
            <a:pPr marL="171450" lvl="0" indent="-171450" algn="l" rtl="0">
              <a:spcBef>
                <a:spcPts val="0"/>
              </a:spcBef>
              <a:spcAft>
                <a:spcPts val="0"/>
              </a:spcAft>
              <a:buFont typeface="Arial" panose="020B0604020202020204" pitchFamily="34" charset="0"/>
              <a:buChar char="•"/>
            </a:pPr>
            <a:r>
              <a:rPr lang="fi-FI" dirty="0"/>
              <a:t>Kunhan voittaja pelaa sääntöjen mukaan, vauraus on oikeudenmukaisesti hankittua ja ansaittua. Pokerissa tuuri vaikuttaa, mutta turnauksen voittaminen vaatii taitoa.</a:t>
            </a:r>
          </a:p>
          <a:p>
            <a:pPr marL="0" lvl="0" indent="0" algn="l" rtl="0">
              <a:spcBef>
                <a:spcPts val="0"/>
              </a:spcBef>
              <a:spcAft>
                <a:spcPts val="0"/>
              </a:spcAft>
              <a:buNone/>
            </a:pPr>
            <a:endParaRPr lang="fi-FI" dirty="0"/>
          </a:p>
          <a:p>
            <a:pPr marL="0" lvl="0" indent="0" algn="l" rtl="0">
              <a:spcBef>
                <a:spcPts val="0"/>
              </a:spcBef>
              <a:spcAft>
                <a:spcPts val="0"/>
              </a:spcAft>
              <a:buNone/>
            </a:pPr>
            <a:r>
              <a:rPr lang="fi-FI" dirty="0"/>
              <a:t>c) pörssikeinottelu</a:t>
            </a:r>
          </a:p>
          <a:p>
            <a:pPr marL="171450" lvl="0" indent="-171450" algn="l" rtl="0">
              <a:spcBef>
                <a:spcPts val="0"/>
              </a:spcBef>
              <a:spcAft>
                <a:spcPts val="0"/>
              </a:spcAft>
              <a:buFont typeface="Arial" panose="020B0604020202020204" pitchFamily="34" charset="0"/>
              <a:buChar char="•"/>
            </a:pPr>
            <a:r>
              <a:rPr lang="fi-FI" dirty="0"/>
              <a:t>Keinottelussa on aste-eroja sekä oikeudenmukaisuuden että laillisuuden näkökulmasta, joten vauraus voi oikeudenmukaisesti tai epäoikeudenmukaisesti hankittua. </a:t>
            </a:r>
            <a:r>
              <a:rPr lang="fi-FI" dirty="0" err="1"/>
              <a:t>Pörssikeinottulussa</a:t>
            </a:r>
            <a:r>
              <a:rPr lang="fi-FI" dirty="0"/>
              <a:t> onnistuminen vaatii sekä tuuria että taitoa, joten vauraus on periaatteessa omalla työllä ja riskinotolla ansaittua.</a:t>
            </a:r>
          </a:p>
          <a:p>
            <a:pPr marL="0" lvl="0" indent="0" algn="l" rtl="0">
              <a:spcBef>
                <a:spcPts val="0"/>
              </a:spcBef>
              <a:spcAft>
                <a:spcPts val="0"/>
              </a:spcAft>
              <a:buNone/>
            </a:pPr>
            <a:endParaRPr lang="fi-FI" dirty="0"/>
          </a:p>
          <a:p>
            <a:pPr marL="0" lvl="0" indent="0" algn="l" rtl="0">
              <a:spcBef>
                <a:spcPts val="0"/>
              </a:spcBef>
              <a:spcAft>
                <a:spcPts val="0"/>
              </a:spcAft>
              <a:buNone/>
            </a:pPr>
            <a:r>
              <a:rPr lang="fi-FI" dirty="0"/>
              <a:t>d) naimisiinmeno rikkaan kanssa</a:t>
            </a:r>
          </a:p>
          <a:p>
            <a:pPr marL="171450" lvl="0" indent="-171450" algn="l" rtl="0">
              <a:spcBef>
                <a:spcPts val="0"/>
              </a:spcBef>
              <a:spcAft>
                <a:spcPts val="0"/>
              </a:spcAft>
              <a:buFont typeface="Arial" panose="020B0604020202020204" pitchFamily="34" charset="0"/>
              <a:buChar char="•"/>
            </a:pPr>
            <a:r>
              <a:rPr lang="fi-FI" dirty="0"/>
              <a:t>Vauraus on oikeudenmukaisesti hankittua, ellei naimisiinmeno perustu petollisuuteen. Köyhemmän osapuolen vauraus ei perustu hänen omiin ansioihinsa, joten se ei ole ansaittua.</a:t>
            </a:r>
          </a:p>
          <a:p>
            <a:pPr marL="171450" lvl="0" indent="-171450" algn="l" rtl="0">
              <a:spcBef>
                <a:spcPts val="0"/>
              </a:spcBef>
              <a:spcAft>
                <a:spcPts val="0"/>
              </a:spcAft>
              <a:buFont typeface="Arial" panose="020B0604020202020204" pitchFamily="34" charset="0"/>
              <a:buChar char="•"/>
            </a:pPr>
            <a:endParaRPr lang="fi-FI" dirty="0"/>
          </a:p>
          <a:p>
            <a:pPr marL="0" lvl="0" indent="0" algn="l" rtl="0">
              <a:spcBef>
                <a:spcPts val="0"/>
              </a:spcBef>
              <a:spcAft>
                <a:spcPts val="0"/>
              </a:spcAft>
              <a:buNone/>
            </a:pPr>
            <a:r>
              <a:rPr lang="fi-FI" dirty="0"/>
              <a:t>e) sukulaisen järjestämä hyväpalkkainen työ</a:t>
            </a:r>
          </a:p>
          <a:p>
            <a:pPr marL="171450" lvl="0" indent="-171450" algn="l" rtl="0">
              <a:spcBef>
                <a:spcPts val="0"/>
              </a:spcBef>
              <a:spcAft>
                <a:spcPts val="0"/>
              </a:spcAft>
              <a:buFont typeface="Arial" panose="020B0604020202020204" pitchFamily="34" charset="0"/>
              <a:buChar char="•"/>
            </a:pPr>
            <a:r>
              <a:rPr lang="fi-FI" dirty="0"/>
              <a:t>Epäoikeudenmukaista, sillä työpaikkaa ei ole jaettu puolueettomasti vaan omaa sukua suosien. Jos hyvä palkka perustuu vain sukulaissuhteeseen, se ei ole myöskään ansaittua. Toisaalta parempi palkka voi olla myös ansaittua, jos sen perusteena on työntekijän osaaminen, koulutus tai työn vaativuus.</a:t>
            </a:r>
          </a:p>
          <a:p>
            <a:pPr marL="171450" lvl="0" indent="-171450" algn="l" rtl="0">
              <a:spcBef>
                <a:spcPts val="0"/>
              </a:spcBef>
              <a:spcAft>
                <a:spcPts val="0"/>
              </a:spcAft>
              <a:buFont typeface="Arial" panose="020B0604020202020204" pitchFamily="34" charset="0"/>
              <a:buChar char="•"/>
            </a:pPr>
            <a:endParaRPr lang="fi-FI" dirty="0"/>
          </a:p>
          <a:p>
            <a:pPr marL="0" lvl="0" indent="0" algn="l" rtl="0">
              <a:spcBef>
                <a:spcPts val="0"/>
              </a:spcBef>
              <a:spcAft>
                <a:spcPts val="0"/>
              </a:spcAft>
              <a:buNone/>
            </a:pPr>
            <a:r>
              <a:rPr lang="fi-FI" dirty="0"/>
              <a:t>f) kadulta löydetty kassillinen rahaa</a:t>
            </a:r>
          </a:p>
          <a:p>
            <a:pPr marL="171450" lvl="0" indent="-171450" algn="l" rtl="0">
              <a:spcBef>
                <a:spcPts val="0"/>
              </a:spcBef>
              <a:spcAft>
                <a:spcPts val="0"/>
              </a:spcAft>
              <a:buFont typeface="Arial" panose="020B0604020202020204" pitchFamily="34" charset="0"/>
              <a:buChar char="•"/>
            </a:pPr>
            <a:r>
              <a:rPr lang="fi-FI" dirty="0"/>
              <a:t>Ei missään tapauksessa ansaittua. Vaikka sanonta kuuluu, että ”löytäjä saa pitää”, niin lain näkökulmasta löytäjällä on velvollisuus etsiä rahojen oikea omistaja tai vietävä ne poliisille. Jos löytäjä pitää rahat, vauraus on epäoikeudenmukaisesti hankittua.</a:t>
            </a:r>
            <a:endParaRPr dirty="0"/>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376284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0"/>
        <p:cNvGrpSpPr/>
        <p:nvPr/>
      </p:nvGrpSpPr>
      <p:grpSpPr>
        <a:xfrm>
          <a:off x="0" y="0"/>
          <a:ext cx="0" cy="0"/>
          <a:chOff x="0" y="0"/>
          <a:chExt cx="0" cy="0"/>
        </a:xfrm>
      </p:grpSpPr>
      <p:sp>
        <p:nvSpPr>
          <p:cNvPr id="31" name="Google Shape;31;p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3" name="Google Shape;33;p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575757"/>
                </a:solidFill>
                <a:latin typeface="Calibri"/>
                <a:ea typeface="Calibri"/>
                <a:cs typeface="Calibri"/>
                <a:sym typeface="Calibri"/>
              </a:defRPr>
            </a:lvl1pPr>
            <a:lvl2pPr marL="0" lvl="1" indent="0" algn="r">
              <a:spcBef>
                <a:spcPts val="0"/>
              </a:spcBef>
              <a:buNone/>
              <a:defRPr sz="2400" b="0" i="0" u="none" strike="noStrike" cap="none">
                <a:solidFill>
                  <a:srgbClr val="575757"/>
                </a:solidFill>
                <a:latin typeface="Calibri"/>
                <a:ea typeface="Calibri"/>
                <a:cs typeface="Calibri"/>
                <a:sym typeface="Calibri"/>
              </a:defRPr>
            </a:lvl2pPr>
            <a:lvl3pPr marL="0" lvl="2" indent="0" algn="r">
              <a:spcBef>
                <a:spcPts val="0"/>
              </a:spcBef>
              <a:buNone/>
              <a:defRPr sz="2400" b="0" i="0" u="none" strike="noStrike" cap="none">
                <a:solidFill>
                  <a:srgbClr val="575757"/>
                </a:solidFill>
                <a:latin typeface="Calibri"/>
                <a:ea typeface="Calibri"/>
                <a:cs typeface="Calibri"/>
                <a:sym typeface="Calibri"/>
              </a:defRPr>
            </a:lvl3pPr>
            <a:lvl4pPr marL="0" lvl="3" indent="0" algn="r">
              <a:spcBef>
                <a:spcPts val="0"/>
              </a:spcBef>
              <a:buNone/>
              <a:defRPr sz="2400" b="0" i="0" u="none" strike="noStrike" cap="none">
                <a:solidFill>
                  <a:srgbClr val="575757"/>
                </a:solidFill>
                <a:latin typeface="Calibri"/>
                <a:ea typeface="Calibri"/>
                <a:cs typeface="Calibri"/>
                <a:sym typeface="Calibri"/>
              </a:defRPr>
            </a:lvl4pPr>
            <a:lvl5pPr marL="0" lvl="4" indent="0" algn="r">
              <a:spcBef>
                <a:spcPts val="0"/>
              </a:spcBef>
              <a:buNone/>
              <a:defRPr sz="2400" b="0" i="0" u="none" strike="noStrike" cap="none">
                <a:solidFill>
                  <a:srgbClr val="575757"/>
                </a:solidFill>
                <a:latin typeface="Calibri"/>
                <a:ea typeface="Calibri"/>
                <a:cs typeface="Calibri"/>
                <a:sym typeface="Calibri"/>
              </a:defRPr>
            </a:lvl5pPr>
            <a:lvl6pPr marL="0" lvl="5" indent="0" algn="r">
              <a:spcBef>
                <a:spcPts val="0"/>
              </a:spcBef>
              <a:buNone/>
              <a:defRPr sz="2400" b="0" i="0" u="none" strike="noStrike" cap="none">
                <a:solidFill>
                  <a:srgbClr val="575757"/>
                </a:solidFill>
                <a:latin typeface="Calibri"/>
                <a:ea typeface="Calibri"/>
                <a:cs typeface="Calibri"/>
                <a:sym typeface="Calibri"/>
              </a:defRPr>
            </a:lvl6pPr>
            <a:lvl7pPr marL="0" lvl="6" indent="0" algn="r">
              <a:spcBef>
                <a:spcPts val="0"/>
              </a:spcBef>
              <a:buNone/>
              <a:defRPr sz="2400" b="0" i="0" u="none" strike="noStrike" cap="none">
                <a:solidFill>
                  <a:srgbClr val="575757"/>
                </a:solidFill>
                <a:latin typeface="Calibri"/>
                <a:ea typeface="Calibri"/>
                <a:cs typeface="Calibri"/>
                <a:sym typeface="Calibri"/>
              </a:defRPr>
            </a:lvl7pPr>
            <a:lvl8pPr marL="0" lvl="7" indent="0" algn="r">
              <a:spcBef>
                <a:spcPts val="0"/>
              </a:spcBef>
              <a:buNone/>
              <a:defRPr sz="2400" b="0" i="0" u="none" strike="noStrike" cap="none">
                <a:solidFill>
                  <a:srgbClr val="575757"/>
                </a:solidFill>
                <a:latin typeface="Calibri"/>
                <a:ea typeface="Calibri"/>
                <a:cs typeface="Calibri"/>
                <a:sym typeface="Calibri"/>
              </a:defRPr>
            </a:lvl8pPr>
            <a:lvl9pPr marL="0" lvl="8" indent="0" algn="r">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34" name="Google Shape;34;p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8_Image Half Full">
  <p:cSld name="18_Image Half Full">
    <p:spTree>
      <p:nvGrpSpPr>
        <p:cNvPr id="1" name="Shape 35"/>
        <p:cNvGrpSpPr/>
        <p:nvPr/>
      </p:nvGrpSpPr>
      <p:grpSpPr>
        <a:xfrm>
          <a:off x="0" y="0"/>
          <a:ext cx="0" cy="0"/>
          <a:chOff x="0" y="0"/>
          <a:chExt cx="0" cy="0"/>
        </a:xfrm>
      </p:grpSpPr>
      <p:sp>
        <p:nvSpPr>
          <p:cNvPr id="36" name="Google Shape;36;p5"/>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i="0" u="none" strike="noStrike" cap="none">
              <a:solidFill>
                <a:schemeClr val="lt1"/>
              </a:solidFill>
              <a:latin typeface="Calibri"/>
              <a:ea typeface="Calibri"/>
              <a:cs typeface="Calibri"/>
              <a:sym typeface="Calibri"/>
            </a:endParaRPr>
          </a:p>
        </p:txBody>
      </p:sp>
      <p:sp>
        <p:nvSpPr>
          <p:cNvPr id="37" name="Google Shape;37;p5"/>
          <p:cNvSpPr txBox="1">
            <a:spLocks noGrp="1"/>
          </p:cNvSpPr>
          <p:nvPr>
            <p:ph type="body" idx="1"/>
          </p:nvPr>
        </p:nvSpPr>
        <p:spPr>
          <a:xfrm>
            <a:off x="1621943" y="3160738"/>
            <a:ext cx="10942861" cy="83998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8" name="Google Shape;38;p5"/>
          <p:cNvSpPr>
            <a:spLocks noGrp="1"/>
          </p:cNvSpPr>
          <p:nvPr>
            <p:ph type="pic" idx="2"/>
          </p:nvPr>
        </p:nvSpPr>
        <p:spPr>
          <a:xfrm>
            <a:off x="13460186" y="0"/>
            <a:ext cx="10923814" cy="13716000"/>
          </a:xfrm>
          <a:prstGeom prst="rect">
            <a:avLst/>
          </a:prstGeom>
          <a:noFill/>
          <a:ln>
            <a:noFill/>
          </a:ln>
        </p:spPr>
      </p:sp>
      <p:sp>
        <p:nvSpPr>
          <p:cNvPr id="39" name="Google Shape;39;p5"/>
          <p:cNvSpPr txBox="1">
            <a:spLocks noGrp="1"/>
          </p:cNvSpPr>
          <p:nvPr>
            <p:ph type="sldNum" idx="12"/>
          </p:nvPr>
        </p:nvSpPr>
        <p:spPr>
          <a:xfrm>
            <a:off x="17624213"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8F8F8F"/>
                </a:solidFill>
                <a:latin typeface="Calibri"/>
                <a:ea typeface="Calibri"/>
                <a:cs typeface="Calibri"/>
                <a:sym typeface="Calibri"/>
              </a:defRPr>
            </a:lvl1pPr>
            <a:lvl2pPr marL="0" lvl="1" indent="0" algn="r">
              <a:spcBef>
                <a:spcPts val="0"/>
              </a:spcBef>
              <a:buNone/>
              <a:defRPr sz="2400" b="0" i="0" u="none" strike="noStrike" cap="none">
                <a:solidFill>
                  <a:srgbClr val="8F8F8F"/>
                </a:solidFill>
                <a:latin typeface="Calibri"/>
                <a:ea typeface="Calibri"/>
                <a:cs typeface="Calibri"/>
                <a:sym typeface="Calibri"/>
              </a:defRPr>
            </a:lvl2pPr>
            <a:lvl3pPr marL="0" lvl="2" indent="0" algn="r">
              <a:spcBef>
                <a:spcPts val="0"/>
              </a:spcBef>
              <a:buNone/>
              <a:defRPr sz="2400" b="0" i="0" u="none" strike="noStrike" cap="none">
                <a:solidFill>
                  <a:srgbClr val="8F8F8F"/>
                </a:solidFill>
                <a:latin typeface="Calibri"/>
                <a:ea typeface="Calibri"/>
                <a:cs typeface="Calibri"/>
                <a:sym typeface="Calibri"/>
              </a:defRPr>
            </a:lvl3pPr>
            <a:lvl4pPr marL="0" lvl="3" indent="0" algn="r">
              <a:spcBef>
                <a:spcPts val="0"/>
              </a:spcBef>
              <a:buNone/>
              <a:defRPr sz="2400" b="0" i="0" u="none" strike="noStrike" cap="none">
                <a:solidFill>
                  <a:srgbClr val="8F8F8F"/>
                </a:solidFill>
                <a:latin typeface="Calibri"/>
                <a:ea typeface="Calibri"/>
                <a:cs typeface="Calibri"/>
                <a:sym typeface="Calibri"/>
              </a:defRPr>
            </a:lvl4pPr>
            <a:lvl5pPr marL="0" lvl="4" indent="0" algn="r">
              <a:spcBef>
                <a:spcPts val="0"/>
              </a:spcBef>
              <a:buNone/>
              <a:defRPr sz="2400" b="0" i="0" u="none" strike="noStrike" cap="none">
                <a:solidFill>
                  <a:srgbClr val="8F8F8F"/>
                </a:solidFill>
                <a:latin typeface="Calibri"/>
                <a:ea typeface="Calibri"/>
                <a:cs typeface="Calibri"/>
                <a:sym typeface="Calibri"/>
              </a:defRPr>
            </a:lvl5pPr>
            <a:lvl6pPr marL="0" lvl="5" indent="0" algn="r">
              <a:spcBef>
                <a:spcPts val="0"/>
              </a:spcBef>
              <a:buNone/>
              <a:defRPr sz="2400" b="0" i="0" u="none" strike="noStrike" cap="none">
                <a:solidFill>
                  <a:srgbClr val="8F8F8F"/>
                </a:solidFill>
                <a:latin typeface="Calibri"/>
                <a:ea typeface="Calibri"/>
                <a:cs typeface="Calibri"/>
                <a:sym typeface="Calibri"/>
              </a:defRPr>
            </a:lvl6pPr>
            <a:lvl7pPr marL="0" lvl="6" indent="0" algn="r">
              <a:spcBef>
                <a:spcPts val="0"/>
              </a:spcBef>
              <a:buNone/>
              <a:defRPr sz="2400" b="0" i="0" u="none" strike="noStrike" cap="none">
                <a:solidFill>
                  <a:srgbClr val="8F8F8F"/>
                </a:solidFill>
                <a:latin typeface="Calibri"/>
                <a:ea typeface="Calibri"/>
                <a:cs typeface="Calibri"/>
                <a:sym typeface="Calibri"/>
              </a:defRPr>
            </a:lvl7pPr>
            <a:lvl8pPr marL="0" lvl="7" indent="0" algn="r">
              <a:spcBef>
                <a:spcPts val="0"/>
              </a:spcBef>
              <a:buNone/>
              <a:defRPr sz="2400" b="0" i="0" u="none" strike="noStrike" cap="none">
                <a:solidFill>
                  <a:srgbClr val="8F8F8F"/>
                </a:solidFill>
                <a:latin typeface="Calibri"/>
                <a:ea typeface="Calibri"/>
                <a:cs typeface="Calibri"/>
                <a:sym typeface="Calibri"/>
              </a:defRPr>
            </a:lvl8pPr>
            <a:lvl9pPr marL="0" lvl="8" indent="0" algn="r">
              <a:spcBef>
                <a:spcPts val="0"/>
              </a:spcBef>
              <a:buNone/>
              <a:defRPr sz="2400" b="0" i="0" u="none" strike="noStrike" cap="none">
                <a:solidFill>
                  <a:srgbClr val="8F8F8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0" name="Google Shape;40;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5"/>
          <p:cNvSpPr txBox="1">
            <a:spLocks noGrp="1"/>
          </p:cNvSpPr>
          <p:nvPr>
            <p:ph type="title"/>
          </p:nvPr>
        </p:nvSpPr>
        <p:spPr>
          <a:xfrm>
            <a:off x="1621944" y="730251"/>
            <a:ext cx="10997318" cy="213018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3024">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575757"/>
                </a:solidFill>
                <a:latin typeface="Calibri"/>
                <a:ea typeface="Calibri"/>
                <a:cs typeface="Calibri"/>
                <a:sym typeface="Calibri"/>
              </a:defRPr>
            </a:lvl1pPr>
            <a:lvl2pPr marL="0" lvl="1" indent="0" algn="r">
              <a:spcBef>
                <a:spcPts val="0"/>
              </a:spcBef>
              <a:buNone/>
              <a:defRPr sz="2400" b="0" i="0" u="none" strike="noStrike" cap="none">
                <a:solidFill>
                  <a:srgbClr val="575757"/>
                </a:solidFill>
                <a:latin typeface="Calibri"/>
                <a:ea typeface="Calibri"/>
                <a:cs typeface="Calibri"/>
                <a:sym typeface="Calibri"/>
              </a:defRPr>
            </a:lvl2pPr>
            <a:lvl3pPr marL="0" lvl="2" indent="0" algn="r">
              <a:spcBef>
                <a:spcPts val="0"/>
              </a:spcBef>
              <a:buNone/>
              <a:defRPr sz="2400" b="0" i="0" u="none" strike="noStrike" cap="none">
                <a:solidFill>
                  <a:srgbClr val="575757"/>
                </a:solidFill>
                <a:latin typeface="Calibri"/>
                <a:ea typeface="Calibri"/>
                <a:cs typeface="Calibri"/>
                <a:sym typeface="Calibri"/>
              </a:defRPr>
            </a:lvl3pPr>
            <a:lvl4pPr marL="0" lvl="3" indent="0" algn="r">
              <a:spcBef>
                <a:spcPts val="0"/>
              </a:spcBef>
              <a:buNone/>
              <a:defRPr sz="2400" b="0" i="0" u="none" strike="noStrike" cap="none">
                <a:solidFill>
                  <a:srgbClr val="575757"/>
                </a:solidFill>
                <a:latin typeface="Calibri"/>
                <a:ea typeface="Calibri"/>
                <a:cs typeface="Calibri"/>
                <a:sym typeface="Calibri"/>
              </a:defRPr>
            </a:lvl4pPr>
            <a:lvl5pPr marL="0" lvl="4" indent="0" algn="r">
              <a:spcBef>
                <a:spcPts val="0"/>
              </a:spcBef>
              <a:buNone/>
              <a:defRPr sz="2400" b="0" i="0" u="none" strike="noStrike" cap="none">
                <a:solidFill>
                  <a:srgbClr val="575757"/>
                </a:solidFill>
                <a:latin typeface="Calibri"/>
                <a:ea typeface="Calibri"/>
                <a:cs typeface="Calibri"/>
                <a:sym typeface="Calibri"/>
              </a:defRPr>
            </a:lvl5pPr>
            <a:lvl6pPr marL="0" lvl="5" indent="0" algn="r">
              <a:spcBef>
                <a:spcPts val="0"/>
              </a:spcBef>
              <a:buNone/>
              <a:defRPr sz="2400" b="0" i="0" u="none" strike="noStrike" cap="none">
                <a:solidFill>
                  <a:srgbClr val="575757"/>
                </a:solidFill>
                <a:latin typeface="Calibri"/>
                <a:ea typeface="Calibri"/>
                <a:cs typeface="Calibri"/>
                <a:sym typeface="Calibri"/>
              </a:defRPr>
            </a:lvl6pPr>
            <a:lvl7pPr marL="0" lvl="6" indent="0" algn="r">
              <a:spcBef>
                <a:spcPts val="0"/>
              </a:spcBef>
              <a:buNone/>
              <a:defRPr sz="2400" b="0" i="0" u="none" strike="noStrike" cap="none">
                <a:solidFill>
                  <a:srgbClr val="575757"/>
                </a:solidFill>
                <a:latin typeface="Calibri"/>
                <a:ea typeface="Calibri"/>
                <a:cs typeface="Calibri"/>
                <a:sym typeface="Calibri"/>
              </a:defRPr>
            </a:lvl7pPr>
            <a:lvl8pPr marL="0" lvl="7" indent="0" algn="r">
              <a:spcBef>
                <a:spcPts val="0"/>
              </a:spcBef>
              <a:buNone/>
              <a:defRPr sz="2400" b="0" i="0" u="none" strike="noStrike" cap="none">
                <a:solidFill>
                  <a:srgbClr val="575757"/>
                </a:solidFill>
                <a:latin typeface="Calibri"/>
                <a:ea typeface="Calibri"/>
                <a:cs typeface="Calibri"/>
                <a:sym typeface="Calibri"/>
              </a:defRPr>
            </a:lvl8pPr>
            <a:lvl9pPr marL="0" lvl="8" indent="0" algn="r">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2400" b="0" i="0" u="none" strike="noStrike" cap="none">
                <a:solidFill>
                  <a:srgbClr val="575757"/>
                </a:solidFill>
                <a:latin typeface="Calibri"/>
                <a:ea typeface="Calibri"/>
                <a:cs typeface="Calibri"/>
                <a:sym typeface="Calibri"/>
              </a:defRPr>
            </a:lvl1pPr>
            <a:lvl2pPr marL="0" marR="0" lvl="1" indent="0" algn="r" rtl="0">
              <a:spcBef>
                <a:spcPts val="0"/>
              </a:spcBef>
              <a:buNone/>
              <a:defRPr sz="2400" b="0" i="0" u="none" strike="noStrike" cap="none">
                <a:solidFill>
                  <a:srgbClr val="575757"/>
                </a:solidFill>
                <a:latin typeface="Calibri"/>
                <a:ea typeface="Calibri"/>
                <a:cs typeface="Calibri"/>
                <a:sym typeface="Calibri"/>
              </a:defRPr>
            </a:lvl2pPr>
            <a:lvl3pPr marL="0" marR="0" lvl="2" indent="0" algn="r" rtl="0">
              <a:spcBef>
                <a:spcPts val="0"/>
              </a:spcBef>
              <a:buNone/>
              <a:defRPr sz="2400" b="0" i="0" u="none" strike="noStrike" cap="none">
                <a:solidFill>
                  <a:srgbClr val="575757"/>
                </a:solidFill>
                <a:latin typeface="Calibri"/>
                <a:ea typeface="Calibri"/>
                <a:cs typeface="Calibri"/>
                <a:sym typeface="Calibri"/>
              </a:defRPr>
            </a:lvl3pPr>
            <a:lvl4pPr marL="0" marR="0" lvl="3" indent="0" algn="r" rtl="0">
              <a:spcBef>
                <a:spcPts val="0"/>
              </a:spcBef>
              <a:buNone/>
              <a:defRPr sz="2400" b="0" i="0" u="none" strike="noStrike" cap="none">
                <a:solidFill>
                  <a:srgbClr val="575757"/>
                </a:solidFill>
                <a:latin typeface="Calibri"/>
                <a:ea typeface="Calibri"/>
                <a:cs typeface="Calibri"/>
                <a:sym typeface="Calibri"/>
              </a:defRPr>
            </a:lvl4pPr>
            <a:lvl5pPr marL="0" marR="0" lvl="4" indent="0" algn="r" rtl="0">
              <a:spcBef>
                <a:spcPts val="0"/>
              </a:spcBef>
              <a:buNone/>
              <a:defRPr sz="2400" b="0" i="0" u="none" strike="noStrike" cap="none">
                <a:solidFill>
                  <a:srgbClr val="575757"/>
                </a:solidFill>
                <a:latin typeface="Calibri"/>
                <a:ea typeface="Calibri"/>
                <a:cs typeface="Calibri"/>
                <a:sym typeface="Calibri"/>
              </a:defRPr>
            </a:lvl5pPr>
            <a:lvl6pPr marL="0" marR="0" lvl="5" indent="0" algn="r" rtl="0">
              <a:spcBef>
                <a:spcPts val="0"/>
              </a:spcBef>
              <a:buNone/>
              <a:defRPr sz="2400" b="0" i="0" u="none" strike="noStrike" cap="none">
                <a:solidFill>
                  <a:srgbClr val="575757"/>
                </a:solidFill>
                <a:latin typeface="Calibri"/>
                <a:ea typeface="Calibri"/>
                <a:cs typeface="Calibri"/>
                <a:sym typeface="Calibri"/>
              </a:defRPr>
            </a:lvl6pPr>
            <a:lvl7pPr marL="0" marR="0" lvl="6" indent="0" algn="r" rtl="0">
              <a:spcBef>
                <a:spcPts val="0"/>
              </a:spcBef>
              <a:buNone/>
              <a:defRPr sz="2400" b="0" i="0" u="none" strike="noStrike" cap="none">
                <a:solidFill>
                  <a:srgbClr val="575757"/>
                </a:solidFill>
                <a:latin typeface="Calibri"/>
                <a:ea typeface="Calibri"/>
                <a:cs typeface="Calibri"/>
                <a:sym typeface="Calibri"/>
              </a:defRPr>
            </a:lvl7pPr>
            <a:lvl8pPr marL="0" marR="0" lvl="7" indent="0" algn="r" rtl="0">
              <a:spcBef>
                <a:spcPts val="0"/>
              </a:spcBef>
              <a:buNone/>
              <a:defRPr sz="2400" b="0" i="0" u="none" strike="noStrike" cap="none">
                <a:solidFill>
                  <a:srgbClr val="575757"/>
                </a:solidFill>
                <a:latin typeface="Calibri"/>
                <a:ea typeface="Calibri"/>
                <a:cs typeface="Calibri"/>
                <a:sym typeface="Calibri"/>
              </a:defRPr>
            </a:lvl8pPr>
            <a:lvl9pPr marL="0" marR="0" lvl="8" indent="0" algn="r" rtl="0">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0" i="0" u="none" strike="noStrike" cap="none">
                <a:solidFill>
                  <a:srgbClr val="575757"/>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bbc.co.uk/programmes/p02n3sgv"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D8400"/>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lvl="0"/>
            <a:r>
              <a:rPr lang="fi-FI" dirty="0"/>
              <a:t>7. Kaksi teoriaa oikeudenmukaisuudesta</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FI 3 Yhteiskuntafilosofia</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IDEA (LOPS21)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Virittäytyminen aiheeseen</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fontScale="62500" lnSpcReduction="20000"/>
          </a:bodyPr>
          <a:lstStyle/>
          <a:p>
            <a:pPr marL="857250" lvl="0" indent="-857250">
              <a:spcBef>
                <a:spcPts val="0"/>
              </a:spcBef>
              <a:buFont typeface="Arial" panose="020B0604020202020204" pitchFamily="34" charset="0"/>
              <a:buChar char="•"/>
            </a:pPr>
            <a:r>
              <a:rPr lang="fi-FI" dirty="0"/>
              <a:t>Lue tarina:</a:t>
            </a:r>
          </a:p>
          <a:p>
            <a:pPr marL="0" lvl="0" indent="0">
              <a:spcBef>
                <a:spcPts val="0"/>
              </a:spcBef>
            </a:pPr>
            <a:endParaRPr lang="fi-FI" dirty="0"/>
          </a:p>
          <a:p>
            <a:pPr marL="0" lvl="0" indent="0">
              <a:spcBef>
                <a:spcPts val="0"/>
              </a:spcBef>
            </a:pPr>
            <a:r>
              <a:rPr lang="fi-FI" dirty="0"/>
              <a:t>Merja, Tuula ja Matti istuvat iltaa. He pohtivat, millainen on hyvä yhteiskunta ja mitä parannuksia he tekisivät, jos pääsisivät päättämään.</a:t>
            </a:r>
          </a:p>
          <a:p>
            <a:pPr marL="0" lvl="0" indent="0">
              <a:spcBef>
                <a:spcPts val="0"/>
              </a:spcBef>
            </a:pPr>
            <a:endParaRPr lang="fi-FI" dirty="0"/>
          </a:p>
          <a:p>
            <a:pPr marL="0" lvl="0" indent="0">
              <a:spcBef>
                <a:spcPts val="0"/>
              </a:spcBef>
            </a:pPr>
            <a:r>
              <a:rPr lang="fi-FI" dirty="0"/>
              <a:t>Merja on yksinhuoltaja. Hänen mielestään suurin ongelma Suomessa on yksinhuoltajien köyhyys. Lapsili­siä pitäisi hetimmiten nostaa, samoin elatustukea, hän vaatii.</a:t>
            </a:r>
          </a:p>
          <a:p>
            <a:pPr marL="0" lvl="0" indent="0">
              <a:spcBef>
                <a:spcPts val="0"/>
              </a:spcBef>
            </a:pPr>
            <a:endParaRPr lang="fi-FI" dirty="0"/>
          </a:p>
          <a:p>
            <a:pPr marL="0" lvl="0" indent="0">
              <a:spcBef>
                <a:spcPts val="0"/>
              </a:spcBef>
            </a:pPr>
            <a:r>
              <a:rPr lang="fi-FI" dirty="0"/>
              <a:t>Tuula taas on opiskelija ja eri linjoilla kuin Merja. Tuula huomauttaa, että mikään muu ihmisryhmä ei jou­du tulemaan toimeen niin vähällä rahalla kuin opiskeli­jat. Aivan ensiksi pitäisi korottaa opintotukea!</a:t>
            </a:r>
          </a:p>
          <a:p>
            <a:pPr marL="0" lvl="0" indent="0">
              <a:spcBef>
                <a:spcPts val="0"/>
              </a:spcBef>
            </a:pPr>
            <a:endParaRPr lang="fi-FI" dirty="0"/>
          </a:p>
          <a:p>
            <a:pPr marL="0" lvl="0" indent="0">
              <a:spcBef>
                <a:spcPts val="0"/>
              </a:spcBef>
            </a:pPr>
            <a:r>
              <a:rPr lang="fi-FI" dirty="0"/>
              <a:t>Matti on joukon hyväosaisin, ja nyt hän puuttuu kes­kusteluun. Hänen mukaansa hyvätuloisten verotus on niin ankaraa, että se tappaa työhalut ja karkottaa rik­kaat maasta. Jos hän saisi päättää, ensimmäiseksi keven­nettäisiin verotusta.</a:t>
            </a:r>
          </a:p>
          <a:p>
            <a:pPr marL="0" lvl="0" indent="0">
              <a:spcBef>
                <a:spcPts val="0"/>
              </a:spcBef>
            </a:pPr>
            <a:endParaRPr lang="fi-FI" dirty="0"/>
          </a:p>
          <a:p>
            <a:pPr marL="857250" lvl="0" indent="-857250">
              <a:spcBef>
                <a:spcPts val="0"/>
              </a:spcBef>
              <a:buFont typeface="Arial" panose="020B0604020202020204" pitchFamily="34" charset="0"/>
              <a:buChar char="•"/>
            </a:pPr>
            <a:r>
              <a:rPr lang="fi-FI" dirty="0"/>
              <a:t>Pohdi, miksi tarinan ystävyksillä ja ihmisillä ylipäätään on niin erilaisia näkemyksiä siitä, miten yhteiskuntaa pitäisi muuttaa?</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2</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7</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2" end="2"/>
                                            </p:txEl>
                                          </p:spTgt>
                                        </p:tgtEl>
                                        <p:attrNameLst>
                                          <p:attrName>style.visibility</p:attrName>
                                        </p:attrNameLst>
                                      </p:cBhvr>
                                      <p:to>
                                        <p:strVal val="visible"/>
                                      </p:to>
                                    </p:set>
                                    <p:animEffect transition="in" filter="fade">
                                      <p:cBhvr>
                                        <p:cTn id="7" dur="500"/>
                                        <p:tgtEl>
                                          <p:spTgt spid="126">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0" end="0"/>
                                            </p:txEl>
                                          </p:spTgt>
                                        </p:tgtEl>
                                        <p:attrNameLst>
                                          <p:attrName>style.visibility</p:attrName>
                                        </p:attrNameLst>
                                      </p:cBhvr>
                                      <p:to>
                                        <p:strVal val="visible"/>
                                      </p:to>
                                    </p:set>
                                    <p:animEffect transition="in" filter="fade">
                                      <p:cBhvr>
                                        <p:cTn id="12" dur="500"/>
                                        <p:tgtEl>
                                          <p:spTgt spid="12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4" end="4"/>
                                            </p:txEl>
                                          </p:spTgt>
                                        </p:tgtEl>
                                        <p:attrNameLst>
                                          <p:attrName>style.visibility</p:attrName>
                                        </p:attrNameLst>
                                      </p:cBhvr>
                                      <p:to>
                                        <p:strVal val="visible"/>
                                      </p:to>
                                    </p:set>
                                    <p:animEffect transition="in" filter="fade">
                                      <p:cBhvr>
                                        <p:cTn id="17" dur="500"/>
                                        <p:tgtEl>
                                          <p:spTgt spid="126">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6" end="6"/>
                                            </p:txEl>
                                          </p:spTgt>
                                        </p:tgtEl>
                                        <p:attrNameLst>
                                          <p:attrName>style.visibility</p:attrName>
                                        </p:attrNameLst>
                                      </p:cBhvr>
                                      <p:to>
                                        <p:strVal val="visible"/>
                                      </p:to>
                                    </p:set>
                                    <p:animEffect transition="in" filter="fade">
                                      <p:cBhvr>
                                        <p:cTn id="22" dur="500"/>
                                        <p:tgtEl>
                                          <p:spTgt spid="126">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8" end="8"/>
                                            </p:txEl>
                                          </p:spTgt>
                                        </p:tgtEl>
                                        <p:attrNameLst>
                                          <p:attrName>style.visibility</p:attrName>
                                        </p:attrNameLst>
                                      </p:cBhvr>
                                      <p:to>
                                        <p:strVal val="visible"/>
                                      </p:to>
                                    </p:set>
                                    <p:animEffect transition="in" filter="fade">
                                      <p:cBhvr>
                                        <p:cTn id="27" dur="500"/>
                                        <p:tgtEl>
                                          <p:spTgt spid="126">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10" end="10"/>
                                            </p:txEl>
                                          </p:spTgt>
                                        </p:tgtEl>
                                        <p:attrNameLst>
                                          <p:attrName>style.visibility</p:attrName>
                                        </p:attrNameLst>
                                      </p:cBhvr>
                                      <p:to>
                                        <p:strVal val="visible"/>
                                      </p:to>
                                    </p:set>
                                    <p:animEffect transition="in" filter="fade">
                                      <p:cBhvr>
                                        <p:cTn id="32" dur="500"/>
                                        <p:tgtEl>
                                          <p:spTgt spid="12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John </a:t>
            </a:r>
            <a:r>
              <a:rPr lang="fi-FI" dirty="0" err="1"/>
              <a:t>Rawls</a:t>
            </a:r>
            <a:r>
              <a:rPr lang="fi-FI" dirty="0"/>
              <a:t> ja oikeudenmukaisuus</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fontScale="85000" lnSpcReduction="20000"/>
          </a:bodyPr>
          <a:lstStyle/>
          <a:p>
            <a:pPr marL="857250" lvl="0" indent="-857250">
              <a:spcBef>
                <a:spcPts val="0"/>
              </a:spcBef>
              <a:buFont typeface="Arial" panose="020B0604020202020204" pitchFamily="34" charset="0"/>
              <a:buChar char="•"/>
            </a:pPr>
            <a:r>
              <a:rPr lang="fi-FI" dirty="0"/>
              <a:t>Yhdysvaltalainen filosofi </a:t>
            </a:r>
            <a:r>
              <a:rPr lang="fi-FI" b="1" dirty="0"/>
              <a:t>John </a:t>
            </a:r>
            <a:r>
              <a:rPr lang="fi-FI" b="1" dirty="0" err="1"/>
              <a:t>Rawls</a:t>
            </a:r>
            <a:r>
              <a:rPr lang="fi-FI" b="1" dirty="0"/>
              <a:t> </a:t>
            </a:r>
            <a:r>
              <a:rPr lang="fi-FI" dirty="0"/>
              <a:t>(1921–2002)</a:t>
            </a:r>
          </a:p>
          <a:p>
            <a:pPr marL="0" lvl="0" indent="0">
              <a:spcBef>
                <a:spcPts val="0"/>
              </a:spcBef>
            </a:pPr>
            <a:endParaRPr lang="fi-FI" dirty="0"/>
          </a:p>
          <a:p>
            <a:pPr marL="857250" lvl="0" indent="-857250">
              <a:spcBef>
                <a:spcPts val="0"/>
              </a:spcBef>
              <a:buFont typeface="Arial" panose="020B0604020202020204" pitchFamily="34" charset="0"/>
              <a:buChar char="•"/>
            </a:pPr>
            <a:r>
              <a:rPr lang="fi-FI" b="1" dirty="0"/>
              <a:t>Tietämättömyyden verho</a:t>
            </a:r>
          </a:p>
          <a:p>
            <a:pPr marL="857250" lvl="0" indent="-857250">
              <a:spcBef>
                <a:spcPts val="0"/>
              </a:spcBef>
              <a:buFont typeface="Arial" panose="020B0604020202020204" pitchFamily="34" charset="0"/>
              <a:buChar char="•"/>
            </a:pPr>
            <a:r>
              <a:rPr lang="fi-FI" dirty="0"/>
              <a:t>Oikeudenmukaisuutta koskevissa valinnoissa auttava ajatuskoe.</a:t>
            </a:r>
          </a:p>
          <a:p>
            <a:pPr marL="857250" lvl="0" indent="-857250">
              <a:spcBef>
                <a:spcPts val="0"/>
              </a:spcBef>
              <a:buFont typeface="Arial" panose="020B0604020202020204" pitchFamily="34" charset="0"/>
              <a:buChar char="•"/>
            </a:pPr>
            <a:r>
              <a:rPr lang="fi-FI" dirty="0"/>
              <a:t>Verhon takana kukaan ei tiedä asemaansa, varallisuuttaan, koulutustaan, ikäänsä tai edes halujaan.</a:t>
            </a:r>
          </a:p>
          <a:p>
            <a:pPr marL="1314450" lvl="1" indent="-857250">
              <a:spcBef>
                <a:spcPts val="0"/>
              </a:spcBef>
              <a:buFont typeface="Arial" panose="020B0604020202020204" pitchFamily="34" charset="0"/>
              <a:buChar char="•"/>
            </a:pPr>
            <a:r>
              <a:rPr lang="fi-FI" dirty="0"/>
              <a:t>Siksi rationaalinen valitsija pyrkii maksimoimaan kaikkien edun.</a:t>
            </a:r>
          </a:p>
          <a:p>
            <a:pPr marL="857250" lvl="0" indent="-857250">
              <a:spcBef>
                <a:spcPts val="0"/>
              </a:spcBef>
              <a:buFont typeface="Arial" panose="020B0604020202020204" pitchFamily="34" charset="0"/>
              <a:buChar char="•"/>
            </a:pPr>
            <a:r>
              <a:rPr lang="fi-FI" dirty="0" err="1"/>
              <a:t>Rawlsin</a:t>
            </a:r>
            <a:r>
              <a:rPr lang="fi-FI" dirty="0"/>
              <a:t> mukaan verhon takana kaikki hyväksyisivät</a:t>
            </a:r>
          </a:p>
          <a:p>
            <a:pPr marL="1314450" lvl="1" indent="-857250">
              <a:spcBef>
                <a:spcPts val="0"/>
              </a:spcBef>
              <a:buFont typeface="Arial" panose="020B0604020202020204" pitchFamily="34" charset="0"/>
              <a:buChar char="•"/>
            </a:pPr>
            <a:r>
              <a:rPr lang="fi-FI" b="1" dirty="0"/>
              <a:t>vapausperiaatteen</a:t>
            </a:r>
            <a:r>
              <a:rPr lang="fi-FI" dirty="0"/>
              <a:t>, jonka mukaan kaikille on taattava mahdollisimman laajat perusvapaudet</a:t>
            </a:r>
          </a:p>
          <a:p>
            <a:pPr marL="1314450" lvl="1" indent="-857250">
              <a:spcBef>
                <a:spcPts val="0"/>
              </a:spcBef>
              <a:buFont typeface="Arial" panose="020B0604020202020204" pitchFamily="34" charset="0"/>
              <a:buChar char="•"/>
            </a:pPr>
            <a:r>
              <a:rPr lang="fi-FI" b="1" dirty="0" err="1"/>
              <a:t>eroperiaateen</a:t>
            </a:r>
            <a:r>
              <a:rPr lang="fi-FI" dirty="0"/>
              <a:t>, jonka mukaan yhteiskunnalliset erot ovat oikeutettuja kunhan seuraavat ehdot toteutuvat:</a:t>
            </a:r>
          </a:p>
          <a:p>
            <a:pPr marL="1771650" lvl="2" indent="-857250">
              <a:spcBef>
                <a:spcPts val="0"/>
              </a:spcBef>
              <a:buFont typeface="Arial" panose="020B0604020202020204" pitchFamily="34" charset="0"/>
              <a:buChar char="•"/>
            </a:pPr>
            <a:r>
              <a:rPr lang="fi-FI" dirty="0"/>
              <a:t>kaikilla on yhtäläiset mahdollisuudet hakea yhteiskunnan virkoihin tai asemiin</a:t>
            </a:r>
          </a:p>
          <a:p>
            <a:pPr marL="1771650" lvl="2" indent="-857250">
              <a:spcBef>
                <a:spcPts val="0"/>
              </a:spcBef>
              <a:buFont typeface="Arial" panose="020B0604020202020204" pitchFamily="34" charset="0"/>
              <a:buChar char="•"/>
            </a:pPr>
            <a:r>
              <a:rPr lang="fi-FI" dirty="0"/>
              <a:t>erojen on koiduttava myös huono-osaisten parhaaksi.</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3</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7</a:t>
            </a:r>
            <a:endParaRPr dirty="0"/>
          </a:p>
        </p:txBody>
      </p:sp>
    </p:spTree>
    <p:extLst>
      <p:ext uri="{BB962C8B-B14F-4D97-AF65-F5344CB8AC3E}">
        <p14:creationId xmlns:p14="http://schemas.microsoft.com/office/powerpoint/2010/main" val="2108463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2" end="2"/>
                                            </p:txEl>
                                          </p:spTgt>
                                        </p:tgtEl>
                                        <p:attrNameLst>
                                          <p:attrName>style.visibility</p:attrName>
                                        </p:attrNameLst>
                                      </p:cBhvr>
                                      <p:to>
                                        <p:strVal val="visible"/>
                                      </p:to>
                                    </p:set>
                                    <p:animEffect transition="in" filter="fade">
                                      <p:cBhvr>
                                        <p:cTn id="12" dur="500"/>
                                        <p:tgtEl>
                                          <p:spTgt spid="12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3" end="3"/>
                                            </p:txEl>
                                          </p:spTgt>
                                        </p:tgtEl>
                                        <p:attrNameLst>
                                          <p:attrName>style.visibility</p:attrName>
                                        </p:attrNameLst>
                                      </p:cBhvr>
                                      <p:to>
                                        <p:strVal val="visible"/>
                                      </p:to>
                                    </p:set>
                                    <p:animEffect transition="in" filter="fade">
                                      <p:cBhvr>
                                        <p:cTn id="17" dur="500"/>
                                        <p:tgtEl>
                                          <p:spTgt spid="12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4" end="4"/>
                                            </p:txEl>
                                          </p:spTgt>
                                        </p:tgtEl>
                                        <p:attrNameLst>
                                          <p:attrName>style.visibility</p:attrName>
                                        </p:attrNameLst>
                                      </p:cBhvr>
                                      <p:to>
                                        <p:strVal val="visible"/>
                                      </p:to>
                                    </p:set>
                                    <p:animEffect transition="in" filter="fade">
                                      <p:cBhvr>
                                        <p:cTn id="22" dur="500"/>
                                        <p:tgtEl>
                                          <p:spTgt spid="12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5" end="5"/>
                                            </p:txEl>
                                          </p:spTgt>
                                        </p:tgtEl>
                                        <p:attrNameLst>
                                          <p:attrName>style.visibility</p:attrName>
                                        </p:attrNameLst>
                                      </p:cBhvr>
                                      <p:to>
                                        <p:strVal val="visible"/>
                                      </p:to>
                                    </p:set>
                                    <p:animEffect transition="in" filter="fade">
                                      <p:cBhvr>
                                        <p:cTn id="27" dur="500"/>
                                        <p:tgtEl>
                                          <p:spTgt spid="126">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6" end="6"/>
                                            </p:txEl>
                                          </p:spTgt>
                                        </p:tgtEl>
                                        <p:attrNameLst>
                                          <p:attrName>style.visibility</p:attrName>
                                        </p:attrNameLst>
                                      </p:cBhvr>
                                      <p:to>
                                        <p:strVal val="visible"/>
                                      </p:to>
                                    </p:set>
                                    <p:animEffect transition="in" filter="fade">
                                      <p:cBhvr>
                                        <p:cTn id="32" dur="500"/>
                                        <p:tgtEl>
                                          <p:spTgt spid="126">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7" end="7"/>
                                            </p:txEl>
                                          </p:spTgt>
                                        </p:tgtEl>
                                        <p:attrNameLst>
                                          <p:attrName>style.visibility</p:attrName>
                                        </p:attrNameLst>
                                      </p:cBhvr>
                                      <p:to>
                                        <p:strVal val="visible"/>
                                      </p:to>
                                    </p:set>
                                    <p:animEffect transition="in" filter="fade">
                                      <p:cBhvr>
                                        <p:cTn id="37" dur="500"/>
                                        <p:tgtEl>
                                          <p:spTgt spid="126">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6">
                                            <p:txEl>
                                              <p:pRg st="8" end="8"/>
                                            </p:txEl>
                                          </p:spTgt>
                                        </p:tgtEl>
                                        <p:attrNameLst>
                                          <p:attrName>style.visibility</p:attrName>
                                        </p:attrNameLst>
                                      </p:cBhvr>
                                      <p:to>
                                        <p:strVal val="visible"/>
                                      </p:to>
                                    </p:set>
                                    <p:animEffect transition="in" filter="fade">
                                      <p:cBhvr>
                                        <p:cTn id="42" dur="500"/>
                                        <p:tgtEl>
                                          <p:spTgt spid="126">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6">
                                            <p:txEl>
                                              <p:pRg st="9" end="9"/>
                                            </p:txEl>
                                          </p:spTgt>
                                        </p:tgtEl>
                                        <p:attrNameLst>
                                          <p:attrName>style.visibility</p:attrName>
                                        </p:attrNameLst>
                                      </p:cBhvr>
                                      <p:to>
                                        <p:strVal val="visible"/>
                                      </p:to>
                                    </p:set>
                                    <p:animEffect transition="in" filter="fade">
                                      <p:cBhvr>
                                        <p:cTn id="47" dur="500"/>
                                        <p:tgtEl>
                                          <p:spTgt spid="126">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26">
                                            <p:txEl>
                                              <p:pRg st="10" end="10"/>
                                            </p:txEl>
                                          </p:spTgt>
                                        </p:tgtEl>
                                        <p:attrNameLst>
                                          <p:attrName>style.visibility</p:attrName>
                                        </p:attrNameLst>
                                      </p:cBhvr>
                                      <p:to>
                                        <p:strVal val="visible"/>
                                      </p:to>
                                    </p:set>
                                    <p:animEffect transition="in" filter="fade">
                                      <p:cBhvr>
                                        <p:cTn id="52" dur="500"/>
                                        <p:tgtEl>
                                          <p:spTgt spid="12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Tietämättömyyden verho</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panose="020B0604020202020204" pitchFamily="34" charset="0"/>
              <a:buChar char="•"/>
            </a:pPr>
            <a:r>
              <a:rPr lang="fi-FI" dirty="0"/>
              <a:t>Katso BBC:n </a:t>
            </a:r>
            <a:r>
              <a:rPr lang="fi-FI" dirty="0" err="1"/>
              <a:t>History</a:t>
            </a:r>
            <a:r>
              <a:rPr lang="fi-FI" dirty="0"/>
              <a:t> of </a:t>
            </a:r>
            <a:r>
              <a:rPr lang="fi-FI" dirty="0" err="1"/>
              <a:t>Ideas</a:t>
            </a:r>
            <a:r>
              <a:rPr lang="fi-FI" dirty="0"/>
              <a:t> sarjan </a:t>
            </a:r>
            <a:r>
              <a:rPr lang="fi-FI" dirty="0">
                <a:hlinkClick r:id="rId3"/>
              </a:rPr>
              <a:t>video</a:t>
            </a:r>
            <a:r>
              <a:rPr lang="fi-FI" dirty="0"/>
              <a:t> </a:t>
            </a:r>
            <a:r>
              <a:rPr lang="fi-FI" i="1" dirty="0" err="1"/>
              <a:t>The</a:t>
            </a:r>
            <a:r>
              <a:rPr lang="fi-FI" i="1" dirty="0"/>
              <a:t> </a:t>
            </a:r>
            <a:r>
              <a:rPr lang="fi-FI" i="1" dirty="0" err="1"/>
              <a:t>Veil</a:t>
            </a:r>
            <a:r>
              <a:rPr lang="fi-FI" i="1" dirty="0"/>
              <a:t> of </a:t>
            </a:r>
            <a:r>
              <a:rPr lang="fi-FI" i="1" dirty="0" err="1"/>
              <a:t>Ignorance</a:t>
            </a:r>
            <a:r>
              <a:rPr lang="fi-FI" i="1" dirty="0"/>
              <a:t>.</a:t>
            </a:r>
            <a:br>
              <a:rPr lang="fi-FI" i="1" dirty="0"/>
            </a:br>
            <a:endParaRPr lang="fi-FI" i="1" dirty="0"/>
          </a:p>
          <a:p>
            <a:pPr marL="857250" lvl="0" indent="-857250">
              <a:spcBef>
                <a:spcPts val="0"/>
              </a:spcBef>
              <a:buFont typeface="Arial" panose="020B0604020202020204" pitchFamily="34" charset="0"/>
              <a:buChar char="•"/>
            </a:pPr>
            <a:r>
              <a:rPr lang="fi-FI" dirty="0"/>
              <a:t>Pohtikaa videon katsomisen jälkeen:</a:t>
            </a:r>
          </a:p>
          <a:p>
            <a:pPr marL="1314450" lvl="1" indent="-857250">
              <a:spcBef>
                <a:spcPts val="0"/>
              </a:spcBef>
              <a:buFont typeface="Arial" panose="020B0604020202020204" pitchFamily="34" charset="0"/>
              <a:buChar char="•"/>
            </a:pPr>
            <a:r>
              <a:rPr lang="fi-FI" dirty="0"/>
              <a:t>Onko ihmisten mahdollista kuvitella itsensä tietämättömyyden verhon taakse?</a:t>
            </a:r>
          </a:p>
          <a:p>
            <a:pPr marL="1314450" lvl="1" indent="-857250">
              <a:spcBef>
                <a:spcPts val="0"/>
              </a:spcBef>
              <a:buFont typeface="Arial" panose="020B0604020202020204" pitchFamily="34" charset="0"/>
              <a:buChar char="•"/>
            </a:pPr>
            <a:r>
              <a:rPr lang="fi-FI" dirty="0"/>
              <a:t>Hyväksyisitkö itse kaikki </a:t>
            </a:r>
            <a:r>
              <a:rPr lang="fi-FI" dirty="0" err="1"/>
              <a:t>Rawlsin</a:t>
            </a:r>
            <a:r>
              <a:rPr lang="fi-FI" dirty="0"/>
              <a:t> periaatteet?</a:t>
            </a:r>
          </a:p>
          <a:p>
            <a:pPr marL="1314450" lvl="1" indent="-857250">
              <a:spcBef>
                <a:spcPts val="0"/>
              </a:spcBef>
              <a:buFont typeface="Arial" panose="020B0604020202020204" pitchFamily="34" charset="0"/>
              <a:buChar char="•"/>
            </a:pPr>
            <a:r>
              <a:rPr lang="fi-FI" dirty="0"/>
              <a:t>Mitä kritiikkiä näitä periaatteita kohtaan voisi esittää?</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4</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7</a:t>
            </a:r>
            <a:endParaRPr dirty="0"/>
          </a:p>
        </p:txBody>
      </p:sp>
    </p:spTree>
    <p:extLst>
      <p:ext uri="{BB962C8B-B14F-4D97-AF65-F5344CB8AC3E}">
        <p14:creationId xmlns:p14="http://schemas.microsoft.com/office/powerpoint/2010/main" val="519181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Robert </a:t>
            </a:r>
            <a:r>
              <a:rPr lang="fi-FI" dirty="0" err="1"/>
              <a:t>Nozick</a:t>
            </a:r>
            <a:r>
              <a:rPr lang="fi-FI" dirty="0"/>
              <a:t> ja oikeudenmukaisuus</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fontScale="92500" lnSpcReduction="20000"/>
          </a:bodyPr>
          <a:lstStyle/>
          <a:p>
            <a:pPr marL="857250" lvl="0" indent="-857250">
              <a:spcBef>
                <a:spcPts val="0"/>
              </a:spcBef>
              <a:buFont typeface="Arial" panose="020B0604020202020204" pitchFamily="34" charset="0"/>
              <a:buChar char="•"/>
            </a:pPr>
            <a:r>
              <a:rPr lang="fi-FI" b="1" dirty="0"/>
              <a:t>Robert </a:t>
            </a:r>
            <a:r>
              <a:rPr lang="fi-FI" b="1" dirty="0" err="1"/>
              <a:t>Nozick</a:t>
            </a:r>
            <a:r>
              <a:rPr lang="fi-FI" b="1" dirty="0"/>
              <a:t> </a:t>
            </a:r>
            <a:r>
              <a:rPr lang="fi-FI" dirty="0"/>
              <a:t>(1938–2002) kritisoi </a:t>
            </a:r>
            <a:r>
              <a:rPr lang="fi-FI" dirty="0" err="1"/>
              <a:t>Rawlsin</a:t>
            </a:r>
            <a:r>
              <a:rPr lang="fi-FI" dirty="0"/>
              <a:t> ajattelua.</a:t>
            </a:r>
          </a:p>
          <a:p>
            <a:pPr marL="857250" lvl="0" indent="-857250">
              <a:spcBef>
                <a:spcPts val="0"/>
              </a:spcBef>
              <a:buFont typeface="Arial" panose="020B0604020202020204" pitchFamily="34" charset="0"/>
              <a:buChar char="•"/>
            </a:pPr>
            <a:r>
              <a:rPr lang="fi-FI" dirty="0"/>
              <a:t>Kannattaa </a:t>
            </a:r>
            <a:r>
              <a:rPr lang="fi-FI" b="1" dirty="0" err="1"/>
              <a:t>libertarismia</a:t>
            </a:r>
            <a:r>
              <a:rPr lang="fi-FI" dirty="0"/>
              <a:t>, jonka tavoitteena on äärimmäinen yksilönvapaus, johon yhteiskunta puuttuu mahdollisimman vähän.</a:t>
            </a:r>
          </a:p>
          <a:p>
            <a:pPr marL="857250" lvl="0" indent="-857250">
              <a:spcBef>
                <a:spcPts val="0"/>
              </a:spcBef>
              <a:buFont typeface="Arial" panose="020B0604020202020204" pitchFamily="34" charset="0"/>
              <a:buChar char="•"/>
            </a:pPr>
            <a:r>
              <a:rPr lang="fi-FI" dirty="0" err="1"/>
              <a:t>Hyväkysyy</a:t>
            </a:r>
            <a:r>
              <a:rPr lang="fi-FI" dirty="0"/>
              <a:t> </a:t>
            </a:r>
            <a:r>
              <a:rPr lang="fi-FI" dirty="0" err="1"/>
              <a:t>Rawlsin</a:t>
            </a:r>
            <a:r>
              <a:rPr lang="fi-FI" dirty="0"/>
              <a:t> vapausperiaatteen, mutta ei eroperiaatetta.</a:t>
            </a:r>
            <a:br>
              <a:rPr lang="fi-FI" dirty="0"/>
            </a:br>
            <a:endParaRPr lang="fi-FI" dirty="0"/>
          </a:p>
          <a:p>
            <a:pPr marL="857250" lvl="0" indent="-857250">
              <a:spcBef>
                <a:spcPts val="0"/>
              </a:spcBef>
              <a:buFont typeface="Arial" panose="020B0604020202020204" pitchFamily="34" charset="0"/>
              <a:buChar char="•"/>
            </a:pPr>
            <a:r>
              <a:rPr lang="fi-FI" dirty="0" err="1"/>
              <a:t>Nozick</a:t>
            </a:r>
            <a:r>
              <a:rPr lang="fi-FI" dirty="0"/>
              <a:t>: Oikeudenmukaisuuden perusta löytyy historiasta.</a:t>
            </a:r>
          </a:p>
          <a:p>
            <a:pPr marL="1314450" lvl="1" indent="-857250">
              <a:spcBef>
                <a:spcPts val="0"/>
              </a:spcBef>
              <a:buFont typeface="Arial" panose="020B0604020202020204" pitchFamily="34" charset="0"/>
              <a:buChar char="•"/>
            </a:pPr>
            <a:r>
              <a:rPr lang="fi-FI" dirty="0"/>
              <a:t>Onko vauraus hankittu omalla työllä, lahjakkuudella tai riskinotolla?</a:t>
            </a:r>
          </a:p>
          <a:p>
            <a:pPr marL="1314450" lvl="1" indent="-857250">
              <a:spcBef>
                <a:spcPts val="0"/>
              </a:spcBef>
              <a:buFont typeface="Arial" panose="020B0604020202020204" pitchFamily="34" charset="0"/>
              <a:buChar char="•"/>
            </a:pPr>
            <a:r>
              <a:rPr lang="fi-FI" dirty="0"/>
              <a:t>Ovatko tavarat tai varat vaihtaneet omistajaa vapaaehtoisesti?</a:t>
            </a:r>
          </a:p>
          <a:p>
            <a:pPr marL="1314450" lvl="1" indent="-857250">
              <a:spcBef>
                <a:spcPts val="0"/>
              </a:spcBef>
              <a:buFont typeface="Arial" panose="020B0604020202020204" pitchFamily="34" charset="0"/>
              <a:buChar char="•"/>
            </a:pPr>
            <a:r>
              <a:rPr lang="fi-FI" dirty="0"/>
              <a:t>Jos vastaus molempiin kysymyksiin on kyllä, vauraus on oikeudenmukaisesti hankittua.</a:t>
            </a:r>
          </a:p>
          <a:p>
            <a:pPr marL="1314450" lvl="1" indent="-857250">
              <a:spcBef>
                <a:spcPts val="0"/>
              </a:spcBef>
              <a:buFont typeface="Arial" panose="020B0604020202020204" pitchFamily="34" charset="0"/>
              <a:buChar char="•"/>
            </a:pPr>
            <a:r>
              <a:rPr lang="fi-FI" dirty="0"/>
              <a:t>Oikeudenmukaisesti hankittu varallisuus on rikkaan ansio, ja hänellä on siihen oikeus.</a:t>
            </a:r>
            <a:br>
              <a:rPr lang="fi-FI" dirty="0"/>
            </a:br>
            <a:endParaRPr lang="fi-FI" dirty="0"/>
          </a:p>
          <a:p>
            <a:pPr marL="857250" lvl="0" indent="-857250">
              <a:spcBef>
                <a:spcPts val="0"/>
              </a:spcBef>
              <a:buFont typeface="Arial" panose="020B0604020202020204" pitchFamily="34" charset="0"/>
              <a:buChar char="•"/>
            </a:pPr>
            <a:r>
              <a:rPr lang="fi-FI" dirty="0"/>
              <a:t>Eli yhteiskunnan ei pidä puuttua tulo- ja varallisuuseroihin!</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5</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7</a:t>
            </a:r>
            <a:endParaRPr dirty="0"/>
          </a:p>
        </p:txBody>
      </p:sp>
    </p:spTree>
    <p:extLst>
      <p:ext uri="{BB962C8B-B14F-4D97-AF65-F5344CB8AC3E}">
        <p14:creationId xmlns:p14="http://schemas.microsoft.com/office/powerpoint/2010/main" val="3632378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6" end="6"/>
                                            </p:txEl>
                                          </p:spTgt>
                                        </p:tgtEl>
                                        <p:attrNameLst>
                                          <p:attrName>style.visibility</p:attrName>
                                        </p:attrNameLst>
                                      </p:cBhvr>
                                      <p:to>
                                        <p:strVal val="visible"/>
                                      </p:to>
                                    </p:set>
                                    <p:animEffect transition="in" filter="fade">
                                      <p:cBhvr>
                                        <p:cTn id="37" dur="500"/>
                                        <p:tgtEl>
                                          <p:spTgt spid="12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6">
                                            <p:txEl>
                                              <p:pRg st="7" end="7"/>
                                            </p:txEl>
                                          </p:spTgt>
                                        </p:tgtEl>
                                        <p:attrNameLst>
                                          <p:attrName>style.visibility</p:attrName>
                                        </p:attrNameLst>
                                      </p:cBhvr>
                                      <p:to>
                                        <p:strVal val="visible"/>
                                      </p:to>
                                    </p:set>
                                    <p:animEffect transition="in" filter="fade">
                                      <p:cBhvr>
                                        <p:cTn id="42" dur="500"/>
                                        <p:tgtEl>
                                          <p:spTgt spid="12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6">
                                            <p:txEl>
                                              <p:pRg st="8" end="8"/>
                                            </p:txEl>
                                          </p:spTgt>
                                        </p:tgtEl>
                                        <p:attrNameLst>
                                          <p:attrName>style.visibility</p:attrName>
                                        </p:attrNameLst>
                                      </p:cBhvr>
                                      <p:to>
                                        <p:strVal val="visible"/>
                                      </p:to>
                                    </p:set>
                                    <p:animEffect transition="in" filter="fade">
                                      <p:cBhvr>
                                        <p:cTn id="47" dur="500"/>
                                        <p:tgtEl>
                                          <p:spTgt spid="12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Tehtävä</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lnSpcReduction="10000"/>
          </a:bodyPr>
          <a:lstStyle/>
          <a:p>
            <a:pPr marL="0" lvl="0" indent="0">
              <a:spcBef>
                <a:spcPts val="0"/>
              </a:spcBef>
            </a:pPr>
            <a:r>
              <a:rPr lang="fi-FI" i="1" dirty="0"/>
              <a:t>Idea 3</a:t>
            </a:r>
            <a:r>
              <a:rPr lang="fi-FI" dirty="0"/>
              <a:t>, luku 7, tehtävä 1 (s. 75):</a:t>
            </a:r>
          </a:p>
          <a:p>
            <a:pPr marL="0" lvl="0" indent="0">
              <a:spcBef>
                <a:spcPts val="0"/>
              </a:spcBef>
            </a:pPr>
            <a:endParaRPr lang="fi-FI" dirty="0"/>
          </a:p>
          <a:p>
            <a:pPr marL="0" lvl="0" indent="0">
              <a:spcBef>
                <a:spcPts val="0"/>
              </a:spcBef>
            </a:pPr>
            <a:r>
              <a:rPr lang="fi-FI" dirty="0"/>
              <a:t>Arvioi, onko vauraus seuraavissa tapauksissa oikeudenmukaisesti hankittua. Entä ansaittua?</a:t>
            </a:r>
          </a:p>
          <a:p>
            <a:pPr marL="0" lvl="0" indent="0">
              <a:spcBef>
                <a:spcPts val="0"/>
              </a:spcBef>
            </a:pPr>
            <a:endParaRPr lang="fi-FI" dirty="0"/>
          </a:p>
          <a:p>
            <a:pPr marL="0" lvl="0" indent="0">
              <a:spcBef>
                <a:spcPts val="0"/>
              </a:spcBef>
            </a:pPr>
            <a:r>
              <a:rPr lang="fi-FI" dirty="0"/>
              <a:t>a) lottovoitto</a:t>
            </a:r>
          </a:p>
          <a:p>
            <a:pPr marL="0" lvl="0" indent="0">
              <a:spcBef>
                <a:spcPts val="0"/>
              </a:spcBef>
            </a:pPr>
            <a:r>
              <a:rPr lang="fi-FI" dirty="0"/>
              <a:t>b) pokeriturnauksen voittaminen</a:t>
            </a:r>
          </a:p>
          <a:p>
            <a:pPr marL="0" lvl="0" indent="0">
              <a:spcBef>
                <a:spcPts val="0"/>
              </a:spcBef>
            </a:pPr>
            <a:r>
              <a:rPr lang="fi-FI" dirty="0"/>
              <a:t>c) pörssikeinottelu</a:t>
            </a:r>
          </a:p>
          <a:p>
            <a:pPr marL="0" lvl="0" indent="0">
              <a:spcBef>
                <a:spcPts val="0"/>
              </a:spcBef>
            </a:pPr>
            <a:r>
              <a:rPr lang="fi-FI" dirty="0"/>
              <a:t>d) naimisiinmeno rikkaan kanssa</a:t>
            </a:r>
          </a:p>
          <a:p>
            <a:pPr marL="0" lvl="0" indent="0">
              <a:spcBef>
                <a:spcPts val="0"/>
              </a:spcBef>
            </a:pPr>
            <a:r>
              <a:rPr lang="fi-FI" dirty="0"/>
              <a:t>e) sukulaisen järjestämä hyväpalkkainen työ</a:t>
            </a:r>
          </a:p>
          <a:p>
            <a:pPr marL="0" lvl="0" indent="0">
              <a:spcBef>
                <a:spcPts val="0"/>
              </a:spcBef>
            </a:pPr>
            <a:r>
              <a:rPr lang="fi-FI" dirty="0"/>
              <a:t>f) kadulta löydetty kassillinen rahaa</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6</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7</a:t>
            </a:r>
            <a:endParaRPr dirty="0"/>
          </a:p>
        </p:txBody>
      </p:sp>
    </p:spTree>
    <p:extLst>
      <p:ext uri="{BB962C8B-B14F-4D97-AF65-F5344CB8AC3E}">
        <p14:creationId xmlns:p14="http://schemas.microsoft.com/office/powerpoint/2010/main" val="1156284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2" end="2"/>
                                            </p:txEl>
                                          </p:spTgt>
                                        </p:tgtEl>
                                        <p:attrNameLst>
                                          <p:attrName>style.visibility</p:attrName>
                                        </p:attrNameLst>
                                      </p:cBhvr>
                                      <p:to>
                                        <p:strVal val="visible"/>
                                      </p:to>
                                    </p:set>
                                    <p:animEffect transition="in" filter="fade">
                                      <p:cBhvr>
                                        <p:cTn id="12" dur="500"/>
                                        <p:tgtEl>
                                          <p:spTgt spid="12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4" end="4"/>
                                            </p:txEl>
                                          </p:spTgt>
                                        </p:tgtEl>
                                        <p:attrNameLst>
                                          <p:attrName>style.visibility</p:attrName>
                                        </p:attrNameLst>
                                      </p:cBhvr>
                                      <p:to>
                                        <p:strVal val="visible"/>
                                      </p:to>
                                    </p:set>
                                    <p:animEffect transition="in" filter="fade">
                                      <p:cBhvr>
                                        <p:cTn id="17" dur="500"/>
                                        <p:tgtEl>
                                          <p:spTgt spid="126">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5" end="5"/>
                                            </p:txEl>
                                          </p:spTgt>
                                        </p:tgtEl>
                                        <p:attrNameLst>
                                          <p:attrName>style.visibility</p:attrName>
                                        </p:attrNameLst>
                                      </p:cBhvr>
                                      <p:to>
                                        <p:strVal val="visible"/>
                                      </p:to>
                                    </p:set>
                                    <p:animEffect transition="in" filter="fade">
                                      <p:cBhvr>
                                        <p:cTn id="22" dur="500"/>
                                        <p:tgtEl>
                                          <p:spTgt spid="126">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6" end="6"/>
                                            </p:txEl>
                                          </p:spTgt>
                                        </p:tgtEl>
                                        <p:attrNameLst>
                                          <p:attrName>style.visibility</p:attrName>
                                        </p:attrNameLst>
                                      </p:cBhvr>
                                      <p:to>
                                        <p:strVal val="visible"/>
                                      </p:to>
                                    </p:set>
                                    <p:animEffect transition="in" filter="fade">
                                      <p:cBhvr>
                                        <p:cTn id="27" dur="500"/>
                                        <p:tgtEl>
                                          <p:spTgt spid="126">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7" end="7"/>
                                            </p:txEl>
                                          </p:spTgt>
                                        </p:tgtEl>
                                        <p:attrNameLst>
                                          <p:attrName>style.visibility</p:attrName>
                                        </p:attrNameLst>
                                      </p:cBhvr>
                                      <p:to>
                                        <p:strVal val="visible"/>
                                      </p:to>
                                    </p:set>
                                    <p:animEffect transition="in" filter="fade">
                                      <p:cBhvr>
                                        <p:cTn id="32" dur="500"/>
                                        <p:tgtEl>
                                          <p:spTgt spid="126">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8" end="8"/>
                                            </p:txEl>
                                          </p:spTgt>
                                        </p:tgtEl>
                                        <p:attrNameLst>
                                          <p:attrName>style.visibility</p:attrName>
                                        </p:attrNameLst>
                                      </p:cBhvr>
                                      <p:to>
                                        <p:strVal val="visible"/>
                                      </p:to>
                                    </p:set>
                                    <p:animEffect transition="in" filter="fade">
                                      <p:cBhvr>
                                        <p:cTn id="37" dur="500"/>
                                        <p:tgtEl>
                                          <p:spTgt spid="126">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6">
                                            <p:txEl>
                                              <p:pRg st="9" end="9"/>
                                            </p:txEl>
                                          </p:spTgt>
                                        </p:tgtEl>
                                        <p:attrNameLst>
                                          <p:attrName>style.visibility</p:attrName>
                                        </p:attrNameLst>
                                      </p:cBhvr>
                                      <p:to>
                                        <p:strVal val="visible"/>
                                      </p:to>
                                    </p:set>
                                    <p:animEffect transition="in" filter="fade">
                                      <p:cBhvr>
                                        <p:cTn id="42" dur="500"/>
                                        <p:tgtEl>
                                          <p:spTgt spid="12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1323</TotalTime>
  <Words>693</Words>
  <Application>Microsoft Office PowerPoint</Application>
  <PresentationFormat>Mukautettu</PresentationFormat>
  <Paragraphs>83</Paragraphs>
  <Slides>6</Slides>
  <Notes>6</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6</vt:i4>
      </vt:variant>
    </vt:vector>
  </HeadingPairs>
  <TitlesOfParts>
    <vt:vector size="9" baseType="lpstr">
      <vt:lpstr>Arial</vt:lpstr>
      <vt:lpstr>Calibri</vt:lpstr>
      <vt:lpstr>Office-teema</vt:lpstr>
      <vt:lpstr>7. Kaksi teoriaa oikeudenmukaisuudesta</vt:lpstr>
      <vt:lpstr>Virittäytyminen aiheeseen</vt:lpstr>
      <vt:lpstr>John Rawls ja oikeudenmukaisuus</vt:lpstr>
      <vt:lpstr>Tietämättömyyden verho</vt:lpstr>
      <vt:lpstr>Robert Nozick ja oikeudenmukaisuus</vt:lpstr>
      <vt:lpstr>Tehtävä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Kaksi teoriaa oikeudenmukaisuudesta</dc:title>
  <cp:lastModifiedBy>Roms Jochen</cp:lastModifiedBy>
  <cp:revision>7</cp:revision>
  <cp:lastPrinted>2023-08-08T10:38:12Z</cp:lastPrinted>
  <dcterms:modified xsi:type="dcterms:W3CDTF">2023-08-09T08:09:09Z</dcterms:modified>
</cp:coreProperties>
</file>