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6" r:id="rId1"/>
  </p:sldMasterIdLst>
  <p:notesMasterIdLst>
    <p:notesMasterId r:id="rId10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24384000" cy="13716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0"/>
  </p:normalViewPr>
  <p:slideViewPr>
    <p:cSldViewPr snapToGrid="0" snapToObjects="1">
      <p:cViewPr varScale="1">
        <p:scale>
          <a:sx n="38" d="100"/>
          <a:sy n="38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4" y="1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8578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7719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5889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9097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3734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9041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8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8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8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9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9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9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eena.yle.fi/1-5063436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8400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fi-FI" dirty="0"/>
              <a:t>5. Vapaus, veljeys ja tasa-arvo</a:t>
            </a:r>
            <a:endParaRPr dirty="0"/>
          </a:p>
        </p:txBody>
      </p:sp>
      <p:sp>
        <p:nvSpPr>
          <p:cNvPr id="86" name="Google Shape;86;p10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FI 3 Yhteiskuntafilosofia</a:t>
            </a:r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IDEA (LOPS21)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fi-FI" dirty="0"/>
              <a:t>Virittäytyminen aiheeseen</a:t>
            </a:r>
            <a:endParaRPr dirty="0"/>
          </a:p>
        </p:txBody>
      </p:sp>
      <p:sp>
        <p:nvSpPr>
          <p:cNvPr id="126" name="Google Shape;126;p14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Ottakaa kantaa seuraaviin väitteisiin: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”Vain miehiä koskeva asevelvollisuus on tasa-arvo-ongelma.”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”Myös naisten pitäisi suorittaa ase- tai siviilipalvelus.”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”Pitäisi säätää kaikkia koskeva kansalaisvelvollisuus.”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”Yleisestä asevelvollisuudesta pitäisi luopua ja armeijan suorittaminen pitäisi olla vapaaehtoista.”</a:t>
            </a:r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endParaRPr lang="fi-FI" dirty="0"/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Katsokaa video Yle Areenan </a:t>
            </a:r>
            <a:r>
              <a:rPr lang="fi-FI" i="1" dirty="0" err="1"/>
              <a:t>Marjuttuulikki</a:t>
            </a:r>
            <a:r>
              <a:rPr lang="fi-FI" dirty="0"/>
              <a:t> -sarjasta: </a:t>
            </a:r>
            <a:r>
              <a:rPr lang="fi-FI" dirty="0">
                <a:hlinkClick r:id="rId3"/>
              </a:rPr>
              <a:t>Armeija: tasa-arvoistetaan asepalvelus!</a:t>
            </a:r>
            <a:endParaRPr dirty="0"/>
          </a:p>
        </p:txBody>
      </p:sp>
      <p:sp>
        <p:nvSpPr>
          <p:cNvPr id="127" name="Google Shape;127;p1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Idea 3, luku 5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fi-FI" dirty="0"/>
              <a:t>Ranskan suuri vallankumous</a:t>
            </a:r>
            <a:endParaRPr dirty="0"/>
          </a:p>
        </p:txBody>
      </p:sp>
      <p:sp>
        <p:nvSpPr>
          <p:cNvPr id="126" name="Google Shape;126;p14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Vuosi 1789 muokkasi voimakkaasti yhteiskuntia.</a:t>
            </a:r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Vallankumous mullisti yksilön ja yhteiskunnan suhteen: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Valtaan alistuvasta passiivisesta alamaisesta tuli vaikuttava ja aktiivinen kansalainen.</a:t>
            </a:r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Kumouksen peruspilareiksi nousivat ihanteet </a:t>
            </a:r>
            <a:r>
              <a:rPr lang="fi-FI" b="1" dirty="0"/>
              <a:t>vapaus, veljeys ja tasa-arvo</a:t>
            </a:r>
            <a:r>
              <a:rPr lang="fi-FI" dirty="0"/>
              <a:t>.</a:t>
            </a:r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Näistä ihanteista ammentaa myös Yhdistyneiden kansakuntien ihmisoikeuksien yleismaailmallinen julistus (1948).</a:t>
            </a:r>
          </a:p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endParaRPr dirty="0"/>
          </a:p>
        </p:txBody>
      </p:sp>
      <p:sp>
        <p:nvSpPr>
          <p:cNvPr id="127" name="Google Shape;127;p1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Idea 3, luku 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33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fi-FI" dirty="0"/>
              <a:t>Vapaus</a:t>
            </a:r>
            <a:endParaRPr dirty="0"/>
          </a:p>
        </p:txBody>
      </p:sp>
      <p:sp>
        <p:nvSpPr>
          <p:cNvPr id="126" name="Google Shape;126;p14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Yhteiskuntafilosofi </a:t>
            </a:r>
            <a:r>
              <a:rPr lang="fi-FI" b="1" dirty="0" err="1"/>
              <a:t>Isaiah</a:t>
            </a:r>
            <a:r>
              <a:rPr lang="fi-FI" b="1" dirty="0"/>
              <a:t> Berlinin </a:t>
            </a:r>
            <a:r>
              <a:rPr lang="fi-FI" dirty="0"/>
              <a:t>(1909−1997) kuuluisa erottelu:</a:t>
            </a:r>
            <a:br>
              <a:rPr lang="fi-FI" dirty="0"/>
            </a:br>
            <a:endParaRPr lang="fi-FI" dirty="0"/>
          </a:p>
          <a:p>
            <a:pPr marL="1314450" lvl="1" indent="-857250">
              <a:spcBef>
                <a:spcPts val="0"/>
              </a:spcBef>
            </a:pPr>
            <a:r>
              <a:rPr lang="fi-FI" b="1" dirty="0"/>
              <a:t>Negatiivinen vapaus</a:t>
            </a:r>
          </a:p>
          <a:p>
            <a:pPr marL="1771650" lvl="2" indent="-857250">
              <a:spcBef>
                <a:spcPts val="0"/>
              </a:spcBef>
            </a:pPr>
            <a:r>
              <a:rPr lang="fi-FI" dirty="0"/>
              <a:t>eli vapaus </a:t>
            </a:r>
            <a:r>
              <a:rPr lang="fi-FI" i="1" dirty="0"/>
              <a:t>jostakin</a:t>
            </a:r>
            <a:r>
              <a:rPr lang="fi-FI" dirty="0"/>
              <a:t>, esteiden poissaoloa, mahdollisuus tehdä mitä haluaa</a:t>
            </a:r>
          </a:p>
          <a:p>
            <a:pPr marL="1771650" lvl="2" indent="-857250">
              <a:spcBef>
                <a:spcPts val="0"/>
              </a:spcBef>
            </a:pPr>
            <a:r>
              <a:rPr lang="fi-FI" dirty="0"/>
              <a:t>esim. orjuuden kieltäminen, uskonnon-, liikkumisen- ja sananvapaus</a:t>
            </a:r>
            <a:br>
              <a:rPr lang="fi-FI" dirty="0"/>
            </a:br>
            <a:endParaRPr lang="fi-FI" dirty="0"/>
          </a:p>
          <a:p>
            <a:pPr marL="1314450" lvl="1" indent="-857250">
              <a:spcBef>
                <a:spcPts val="0"/>
              </a:spcBef>
            </a:pPr>
            <a:r>
              <a:rPr lang="fi-FI" b="1" dirty="0"/>
              <a:t>Positiivinen vapaus </a:t>
            </a:r>
          </a:p>
          <a:p>
            <a:pPr marL="1771650" lvl="2" indent="-857250">
              <a:spcBef>
                <a:spcPts val="0"/>
              </a:spcBef>
            </a:pPr>
            <a:r>
              <a:rPr lang="fi-FI" dirty="0"/>
              <a:t>eli vapaus </a:t>
            </a:r>
            <a:r>
              <a:rPr lang="fi-FI" i="1" dirty="0"/>
              <a:t>johonkin</a:t>
            </a:r>
            <a:r>
              <a:rPr lang="fi-FI" dirty="0"/>
              <a:t>, resurssien läsnäoloa</a:t>
            </a:r>
          </a:p>
          <a:p>
            <a:pPr marL="1771650" lvl="2" indent="-857250">
              <a:spcBef>
                <a:spcPts val="0"/>
              </a:spcBef>
            </a:pPr>
            <a:r>
              <a:rPr lang="fi-FI" dirty="0"/>
              <a:t>Positiiviset vapaudet eivät toteudu ilman niiden toteuttamista tukevia </a:t>
            </a:r>
            <a:r>
              <a:rPr lang="fi-FI" b="1" dirty="0"/>
              <a:t>resursseja</a:t>
            </a:r>
            <a:r>
              <a:rPr lang="fi-FI" dirty="0"/>
              <a:t>.</a:t>
            </a:r>
          </a:p>
          <a:p>
            <a:pPr marL="2228850" lvl="3" indent="-857250">
              <a:spcBef>
                <a:spcPts val="0"/>
              </a:spcBef>
            </a:pPr>
            <a:r>
              <a:rPr lang="fi-FI" dirty="0"/>
              <a:t>esim. Koulu, jossa opetetaan lukemaan ja kirjoittamaan lisää mahdollisuuksia harjoittaa sananvapautta.</a:t>
            </a:r>
          </a:p>
          <a:p>
            <a:pPr marL="1771650" lvl="2" indent="-857250">
              <a:spcBef>
                <a:spcPts val="0"/>
              </a:spcBef>
            </a:pPr>
            <a:r>
              <a:rPr lang="fi-FI" dirty="0"/>
              <a:t>Positiivisten vapauksien esteitä ovat esimerkiksi resurssien puute, ulkoiset pakot tai sisäiset impulssit (esim. </a:t>
            </a:r>
            <a:r>
              <a:rPr lang="fi-FI" dirty="0" err="1"/>
              <a:t>addiktio</a:t>
            </a:r>
            <a:r>
              <a:rPr lang="fi-FI" dirty="0"/>
              <a:t>).</a:t>
            </a:r>
          </a:p>
        </p:txBody>
      </p:sp>
      <p:sp>
        <p:nvSpPr>
          <p:cNvPr id="127" name="Google Shape;127;p1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Idea 3, luku 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177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fi-FI" dirty="0"/>
              <a:t>Veljeys</a:t>
            </a:r>
            <a:endParaRPr dirty="0"/>
          </a:p>
        </p:txBody>
      </p:sp>
      <p:sp>
        <p:nvSpPr>
          <p:cNvPr id="126" name="Google Shape;126;p14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Pelkkä vapaus ei riitä yhteiselämän perustaksi, vaan sen lisäksi tarvitaan hyvää tahtoa ihmisten välillä.</a:t>
            </a:r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Maskuliinisen veljeyden tilalla käytetään nykyään sukupuolineutraalimpaa käsitettä </a:t>
            </a:r>
            <a:r>
              <a:rPr lang="fi-FI" i="1" dirty="0"/>
              <a:t>solidaarisuus</a:t>
            </a:r>
            <a:r>
              <a:rPr lang="fi-FI" dirty="0"/>
              <a:t>.</a:t>
            </a:r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b="1" dirty="0"/>
              <a:t>Solidaarisuus</a:t>
            </a:r>
            <a:r>
              <a:rPr lang="fi-FI" dirty="0"/>
              <a:t>: ihmisten välinen yhteenkuuluvuus ja yhteisen vastuun kantaminen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moraalinen, sosiaalinen ja poliittinen ulottuvuus</a:t>
            </a:r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b="1" dirty="0"/>
              <a:t>Jürgen Habermas</a:t>
            </a:r>
            <a:r>
              <a:rPr lang="fi-FI" dirty="0"/>
              <a:t>: Solidaarisuus korostaa aina jonkin tietyn yhteisön etua, oikeudenmukaisuus on kaikkia koskevaa ja puolueettomuuteen pyrkivää.</a:t>
            </a:r>
          </a:p>
        </p:txBody>
      </p:sp>
      <p:sp>
        <p:nvSpPr>
          <p:cNvPr id="127" name="Google Shape;127;p1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Idea 3, luku 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24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fi-FI" dirty="0"/>
              <a:t>Tasa-arvo</a:t>
            </a:r>
            <a:endParaRPr dirty="0"/>
          </a:p>
        </p:txBody>
      </p:sp>
      <p:sp>
        <p:nvSpPr>
          <p:cNvPr id="126" name="Google Shape;126;p14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Tasa-arvolla tarkoitetaan yksilöiden yhdenvertaista kohtelua yhteiskunnassa.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Eli tasa-arvo on syrjinnän puutetta.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Oikeudenmukaisuuden muodollinen periaate</a:t>
            </a:r>
          </a:p>
          <a:p>
            <a:pPr marL="1314450" lvl="1" indent="-857250">
              <a:spcBef>
                <a:spcPts val="0"/>
              </a:spcBef>
            </a:pPr>
            <a:r>
              <a:rPr lang="fi-FI" dirty="0"/>
              <a:t>Ihmisten tulee olla yhdenvertaisia lain edessä.</a:t>
            </a:r>
          </a:p>
          <a:p>
            <a:pPr marL="1771650" lvl="2" indent="-857250">
              <a:spcBef>
                <a:spcPts val="0"/>
              </a:spcBef>
            </a:pPr>
            <a:r>
              <a:rPr lang="fi-FI" dirty="0"/>
              <a:t>Huom. </a:t>
            </a:r>
            <a:r>
              <a:rPr lang="fi-FI" i="1" dirty="0"/>
              <a:t>Moraalisesti tärkeät erot </a:t>
            </a:r>
            <a:r>
              <a:rPr lang="fi-FI" dirty="0"/>
              <a:t>saavat vaikuttaa, esim. sairaala saa hoitaa kiireellistä hoitoa tarvitsevat ensin, tuntiaktiivisuus vaikuttaa arvosanaan.</a:t>
            </a:r>
            <a:br>
              <a:rPr lang="fi-FI" dirty="0"/>
            </a:br>
            <a:endParaRPr lang="fi-FI" dirty="0"/>
          </a:p>
          <a:p>
            <a:pPr marL="857250" lvl="0" indent="-857250">
              <a:spcBef>
                <a:spcPts val="0"/>
              </a:spcBef>
              <a:buFont typeface="Arial"/>
              <a:buChar char="•"/>
            </a:pPr>
            <a:r>
              <a:rPr lang="fi-FI" dirty="0"/>
              <a:t>Miten tasa-arvoa pitäisi toteuttaa käytännössä?</a:t>
            </a:r>
          </a:p>
          <a:p>
            <a:pPr marL="1314450" lvl="1" indent="-857250">
              <a:spcBef>
                <a:spcPts val="0"/>
              </a:spcBef>
            </a:pPr>
            <a:r>
              <a:rPr lang="fi-FI" b="1" dirty="0"/>
              <a:t>Lähtökohtien tasa-arvo</a:t>
            </a:r>
            <a:r>
              <a:rPr lang="fi-FI" dirty="0"/>
              <a:t>: Kaikille pitää taata samat lähtökohdat ja mahdollisuudet.</a:t>
            </a:r>
          </a:p>
          <a:p>
            <a:pPr marL="1771650" lvl="2" indent="-8572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dirty="0"/>
              <a:t>esim. kaikki saavat ilmaisen koulutuksen</a:t>
            </a:r>
          </a:p>
          <a:p>
            <a:pPr marL="1314450" lvl="1" indent="-857250">
              <a:spcBef>
                <a:spcPts val="0"/>
              </a:spcBef>
            </a:pPr>
            <a:r>
              <a:rPr lang="fi-FI" b="1" dirty="0"/>
              <a:t>Lopputulosten tasa-arvo</a:t>
            </a:r>
            <a:r>
              <a:rPr lang="fi-FI" dirty="0"/>
              <a:t>: Lähtökohtien tasaaminen ei riitä vaan myös lopputuloksia pitää tasata.</a:t>
            </a:r>
          </a:p>
          <a:p>
            <a:pPr marL="1600200" lvl="2" indent="-685800">
              <a:spcBef>
                <a:spcPts val="0"/>
              </a:spcBef>
            </a:pPr>
            <a:r>
              <a:rPr lang="fi-FI" dirty="0"/>
              <a:t>esim. sukupuolikiintiöt ja tulonsiirrot</a:t>
            </a:r>
          </a:p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endParaRPr dirty="0"/>
          </a:p>
        </p:txBody>
      </p:sp>
      <p:sp>
        <p:nvSpPr>
          <p:cNvPr id="127" name="Google Shape;127;p1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Idea 3, luku 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553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fi-FI" dirty="0"/>
              <a:t>Tasa-arvo ei aina tarkoita tasajakoa</a:t>
            </a:r>
            <a:endParaRPr dirty="0"/>
          </a:p>
        </p:txBody>
      </p:sp>
      <p:sp>
        <p:nvSpPr>
          <p:cNvPr id="127" name="Google Shape;127;p1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Idea 3, luku 5</a:t>
            </a:r>
            <a:endParaRPr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78619A2-77B7-2E47-B20A-0655B3B5F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951" y="3000671"/>
            <a:ext cx="13338095" cy="9619953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5EF67481-4215-4F41-A0A1-0515F36FCD6E}"/>
              </a:ext>
            </a:extLst>
          </p:cNvPr>
          <p:cNvSpPr txBox="1"/>
          <p:nvPr/>
        </p:nvSpPr>
        <p:spPr>
          <a:xfrm>
            <a:off x="12750232" y="12707274"/>
            <a:ext cx="6206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Kuvalähde: </a:t>
            </a:r>
            <a:r>
              <a:rPr lang="fi-FI" sz="2000" dirty="0" err="1"/>
              <a:t>Interaction</a:t>
            </a:r>
            <a:r>
              <a:rPr lang="fi-FI" sz="2000" dirty="0"/>
              <a:t> Institute for </a:t>
            </a:r>
            <a:r>
              <a:rPr lang="fi-FI" sz="2000" dirty="0" err="1"/>
              <a:t>Social</a:t>
            </a:r>
            <a:r>
              <a:rPr lang="fi-FI" sz="2000" dirty="0"/>
              <a:t> </a:t>
            </a:r>
            <a:r>
              <a:rPr lang="fi-FI" sz="2000" dirty="0" err="1"/>
              <a:t>Change</a:t>
            </a:r>
            <a:r>
              <a:rPr lang="fi-FI" sz="2000" dirty="0"/>
              <a:t> / </a:t>
            </a:r>
            <a:r>
              <a:rPr lang="fi-FI" sz="2000" dirty="0" err="1"/>
              <a:t>Angus</a:t>
            </a:r>
            <a:r>
              <a:rPr lang="fi-FI" sz="2000" dirty="0"/>
              <a:t> </a:t>
            </a:r>
            <a:r>
              <a:rPr lang="fi-FI" sz="2000" dirty="0" err="1"/>
              <a:t>Maguire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96554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fi-FI" dirty="0"/>
              <a:t>Pohdi ja keskustele</a:t>
            </a:r>
            <a:endParaRPr dirty="0"/>
          </a:p>
        </p:txBody>
      </p:sp>
      <p:sp>
        <p:nvSpPr>
          <p:cNvPr id="126" name="Google Shape;126;p14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fi-FI" dirty="0"/>
              <a:t>Mitä ongelmia </a:t>
            </a:r>
            <a:r>
              <a:rPr lang="fi-FI" dirty="0" err="1"/>
              <a:t>nyky</a:t>
            </a:r>
            <a:r>
              <a:rPr lang="fi-FI" dirty="0"/>
              <a:t>-Suomessa on</a:t>
            </a:r>
          </a:p>
          <a:p>
            <a:pPr marL="0" lvl="0" indent="0">
              <a:spcBef>
                <a:spcPts val="0"/>
              </a:spcBef>
            </a:pPr>
            <a:endParaRPr lang="fi-FI" dirty="0"/>
          </a:p>
          <a:p>
            <a:pPr marL="0" lvl="0" indent="0">
              <a:spcBef>
                <a:spcPts val="0"/>
              </a:spcBef>
            </a:pPr>
            <a:r>
              <a:rPr lang="fi-FI" dirty="0"/>
              <a:t>a) vapauden,</a:t>
            </a:r>
          </a:p>
          <a:p>
            <a:pPr marL="0" lvl="0" indent="0">
              <a:spcBef>
                <a:spcPts val="0"/>
              </a:spcBef>
            </a:pPr>
            <a:r>
              <a:rPr lang="fi-FI" dirty="0"/>
              <a:t>b) solidaarisuuden,</a:t>
            </a:r>
          </a:p>
          <a:p>
            <a:pPr marL="0" lvl="0" indent="0">
              <a:spcBef>
                <a:spcPts val="0"/>
              </a:spcBef>
            </a:pPr>
            <a:r>
              <a:rPr lang="fi-FI" dirty="0"/>
              <a:t>c) tasa-arvon näkökulmasta?</a:t>
            </a:r>
          </a:p>
        </p:txBody>
      </p:sp>
      <p:sp>
        <p:nvSpPr>
          <p:cNvPr id="127" name="Google Shape;127;p1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Idea 3, luku 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382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430</Words>
  <Application>Microsoft Office PowerPoint</Application>
  <PresentationFormat>Mukautettu</PresentationFormat>
  <Paragraphs>66</Paragraphs>
  <Slides>8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Office-teema</vt:lpstr>
      <vt:lpstr>5. Vapaus, veljeys ja tasa-arvo</vt:lpstr>
      <vt:lpstr>Virittäytyminen aiheeseen</vt:lpstr>
      <vt:lpstr>Ranskan suuri vallankumous</vt:lpstr>
      <vt:lpstr>Vapaus</vt:lpstr>
      <vt:lpstr>Veljeys</vt:lpstr>
      <vt:lpstr>Tasa-arvo</vt:lpstr>
      <vt:lpstr>Tasa-arvo ei aina tarkoita tasajakoa</vt:lpstr>
      <vt:lpstr>Pohdi ja keskustele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Vapaus, veljeys ja tasa-arvo</dc:title>
  <cp:lastModifiedBy>Roms Jochen</cp:lastModifiedBy>
  <cp:revision>7</cp:revision>
  <cp:lastPrinted>2023-08-08T10:37:25Z</cp:lastPrinted>
  <dcterms:modified xsi:type="dcterms:W3CDTF">2023-08-09T08:08:29Z</dcterms:modified>
</cp:coreProperties>
</file>