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7" r:id="rId11"/>
    <p:sldId id="269" r:id="rId12"/>
  </p:sldIdLst>
  <p:sldSz cx="24384000" cy="13716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5246"/>
  </p:normalViewPr>
  <p:slideViewPr>
    <p:cSldViewPr snapToGrid="0" snapToObjects="1">
      <p:cViewPr varScale="1">
        <p:scale>
          <a:sx n="38" d="100"/>
          <a:sy n="38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9404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Tehtävän avaus: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hedonismi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Monet päihteet tuottavat lyhyellä tähtäimellä suurta mielihyvää.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Hedonismin kannalta päihteiden ongelma on käytön aiheuttama kärsimys, kuten krapula tai vieroitusoireet.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Aiheuttavatko päihteet yksilön näkökulmasta enemmän nautintoa kuin kärsimystä? Entä jos otetaan huomioon myös muiden kokema kärsimys?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b) haluteoria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Yksilö voi haluta päihteitä, ja niiden saaminen voi tehdä hänet tyytyväiseksi.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Haluteorian kannalta ongelma on, että päihteet tuovat mukanaan myös ei-toivottuja vaikutuksia kuten krapulan ja vieroitusoireet.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Päihteisiin liittyvien halujen tyydyttäminen voi myös estää toisten tärkeämpien halujen tyydyttämisen. Esimerkiksi jalkapalloilija saattaa saada pelikiellon päihteiden käytön vuoksi.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objektiivisten listojen teoriat?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Teorian mukaan ihmisen hyvinvointiin vaikuttavat tietyt objektiiviset asiat, jotka ovat riippumattomia yksilön haluista tai nautinnosta.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Tällaisia asioita ovat esimerkiksi terveys ja toimintakyky, tunne-elämän rikkaus, mahdollisuus tavoitella arvokkaita asioita ja olla osapuoli onnistuneissa ihmissuhteissa.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Liiallinen päihteiden käyttö voi vaikuttaa negatiivisesti näistä jokaiseen. Objektiivisten listojen teorioiden näkökulmasta päihteillä on hyvin vähän, jos lainkaan, positiivisia vaikutuksia ihmisen hyvinvointiin.</a:t>
            </a:r>
            <a:endParaRPr dirty="0"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848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37345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7242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5358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9582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8977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9968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0587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8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4. </a:t>
            </a:r>
            <a:r>
              <a:rPr lang="fi-FI" dirty="0" err="1"/>
              <a:t>Mita</a:t>
            </a:r>
            <a:r>
              <a:rPr lang="fi-FI" dirty="0"/>
              <a:t>̈ hyvinvointi on?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FI 3 Yhteiskuntafilosofia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IDEA (LOPS21)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Tuoko raha onnea?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Raha vaikuttaa ihmisen hyvinvointiin tiettyyn pisteeseen asti: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Absoluuttinen köyhyys</a:t>
            </a:r>
            <a:r>
              <a:rPr lang="fi-FI" dirty="0"/>
              <a:t>: Ihminen ei pysty luotettavasti hoitamaan perustarpeitaan.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Suhteellinen köyhyys</a:t>
            </a:r>
            <a:r>
              <a:rPr lang="fi-FI" dirty="0"/>
              <a:t>: Perustarpeet tyydyttyvät, mutta yksilöllä ei ole varaa yhteiskuntansa keskimääräiseen elintasoon ja elämäntapaan.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Tutkija Richard </a:t>
            </a:r>
            <a:r>
              <a:rPr lang="fi-FI" dirty="0" err="1"/>
              <a:t>Easterlinin</a:t>
            </a:r>
            <a:r>
              <a:rPr lang="fi-FI" dirty="0"/>
              <a:t> mukaan nimetty paradoksi: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Rikkaissa maissa talous kasvaa, mutta koettu onnellisuus ei.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Tietyn tason jälkeen vaurauden kasvu ei lisää onnellisuutta.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Pelkän bruttokansantuotteen mittaamisen rinnalle on alettu etsiä uusia hyvinvoinnin mittareita kuten </a:t>
            </a:r>
            <a:r>
              <a:rPr lang="fi-FI" i="1" dirty="0"/>
              <a:t>bruttokansanonnellisuus</a:t>
            </a:r>
            <a:r>
              <a:rPr lang="fi-FI" dirty="0"/>
              <a:t>. Mitä sen pitäisi mielestäsi ottaa huomioon?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90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Tehtävä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i="1" dirty="0"/>
              <a:t>Idea 3</a:t>
            </a:r>
            <a:r>
              <a:rPr lang="fi-FI" dirty="0"/>
              <a:t>, Luku 4, tehtävä 5 (s. 49):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Päihteillä tavoitellaan mielihyvää. Kuinka päihteisiin suhtautuisivat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a) hedonismi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b) haluteoria</a:t>
            </a:r>
          </a:p>
          <a:p>
            <a:pPr marL="0" lvl="0" indent="0">
              <a:spcBef>
                <a:spcPts val="0"/>
              </a:spcBef>
            </a:pPr>
            <a:r>
              <a:rPr lang="fi-FI" dirty="0"/>
              <a:t>c) objektiivisten listojen teoriat?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11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5359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Virittäytyminen aiheeseen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Pohdi itsenäisesti:</a:t>
            </a:r>
            <a:br>
              <a:rPr lang="fi-FI" dirty="0"/>
            </a:br>
            <a:endParaRPr lang="fi-FI" dirty="0"/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Mitä kana tarvitsee elääkseen hyvää elämää?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Mitä sinä tarvitset elääksesi hyvää elämää?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Laadi molemmista lyhyt, noin viiden kohdan lista.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Virittäytyminen aiheeseen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Vertailkaa listoja parin kanssa tai pienessä ryhmässä.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Mitä yhtäläisyyksiä ja eroja havaitsette?</a:t>
            </a:r>
            <a:br>
              <a:rPr lang="fi-FI" dirty="0"/>
            </a:b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Keskustelkaa: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Voimmeko luoda yleisen käsityksen siitä, millaista on kanojen hyvä elämä?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Voimmeko luoda yleisen käsityksen siitä, millaista on ihmisen hyvä elämä?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314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Kuka sen päättää?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Jo Aristoteles esitti aikoinaan, että emme perusta yhteiskuntaa vain elämää, vaan </a:t>
            </a:r>
            <a:r>
              <a:rPr lang="fi-FI" i="1" dirty="0"/>
              <a:t>hyvää elämää </a:t>
            </a:r>
            <a:r>
              <a:rPr lang="fi-FI" dirty="0"/>
              <a:t>varten.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Yksi yhteiskunnan perusteista onkin kansalaisten hyvinvoinnin turvaaminen ja hyvän elämän mahdollistaminen.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Tästä herää monia olennaisia filosofisia kysymyksiä: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Mitä hyvä elämä ja hyvinvointi oikeas­taan ovat?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Miten niitä voisi mitata?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Onko olemassa jokin yhteinen hyvän elämän määritelmä vai tarkoittaako se jokaiselle eri asiaa?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Miten yhteiskunta voi edistää kansalaisten hyvinvointia?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7572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Hyvinvointi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Hyvinvoinnilla tarkoitetaan usein terveyteen liittyviä ominaisuuksia.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esim. sairauksien puute, vireä mielentila, hyvä toimintakyky, psyykkinen tasapaino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Filosofiassa hyvinvoinnilla viitataan myös moniin pelkän terveyden ylittäviin olotiloihin.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Hyvinvointi tarkoittaa </a:t>
            </a:r>
            <a:r>
              <a:rPr lang="fi-FI" b="1" dirty="0"/>
              <a:t>inhimillisesti rikasta elämää</a:t>
            </a:r>
            <a:r>
              <a:rPr lang="fi-FI" dirty="0"/>
              <a:t>, sekä tämän </a:t>
            </a:r>
            <a:r>
              <a:rPr lang="fi-FI" b="1" dirty="0"/>
              <a:t>mahdollistavia olosuhteita</a:t>
            </a:r>
            <a:r>
              <a:rPr lang="fi-FI" dirty="0"/>
              <a:t>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Hyvinvoinnilla on siis useita ulottuvuuksia, esimerkiksi: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fyysinen ja psyykkinen terveys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toimeentulo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mahdollisuus kehittää itseään ja elää arvojensa mukaista elämää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sosiaaliset suhteet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luotettava ja turvallinen yhteiskunta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5187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Subjektiiviset ja objektiiviset teoriat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Subjektiiviset teoriat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Ihmisen hyvin­vointi liittyy hänen omiin haluihinsa ja kokemuksiin­sa.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Yksilö itse on paras hyvinvointinsa arvioija.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Objektiiviset teoriat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Ihmisellä on tietty olemus, </a:t>
            </a:r>
            <a:r>
              <a:rPr lang="fi-FI" i="1" dirty="0"/>
              <a:t>essen­tia</a:t>
            </a:r>
            <a:r>
              <a:rPr lang="fi-FI" dirty="0"/>
              <a:t>, johon kuuluu kaikille yhteisiä biologisia, psykologi­sia ja sosiaalisia tarpeita.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Jos nämä tarpeet ovat kunnossa, perusta hyvinvoinnille on turvattu.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Hyvinvoinnin arviointi ei perustu pelkästään subjektin omaan kokemukseen.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2182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Mitä hyvinvointi on?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Hedonismi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Hyvinvointi on mielihyvän kokemista.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esim. nautinto, onnellisuus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Haluteoria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Hyvinvointi on itse asetetuissa tavoitteissa onnistumista ja halujen tyydyttämistä.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Objektiivisten listojen teoriat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On olemassa kaikille yhteisiä ja yleisiä, eli </a:t>
            </a:r>
            <a:r>
              <a:rPr lang="fi-FI" i="1" dirty="0"/>
              <a:t>objektiivisia</a:t>
            </a:r>
            <a:r>
              <a:rPr lang="fi-FI" dirty="0"/>
              <a:t>, hyvinvoinnin kriteereitä.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Jotkut kriteereistä ovat muiden arvioitavissa.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esim. biologiset perustarpeet, terveys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Joissain kriteereissä paras arvioija on subjekti itse.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esim. mielekäs elämä, autonomia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180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Hyvinvointiteorioita</a:t>
            </a: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  <p:graphicFrame>
        <p:nvGraphicFramePr>
          <p:cNvPr id="6" name="Taulukko 6">
            <a:extLst>
              <a:ext uri="{FF2B5EF4-FFF2-40B4-BE49-F238E27FC236}">
                <a16:creationId xmlns:a16="http://schemas.microsoft.com/office/drawing/2014/main" id="{1AD5868B-7ECF-9B40-A72A-4135858500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94941"/>
              </p:ext>
            </p:extLst>
          </p:nvPr>
        </p:nvGraphicFramePr>
        <p:xfrm>
          <a:off x="1946563" y="3430734"/>
          <a:ext cx="20490872" cy="89002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22718">
                  <a:extLst>
                    <a:ext uri="{9D8B030D-6E8A-4147-A177-3AD203B41FA5}">
                      <a16:colId xmlns:a16="http://schemas.microsoft.com/office/drawing/2014/main" val="2762054365"/>
                    </a:ext>
                  </a:extLst>
                </a:gridCol>
                <a:gridCol w="5122718">
                  <a:extLst>
                    <a:ext uri="{9D8B030D-6E8A-4147-A177-3AD203B41FA5}">
                      <a16:colId xmlns:a16="http://schemas.microsoft.com/office/drawing/2014/main" val="1258427457"/>
                    </a:ext>
                  </a:extLst>
                </a:gridCol>
                <a:gridCol w="5122718">
                  <a:extLst>
                    <a:ext uri="{9D8B030D-6E8A-4147-A177-3AD203B41FA5}">
                      <a16:colId xmlns:a16="http://schemas.microsoft.com/office/drawing/2014/main" val="1002792718"/>
                    </a:ext>
                  </a:extLst>
                </a:gridCol>
                <a:gridCol w="5122718">
                  <a:extLst>
                    <a:ext uri="{9D8B030D-6E8A-4147-A177-3AD203B41FA5}">
                      <a16:colId xmlns:a16="http://schemas.microsoft.com/office/drawing/2014/main" val="1975362021"/>
                    </a:ext>
                  </a:extLst>
                </a:gridCol>
              </a:tblGrid>
              <a:tr h="1557680">
                <a:tc>
                  <a:txBody>
                    <a:bodyPr/>
                    <a:lstStyle/>
                    <a:p>
                      <a:r>
                        <a:rPr lang="fi-FI" sz="3600" b="0" dirty="0"/>
                        <a:t>HYVINVOINTITEORIA</a:t>
                      </a:r>
                      <a:endParaRPr lang="fi-FI" sz="3600" dirty="0"/>
                    </a:p>
                    <a:p>
                      <a:endParaRPr lang="fi-FI" sz="3600" dirty="0"/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b="0" dirty="0"/>
                        <a:t>MITÄ HYVINVOINTI ON?</a:t>
                      </a:r>
                      <a:endParaRPr lang="fi-FI" sz="3600" dirty="0"/>
                    </a:p>
                    <a:p>
                      <a:endParaRPr lang="fi-FI" sz="3600" dirty="0"/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b="0" dirty="0"/>
                        <a:t>KUKA ARVIOI HYVINVOINTIA?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b="0" dirty="0"/>
                        <a:t>ONGELMIA</a:t>
                      </a:r>
                    </a:p>
                  </a:txBody>
                  <a:tcPr marL="127477" marR="127477" marT="63738" marB="63738"/>
                </a:tc>
                <a:extLst>
                  <a:ext uri="{0D108BD9-81ED-4DB2-BD59-A6C34878D82A}">
                    <a16:rowId xmlns:a16="http://schemas.microsoft.com/office/drawing/2014/main" val="2215952823"/>
                  </a:ext>
                </a:extLst>
              </a:tr>
              <a:tr h="1934125">
                <a:tc>
                  <a:txBody>
                    <a:bodyPr/>
                    <a:lstStyle/>
                    <a:p>
                      <a:r>
                        <a:rPr lang="fi-FI" sz="3600" dirty="0"/>
                        <a:t>HEDONISMI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enemmän</a:t>
                      </a:r>
                      <a:r>
                        <a:rPr lang="fi-FI" sz="3600" dirty="0"/>
                        <a:t> nautintoa kuin </a:t>
                      </a:r>
                      <a:r>
                        <a:rPr lang="fi-FI" sz="3600" dirty="0" err="1"/>
                        <a:t>kärsimysta</a:t>
                      </a:r>
                      <a:r>
                        <a:rPr lang="fi-FI" sz="3600" dirty="0"/>
                        <a:t>̈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subjekti itse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hedonistinen adaptaatio (turtuminen), </a:t>
                      </a:r>
                      <a:r>
                        <a:rPr lang="fi-FI" sz="3600" dirty="0" err="1"/>
                        <a:t>mielihyväkone</a:t>
                      </a:r>
                      <a:endParaRPr lang="fi-FI" sz="3600" dirty="0"/>
                    </a:p>
                  </a:txBody>
                  <a:tcPr marL="127477" marR="127477" marT="63738" marB="63738"/>
                </a:tc>
                <a:extLst>
                  <a:ext uri="{0D108BD9-81ED-4DB2-BD59-A6C34878D82A}">
                    <a16:rowId xmlns:a16="http://schemas.microsoft.com/office/drawing/2014/main" val="2472989339"/>
                  </a:ext>
                </a:extLst>
              </a:tr>
              <a:tr h="1623789">
                <a:tc>
                  <a:txBody>
                    <a:bodyPr/>
                    <a:lstStyle/>
                    <a:p>
                      <a:r>
                        <a:rPr lang="fi-FI" sz="3600" dirty="0"/>
                        <a:t>HALUTEORIA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halujen </a:t>
                      </a:r>
                      <a:r>
                        <a:rPr lang="fi-FI" sz="3600" dirty="0" err="1"/>
                        <a:t>tyydyttämista</a:t>
                      </a:r>
                      <a:r>
                        <a:rPr lang="fi-FI" sz="3600" dirty="0"/>
                        <a:t>̈, tavoitteissa onnistumista</a:t>
                      </a:r>
                    </a:p>
                    <a:p>
                      <a:endParaRPr lang="fi-FI" sz="3600" dirty="0"/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subjekti itse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tietämättömyys</a:t>
                      </a:r>
                      <a:r>
                        <a:rPr lang="fi-FI" sz="3600" dirty="0"/>
                        <a:t>, manipuloidut halut</a:t>
                      </a:r>
                    </a:p>
                  </a:txBody>
                  <a:tcPr marL="127477" marR="127477" marT="63738" marB="63738"/>
                </a:tc>
                <a:extLst>
                  <a:ext uri="{0D108BD9-81ED-4DB2-BD59-A6C34878D82A}">
                    <a16:rowId xmlns:a16="http://schemas.microsoft.com/office/drawing/2014/main" val="3300918809"/>
                  </a:ext>
                </a:extLst>
              </a:tr>
              <a:tr h="2244461">
                <a:tc>
                  <a:txBody>
                    <a:bodyPr/>
                    <a:lstStyle/>
                    <a:p>
                      <a:r>
                        <a:rPr lang="fi-FI" sz="3600" dirty="0"/>
                        <a:t>OBJEKTIIVISEN LISTAN TEORIAT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objektiiviset arviointikriteerit, kuten perustarpeet, terveys, </a:t>
                      </a:r>
                      <a:r>
                        <a:rPr lang="fi-FI" sz="3600" dirty="0" err="1"/>
                        <a:t>itsemääräämisoikeus</a:t>
                      </a:r>
                      <a:endParaRPr lang="fi-FI" sz="3600" dirty="0"/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/>
                        <a:t>joitain </a:t>
                      </a:r>
                      <a:r>
                        <a:rPr lang="fi-FI" sz="3600" dirty="0" err="1"/>
                        <a:t>kriteereja</a:t>
                      </a:r>
                      <a:r>
                        <a:rPr lang="fi-FI" sz="3600" dirty="0"/>
                        <a:t>̈ arvioi subjekti, osa </a:t>
                      </a:r>
                      <a:r>
                        <a:rPr lang="fi-FI" sz="3600" dirty="0" err="1"/>
                        <a:t>kriteereista</a:t>
                      </a:r>
                      <a:r>
                        <a:rPr lang="fi-FI" sz="3600" dirty="0"/>
                        <a:t>̈ voidaan </a:t>
                      </a:r>
                      <a:r>
                        <a:rPr lang="fi-FI" sz="3600" dirty="0" err="1"/>
                        <a:t>määrittäa</a:t>
                      </a:r>
                      <a:r>
                        <a:rPr lang="fi-FI" sz="3600" dirty="0"/>
                        <a:t>̈ ja arvioida objektiivisesti</a:t>
                      </a:r>
                    </a:p>
                  </a:txBody>
                  <a:tcPr marL="127477" marR="127477" marT="63738" marB="63738"/>
                </a:tc>
                <a:tc>
                  <a:txBody>
                    <a:bodyPr/>
                    <a:lstStyle/>
                    <a:p>
                      <a:r>
                        <a:rPr lang="fi-FI" sz="3600" dirty="0" err="1"/>
                        <a:t>paternalismi</a:t>
                      </a:r>
                      <a:r>
                        <a:rPr lang="fi-FI" sz="3600" dirty="0"/>
                        <a:t> (holhoaminen)</a:t>
                      </a:r>
                    </a:p>
                  </a:txBody>
                  <a:tcPr marL="127477" marR="127477" marT="63738" marB="63738"/>
                </a:tc>
                <a:extLst>
                  <a:ext uri="{0D108BD9-81ED-4DB2-BD59-A6C34878D82A}">
                    <a16:rowId xmlns:a16="http://schemas.microsoft.com/office/drawing/2014/main" val="906161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94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Tärkeintä sittenkin kyky toimia?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4"/>
            <a:ext cx="21031199" cy="3834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Filosofi </a:t>
            </a:r>
            <a:r>
              <a:rPr lang="fi-FI" b="1" dirty="0"/>
              <a:t>Martha </a:t>
            </a:r>
            <a:r>
              <a:rPr lang="fi-FI" b="1" dirty="0" err="1"/>
              <a:t>Nuss­baumin</a:t>
            </a:r>
            <a:r>
              <a:rPr lang="fi-FI" b="1" dirty="0"/>
              <a:t> </a:t>
            </a:r>
            <a:r>
              <a:rPr lang="fi-FI" dirty="0"/>
              <a:t>(1947–) ja taloustieteilijä </a:t>
            </a:r>
            <a:r>
              <a:rPr lang="fi-FI" b="1" dirty="0" err="1"/>
              <a:t>Amartya</a:t>
            </a:r>
            <a:r>
              <a:rPr lang="fi-FI" b="1" dirty="0"/>
              <a:t> </a:t>
            </a:r>
            <a:r>
              <a:rPr lang="fi-FI" b="1" dirty="0" err="1"/>
              <a:t>Senin</a:t>
            </a:r>
            <a:r>
              <a:rPr lang="fi-FI" b="1" dirty="0"/>
              <a:t> </a:t>
            </a:r>
            <a:r>
              <a:rPr lang="fi-FI" dirty="0"/>
              <a:t>(1933–) mukaan keskeinen tekijä hyvässä elämässä on </a:t>
            </a:r>
            <a:r>
              <a:rPr lang="fi-FI" b="1" dirty="0"/>
              <a:t>toimintakyky</a:t>
            </a:r>
            <a:r>
              <a:rPr lang="fi-FI" dirty="0"/>
              <a:t>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Hyvinvoiva ihminen pystyy oikeasti toimi­maan ja vaikuttamaan elämäänsä ja valintoihinsa.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Kymmenen keskeistä toimintakykyä: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4</a:t>
            </a:r>
            <a:endParaRPr dirty="0"/>
          </a:p>
        </p:txBody>
      </p:sp>
      <p:sp>
        <p:nvSpPr>
          <p:cNvPr id="7" name="Google Shape;126;p14">
            <a:extLst>
              <a:ext uri="{FF2B5EF4-FFF2-40B4-BE49-F238E27FC236}">
                <a16:creationId xmlns:a16="http://schemas.microsoft.com/office/drawing/2014/main" id="{C2602810-79A2-7A4D-A02D-45FE92AED042}"/>
              </a:ext>
            </a:extLst>
          </p:cNvPr>
          <p:cNvSpPr txBox="1">
            <a:spLocks/>
          </p:cNvSpPr>
          <p:nvPr/>
        </p:nvSpPr>
        <p:spPr>
          <a:xfrm>
            <a:off x="2527973" y="7913719"/>
            <a:ext cx="18663034" cy="363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2" anchor="t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Elämä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Kehon terveys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Kehollinen koskemattomuus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Aistit, mielikuvitus ja ajattelu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Tunteet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endParaRPr lang="fi-FI" dirty="0"/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Käytännöllinen järki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Yhteenkuuluvuus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Luontosuhde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Leikki</a:t>
            </a:r>
          </a:p>
          <a:p>
            <a:pPr marL="1143000" indent="-1143000">
              <a:spcBef>
                <a:spcPts val="0"/>
              </a:spcBef>
              <a:buSzPct val="80000"/>
              <a:buFont typeface="+mj-lt"/>
              <a:buAutoNum type="arabicPeriod"/>
            </a:pPr>
            <a:r>
              <a:rPr lang="fi-FI" dirty="0"/>
              <a:t>Oman elinympäristön kontrolli</a:t>
            </a:r>
          </a:p>
          <a:p>
            <a:pPr marL="0" indent="0">
              <a:spcBef>
                <a:spcPts val="0"/>
              </a:spcBef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6311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880</Words>
  <Application>Microsoft Office PowerPoint</Application>
  <PresentationFormat>Mukautettu</PresentationFormat>
  <Paragraphs>141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Office-teema</vt:lpstr>
      <vt:lpstr>4. Mitä hyvinvointi on?</vt:lpstr>
      <vt:lpstr>Virittäytyminen aiheeseen</vt:lpstr>
      <vt:lpstr>Virittäytyminen aiheeseen</vt:lpstr>
      <vt:lpstr>Kuka sen päättää?</vt:lpstr>
      <vt:lpstr>Hyvinvointi</vt:lpstr>
      <vt:lpstr>Subjektiiviset ja objektiiviset teoriat</vt:lpstr>
      <vt:lpstr>Mitä hyvinvointi on?</vt:lpstr>
      <vt:lpstr>Hyvinvointiteorioita</vt:lpstr>
      <vt:lpstr>Tärkeintä sittenkin kyky toimia?</vt:lpstr>
      <vt:lpstr>Tuoko raha onnea?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Mitä hyvinvointi on?</dc:title>
  <cp:lastModifiedBy>Roms Jochen</cp:lastModifiedBy>
  <cp:revision>12</cp:revision>
  <cp:lastPrinted>2023-08-08T10:36:51Z</cp:lastPrinted>
  <dcterms:modified xsi:type="dcterms:W3CDTF">2023-08-09T08:08:11Z</dcterms:modified>
</cp:coreProperties>
</file>