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0"/>
  </p:notesMasterIdLst>
  <p:sldIdLst>
    <p:sldId id="256" r:id="rId2"/>
    <p:sldId id="260" r:id="rId3"/>
    <p:sldId id="261" r:id="rId4"/>
    <p:sldId id="262" r:id="rId5"/>
    <p:sldId id="263" r:id="rId6"/>
    <p:sldId id="264" r:id="rId7"/>
    <p:sldId id="265" r:id="rId8"/>
    <p:sldId id="266" r:id="rId9"/>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070"/>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092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2590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5051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8161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0622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Tehtävän avaus:</a:t>
            </a:r>
          </a:p>
          <a:p>
            <a:pPr marL="0" lvl="0" indent="0" algn="l" rtl="0">
              <a:spcBef>
                <a:spcPts val="0"/>
              </a:spcBef>
              <a:spcAft>
                <a:spcPts val="0"/>
              </a:spcAft>
              <a:buNone/>
            </a:pPr>
            <a:endParaRPr lang="fi-FI" dirty="0"/>
          </a:p>
          <a:p>
            <a:pPr marL="171450" lvl="0" indent="-171450" algn="l" rtl="0">
              <a:spcBef>
                <a:spcPts val="0"/>
              </a:spcBef>
              <a:spcAft>
                <a:spcPts val="0"/>
              </a:spcAft>
              <a:buFont typeface="Arial" panose="020B0604020202020204" pitchFamily="34" charset="0"/>
              <a:buChar char="•"/>
            </a:pPr>
            <a:r>
              <a:rPr lang="fi-FI" b="1" dirty="0" err="1"/>
              <a:t>Hobbes</a:t>
            </a:r>
            <a:r>
              <a:rPr lang="fi-FI" dirty="0"/>
              <a:t>: Luonnontilassa ihminen on ihmiselle susi. Ilman vahvaa ja absoluuttista vallankäyttäjää vallitsee kaikkien sota kaikkia vastaan. Ihanneyhteiskunnassa suvereeni hallitsija takaa rauhan ja järjestyksen, mikä estää ihmisten luisumisen takaisin luonnontilaan. </a:t>
            </a:r>
            <a:br>
              <a:rPr lang="fi-FI" dirty="0"/>
            </a:br>
            <a:endParaRPr lang="fi-FI" dirty="0"/>
          </a:p>
          <a:p>
            <a:pPr marL="171450" lvl="0" indent="-171450" algn="l" rtl="0">
              <a:spcBef>
                <a:spcPts val="0"/>
              </a:spcBef>
              <a:spcAft>
                <a:spcPts val="0"/>
              </a:spcAft>
              <a:buFont typeface="Arial" panose="020B0604020202020204" pitchFamily="34" charset="0"/>
              <a:buChar char="•"/>
            </a:pPr>
            <a:r>
              <a:rPr lang="fi-FI" b="1" dirty="0" err="1"/>
              <a:t>Locke</a:t>
            </a:r>
            <a:r>
              <a:rPr lang="fi-FI" dirty="0"/>
              <a:t>: Ihminen ei ole läpeensä paha, mutta jotkut ovat laiskoja tai riidanhaluisia. Siksi  luonnontilassa voi syntyä kiistoja, varsinkin jos ihmiset eivät kunnioita toistensa oikeuksia. Siksi tarvitaan auktoriteettia. Auktoriteetille ei kuitenkaan tarvitse antaa ehdotonta valtaa, riittää että hän turvaa kansalaisten oikeudet elämään, vapauteen ja omaisuuteen. </a:t>
            </a:r>
            <a:r>
              <a:rPr lang="fi-FI" dirty="0" err="1"/>
              <a:t>Locken</a:t>
            </a:r>
            <a:r>
              <a:rPr lang="fi-FI" dirty="0"/>
              <a:t> mukaan kansalaisilla on oikeus vaihtaa hallisija, jos tämä käyttää valtaansa väärin. </a:t>
            </a:r>
            <a:br>
              <a:rPr lang="fi-FI" dirty="0"/>
            </a:br>
            <a:endParaRPr lang="fi-FI" dirty="0"/>
          </a:p>
          <a:p>
            <a:pPr marL="171450" lvl="0" indent="-171450" algn="l" rtl="0">
              <a:spcBef>
                <a:spcPts val="0"/>
              </a:spcBef>
              <a:spcAft>
                <a:spcPts val="0"/>
              </a:spcAft>
              <a:buFont typeface="Arial" panose="020B0604020202020204" pitchFamily="34" charset="0"/>
              <a:buChar char="•"/>
            </a:pPr>
            <a:r>
              <a:rPr lang="fi-FI" b="1" dirty="0" err="1"/>
              <a:t>Rousseau</a:t>
            </a:r>
            <a:r>
              <a:rPr lang="fi-FI" dirty="0"/>
              <a:t>: Ihminen on luonnontilassa ”jalo villi”, joka elää harmoniassa luonnon ja muiden ihmisten kanssa. Yhteiskunta turmelee ihmisen viattomuuden. Todellinen vapaus ihmisten välillä voi kuitenkin toteutua vain yhteiskuntasopimuksella muodostetussa yhteisössä. Ihanneyhteiskunnassa kaikki ovat vapaita vaikuttamaan päätöksien, lakien ja vallankäytön perustana olevaan yleistahtoon. Näin kukaan ei joudu toisen mielivallan armoille.</a:t>
            </a: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22053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3. Yhteiskunta on sopimus – vai onko?</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Kuvitelkaa ja keskustelkaa, millaista elämä oli ennen järjestäytynyttä yhteiskuntaa.</a:t>
            </a:r>
          </a:p>
          <a:p>
            <a:pPr marL="1314450" lvl="1" indent="-857250">
              <a:spcBef>
                <a:spcPts val="0"/>
              </a:spcBef>
            </a:pPr>
            <a:r>
              <a:rPr lang="fi-FI" dirty="0"/>
              <a:t>esim. keräily- ja pyyntikulttuurit, Amerikan alkuperäiskansat, paimentolaiset tai sademetsien heimoyhteisöt</a:t>
            </a:r>
          </a:p>
          <a:p>
            <a:pPr marL="857250" lvl="0" indent="-857250">
              <a:spcBef>
                <a:spcPts val="0"/>
              </a:spcBef>
              <a:buFont typeface="Arial"/>
              <a:buChar char="•"/>
            </a:pPr>
            <a:endParaRPr lang="fi-FI" dirty="0"/>
          </a:p>
          <a:p>
            <a:pPr marL="857250" lvl="0" indent="-857250">
              <a:spcBef>
                <a:spcPts val="0"/>
              </a:spcBef>
              <a:buFont typeface="Arial"/>
              <a:buChar char="•"/>
            </a:pPr>
            <a:r>
              <a:rPr lang="fi-FI" dirty="0"/>
              <a:t>Miten elämäntapa muuttuu, kun siirrytään yhteiskuntaan?</a:t>
            </a:r>
          </a:p>
          <a:p>
            <a:pPr marL="0" lvl="0" indent="0">
              <a:spcBef>
                <a:spcPts val="0"/>
              </a:spcBef>
            </a:pPr>
            <a:endParaRPr lang="fi-FI" dirty="0"/>
          </a:p>
          <a:p>
            <a:pPr marL="857250" lvl="0" indent="-857250">
              <a:spcBef>
                <a:spcPts val="0"/>
              </a:spcBef>
              <a:buFont typeface="Arial"/>
              <a:buChar char="•"/>
            </a:pPr>
            <a:r>
              <a:rPr lang="fi-FI" dirty="0"/>
              <a:t>Ota kantaa seuraavaan väitteeseen: ”Siirtymä luonnontilasta yhteiskuntaan on kehitystä!”</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3" end="3"/>
                                            </p:txEl>
                                          </p:spTgt>
                                        </p:tgtEl>
                                        <p:attrNameLst>
                                          <p:attrName>style.visibility</p:attrName>
                                        </p:attrNameLst>
                                      </p:cBhvr>
                                      <p:to>
                                        <p:strVal val="visible"/>
                                      </p:to>
                                    </p:set>
                                    <p:animEffect transition="in" filter="fade">
                                      <p:cBhvr>
                                        <p:cTn id="17" dur="500"/>
                                        <p:tgtEl>
                                          <p:spTgt spid="12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5" end="5"/>
                                            </p:txEl>
                                          </p:spTgt>
                                        </p:tgtEl>
                                        <p:attrNameLst>
                                          <p:attrName>style.visibility</p:attrName>
                                        </p:attrNameLst>
                                      </p:cBhvr>
                                      <p:to>
                                        <p:strVal val="visible"/>
                                      </p:to>
                                    </p:set>
                                    <p:animEffect transition="in" filter="fade">
                                      <p:cBhvr>
                                        <p:cTn id="2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Luonnontila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20000"/>
          </a:bodyPr>
          <a:lstStyle/>
          <a:p>
            <a:pPr marL="857250" lvl="0" indent="-857250">
              <a:spcBef>
                <a:spcPts val="0"/>
              </a:spcBef>
              <a:buFont typeface="Arial"/>
              <a:buChar char="•"/>
            </a:pPr>
            <a:r>
              <a:rPr lang="fi-FI" dirty="0"/>
              <a:t>Ihmiset eivät ole aina eläneet järjestäytyneissä yhteiskunnissa, eivätkä kaikki elä edelleenkään.</a:t>
            </a:r>
            <a:br>
              <a:rPr lang="fi-FI" dirty="0"/>
            </a:br>
            <a:endParaRPr lang="fi-FI" dirty="0"/>
          </a:p>
          <a:p>
            <a:pPr marL="857250" lvl="0" indent="-857250">
              <a:spcBef>
                <a:spcPts val="0"/>
              </a:spcBef>
              <a:buFont typeface="Arial"/>
              <a:buChar char="•"/>
            </a:pPr>
            <a:r>
              <a:rPr lang="fi-FI" dirty="0"/>
              <a:t>Aikaa ennen tai ilman yhteiskuntaa kutsutaan </a:t>
            </a:r>
            <a:r>
              <a:rPr lang="fi-FI" b="1" dirty="0"/>
              <a:t>luonnontilaksi</a:t>
            </a:r>
            <a:r>
              <a:rPr lang="fi-FI" dirty="0"/>
              <a:t>.</a:t>
            </a:r>
          </a:p>
          <a:p>
            <a:pPr marL="1314450" lvl="1" indent="-857250">
              <a:spcBef>
                <a:spcPts val="0"/>
              </a:spcBef>
            </a:pPr>
            <a:r>
              <a:rPr lang="fi-FI" dirty="0"/>
              <a:t>Huom. Tämä ei välttämättä vastaa mitään tiettyä historiallista ajanjaksoa, vaan on lähinnä ajatuskoe.</a:t>
            </a:r>
            <a:br>
              <a:rPr lang="fi-FI" dirty="0"/>
            </a:br>
            <a:endParaRPr lang="fi-FI" dirty="0"/>
          </a:p>
          <a:p>
            <a:pPr marL="857250" lvl="0" indent="-857250">
              <a:spcBef>
                <a:spcPts val="0"/>
              </a:spcBef>
              <a:buFont typeface="Arial"/>
              <a:buChar char="•"/>
            </a:pPr>
            <a:r>
              <a:rPr lang="fi-FI" dirty="0"/>
              <a:t>Millainen luonnontila on?</a:t>
            </a:r>
          </a:p>
          <a:p>
            <a:pPr marL="1314450" lvl="1" indent="-857250">
              <a:spcBef>
                <a:spcPts val="0"/>
              </a:spcBef>
            </a:pPr>
            <a:r>
              <a:rPr lang="fi-FI" b="1" dirty="0"/>
              <a:t>Thomas </a:t>
            </a:r>
            <a:r>
              <a:rPr lang="fi-FI" b="1" dirty="0" err="1"/>
              <a:t>Hobbes</a:t>
            </a:r>
            <a:r>
              <a:rPr lang="fi-FI" b="1" dirty="0"/>
              <a:t>:</a:t>
            </a:r>
          </a:p>
          <a:p>
            <a:pPr marL="1771650" lvl="2" indent="-857250">
              <a:spcBef>
                <a:spcPts val="0"/>
              </a:spcBef>
            </a:pPr>
            <a:r>
              <a:rPr lang="fi-FI" dirty="0"/>
              <a:t>Kaikkien sota kaikkia vastaan.</a:t>
            </a:r>
          </a:p>
          <a:p>
            <a:pPr marL="1771650" lvl="2" indent="-857250">
              <a:spcBef>
                <a:spcPts val="0"/>
              </a:spcBef>
            </a:pPr>
            <a:r>
              <a:rPr lang="fi-FI" dirty="0"/>
              <a:t>Elämä luonnontilassa on ”yksinäinen, kurja, raaka ja lyhyt”.</a:t>
            </a:r>
          </a:p>
          <a:p>
            <a:pPr marL="1314450" lvl="1" indent="-857250">
              <a:spcBef>
                <a:spcPts val="0"/>
              </a:spcBef>
            </a:pPr>
            <a:r>
              <a:rPr lang="fi-FI" b="1" dirty="0"/>
              <a:t>Jean-Jacques </a:t>
            </a:r>
            <a:r>
              <a:rPr lang="fi-FI" b="1" dirty="0" err="1"/>
              <a:t>Rousseau</a:t>
            </a:r>
            <a:r>
              <a:rPr lang="fi-FI" b="1" dirty="0"/>
              <a:t>:</a:t>
            </a:r>
          </a:p>
          <a:p>
            <a:pPr marL="1771650" lvl="2" indent="-857250">
              <a:spcBef>
                <a:spcPts val="0"/>
              </a:spcBef>
            </a:pPr>
            <a:r>
              <a:rPr lang="fi-FI" dirty="0"/>
              <a:t>Luonnontilassa ihminen on luonnostaan hyvä </a:t>
            </a:r>
            <a:r>
              <a:rPr lang="fi-FI" b="1" i="1" dirty="0"/>
              <a:t>jalo villi</a:t>
            </a:r>
            <a:r>
              <a:rPr lang="fi-FI" dirty="0"/>
              <a:t>.</a:t>
            </a:r>
          </a:p>
          <a:p>
            <a:pPr marL="1771650" lvl="2" indent="-857250">
              <a:spcBef>
                <a:spcPts val="0"/>
              </a:spcBef>
            </a:pPr>
            <a:r>
              <a:rPr lang="fi-FI" dirty="0"/>
              <a:t>”Ihminen syntyy vapaana, mutta kaikkialla hän on kahleissa.”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2580424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9" end="9"/>
                                            </p:txEl>
                                          </p:spTgt>
                                        </p:tgtEl>
                                        <p:attrNameLst>
                                          <p:attrName>style.visibility</p:attrName>
                                        </p:attrNameLst>
                                      </p:cBhvr>
                                      <p:to>
                                        <p:strVal val="visible"/>
                                      </p:to>
                                    </p:set>
                                    <p:animEffect transition="in" filter="fade">
                                      <p:cBhvr>
                                        <p:cTn id="52" dur="500"/>
                                        <p:tgtEl>
                                          <p:spTgt spid="12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Yhteiskuntasopimus</a:t>
            </a:r>
            <a:endParaRPr dirty="0"/>
          </a:p>
        </p:txBody>
      </p:sp>
      <p:sp>
        <p:nvSpPr>
          <p:cNvPr id="126" name="Google Shape;126;p14"/>
          <p:cNvSpPr txBox="1">
            <a:spLocks noGrp="1"/>
          </p:cNvSpPr>
          <p:nvPr>
            <p:ph type="body" idx="1"/>
          </p:nvPr>
        </p:nvSpPr>
        <p:spPr>
          <a:xfrm>
            <a:off x="1676400" y="3730513"/>
            <a:ext cx="21031199" cy="8600454"/>
          </a:xfrm>
          <a:prstGeom prst="rect">
            <a:avLst/>
          </a:prstGeom>
          <a:noFill/>
          <a:ln>
            <a:noFill/>
          </a:ln>
        </p:spPr>
        <p:txBody>
          <a:bodyPr spcFirstLastPara="1" wrap="square" lIns="91425" tIns="45700" rIns="91425" bIns="45700" anchor="t" anchorCtr="0">
            <a:normAutofit fontScale="92500" lnSpcReduction="10000"/>
          </a:bodyPr>
          <a:lstStyle/>
          <a:p>
            <a:pPr marL="857250" lvl="0" indent="-857250">
              <a:spcBef>
                <a:spcPts val="0"/>
              </a:spcBef>
              <a:buFont typeface="Arial"/>
              <a:buChar char="•"/>
            </a:pPr>
            <a:r>
              <a:rPr lang="fi-FI" dirty="0"/>
              <a:t>Kuvitteellinen sopimus, jolla yhteisö siirtyy luonnontilasta järjestäytyneeseen yhteiskuntaan</a:t>
            </a:r>
            <a:br>
              <a:rPr lang="fi-FI" dirty="0"/>
            </a:br>
            <a:endParaRPr lang="fi-FI" dirty="0"/>
          </a:p>
          <a:p>
            <a:pPr marL="857250" lvl="0" indent="-857250">
              <a:spcBef>
                <a:spcPts val="0"/>
              </a:spcBef>
              <a:buFont typeface="Arial"/>
              <a:buChar char="•"/>
            </a:pPr>
            <a:r>
              <a:rPr lang="fi-FI" dirty="0"/>
              <a:t>Miksi ihmiset haluavat siirtyä yhteiskuntaan?</a:t>
            </a:r>
            <a:br>
              <a:rPr lang="fi-FI" dirty="0"/>
            </a:br>
            <a:endParaRPr lang="fi-FI" dirty="0"/>
          </a:p>
          <a:p>
            <a:pPr marL="1314450" lvl="1" indent="-857250">
              <a:spcBef>
                <a:spcPts val="0"/>
              </a:spcBef>
            </a:pPr>
            <a:r>
              <a:rPr lang="fi-FI" b="1" dirty="0"/>
              <a:t>Thomas </a:t>
            </a:r>
            <a:r>
              <a:rPr lang="fi-FI" b="1" dirty="0" err="1"/>
              <a:t>Hobbes</a:t>
            </a:r>
            <a:r>
              <a:rPr lang="fi-FI" dirty="0"/>
              <a:t>: Ihmiset luovuttavat sopimuksella vallan valtiolle, jotta se voi turvata rauhan ja järjestyksen.</a:t>
            </a:r>
          </a:p>
          <a:p>
            <a:pPr marL="1771650" lvl="2" indent="-857250">
              <a:spcBef>
                <a:spcPts val="0"/>
              </a:spcBef>
            </a:pPr>
            <a:r>
              <a:rPr lang="fi-FI" dirty="0"/>
              <a:t>vapaus → turvallisuus</a:t>
            </a:r>
          </a:p>
          <a:p>
            <a:pPr marL="1771650" lvl="2" indent="-857250">
              <a:spcBef>
                <a:spcPts val="0"/>
              </a:spcBef>
            </a:pPr>
            <a:r>
              <a:rPr lang="fi-FI" dirty="0"/>
              <a:t>Jotta järjestys säilyisi, vallankäytön on oltava</a:t>
            </a:r>
          </a:p>
          <a:p>
            <a:pPr marL="2228850" lvl="3" indent="-857250">
              <a:spcBef>
                <a:spcPts val="0"/>
              </a:spcBef>
            </a:pPr>
            <a:r>
              <a:rPr lang="fi-FI" dirty="0"/>
              <a:t>suvereenia eli rajoittamatonta</a:t>
            </a:r>
          </a:p>
          <a:p>
            <a:pPr marL="2228850" lvl="3" indent="-857250">
              <a:spcBef>
                <a:spcPts val="0"/>
              </a:spcBef>
            </a:pPr>
            <a:r>
              <a:rPr lang="fi-FI" dirty="0"/>
              <a:t>absoluuttista eli ehdotonta.</a:t>
            </a:r>
            <a:br>
              <a:rPr lang="fi-FI" dirty="0"/>
            </a:br>
            <a:endParaRPr lang="fi-FI" dirty="0"/>
          </a:p>
          <a:p>
            <a:pPr marL="1314450" lvl="1" indent="-857250">
              <a:spcBef>
                <a:spcPts val="0"/>
              </a:spcBef>
            </a:pPr>
            <a:r>
              <a:rPr lang="fi-FI" b="1" dirty="0"/>
              <a:t>John </a:t>
            </a:r>
            <a:r>
              <a:rPr lang="fi-FI" b="1" dirty="0" err="1"/>
              <a:t>Locke</a:t>
            </a:r>
            <a:r>
              <a:rPr lang="fi-FI" dirty="0"/>
              <a:t>: Yhteiskuntasopimus turvaa </a:t>
            </a:r>
            <a:r>
              <a:rPr lang="fi-FI" i="1" dirty="0"/>
              <a:t>luonnonoikeuksien</a:t>
            </a:r>
            <a:r>
              <a:rPr lang="fi-FI" dirty="0"/>
              <a:t> toteutumisen.</a:t>
            </a:r>
          </a:p>
          <a:p>
            <a:pPr marL="1771650" lvl="2" indent="-857250">
              <a:spcBef>
                <a:spcPts val="0"/>
              </a:spcBef>
            </a:pPr>
            <a:r>
              <a:rPr lang="fi-FI" dirty="0"/>
              <a:t>elämä, vapaus ja omistusoikeus</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1924410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Soraääniä: Jean-Jacques </a:t>
            </a:r>
            <a:r>
              <a:rPr lang="fi-FI" dirty="0" err="1"/>
              <a:t>Rousseau</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Yhteiskuntaan siirtymisestä ei seuraa vain hyviä asioita, kuten järjestystä ja turvaa.</a:t>
            </a:r>
            <a:br>
              <a:rPr lang="fi-FI" dirty="0"/>
            </a:br>
            <a:endParaRPr lang="fi-FI" dirty="0"/>
          </a:p>
          <a:p>
            <a:pPr marL="857250" lvl="0" indent="-857250">
              <a:spcBef>
                <a:spcPts val="0"/>
              </a:spcBef>
              <a:buFont typeface="Arial"/>
              <a:buChar char="•"/>
            </a:pPr>
            <a:r>
              <a:rPr lang="fi-FI" dirty="0"/>
              <a:t>Omistusoikeus turmelee sekä luontosuhteen että ihmisten luonteen.</a:t>
            </a:r>
          </a:p>
          <a:p>
            <a:pPr marL="1314450" lvl="1" indent="-857250">
              <a:spcBef>
                <a:spcPts val="0"/>
              </a:spcBef>
            </a:pPr>
            <a:r>
              <a:rPr lang="fi-FI" b="1" dirty="0"/>
              <a:t>Ihmisten välillä</a:t>
            </a:r>
            <a:r>
              <a:rPr lang="fi-FI" dirty="0"/>
              <a:t>: ahneus, kateus ja kilpailu</a:t>
            </a:r>
          </a:p>
          <a:p>
            <a:pPr marL="1314450" lvl="1" indent="-857250">
              <a:spcBef>
                <a:spcPts val="0"/>
              </a:spcBef>
            </a:pPr>
            <a:r>
              <a:rPr lang="fi-FI" b="1" dirty="0"/>
              <a:t>Yhteiskunnassa</a:t>
            </a:r>
            <a:r>
              <a:rPr lang="fi-FI" dirty="0"/>
              <a:t>: eriarvoisuus, yhteiskuntaluokat ja sorto</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1032629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Soraääniä: Jean-Jacques </a:t>
            </a:r>
            <a:r>
              <a:rPr lang="fi-FI" dirty="0" err="1"/>
              <a:t>Rousseau</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Nuoren </a:t>
            </a:r>
            <a:r>
              <a:rPr lang="fi-FI" dirty="0" err="1"/>
              <a:t>Rousseaun</a:t>
            </a:r>
            <a:r>
              <a:rPr lang="fi-FI" dirty="0"/>
              <a:t> tavoite oli selvä: </a:t>
            </a:r>
            <a:r>
              <a:rPr lang="fi-FI" i="1" dirty="0"/>
              <a:t>Paluu luontoon!</a:t>
            </a:r>
          </a:p>
          <a:p>
            <a:pPr marL="857250" lvl="0" indent="-857250">
              <a:spcBef>
                <a:spcPts val="0"/>
              </a:spcBef>
              <a:buFont typeface="Arial"/>
              <a:buChar char="•"/>
            </a:pPr>
            <a:r>
              <a:rPr lang="fi-FI" dirty="0"/>
              <a:t>Varttuneempana hän ajatteli paluun olevan mahdotonta.</a:t>
            </a:r>
          </a:p>
          <a:p>
            <a:pPr marL="857250" lvl="0" indent="-857250">
              <a:spcBef>
                <a:spcPts val="0"/>
              </a:spcBef>
              <a:buFont typeface="Arial"/>
              <a:buChar char="•"/>
            </a:pPr>
            <a:r>
              <a:rPr lang="fi-FI" dirty="0"/>
              <a:t>Todellinen vapaus toteutuu vain yhteiskunnassa.</a:t>
            </a:r>
          </a:p>
          <a:p>
            <a:pPr marL="857250" lvl="0" indent="-857250">
              <a:spcBef>
                <a:spcPts val="0"/>
              </a:spcBef>
              <a:buFont typeface="Arial"/>
              <a:buChar char="•"/>
            </a:pPr>
            <a:r>
              <a:rPr lang="fi-FI" dirty="0"/>
              <a:t>Yhteiskuntasopimus pitää solmia, mutta ei vain omistavan luokan, vaan kaikkien vapauden turvaamiseksi.</a:t>
            </a:r>
          </a:p>
          <a:p>
            <a:pPr marL="857250" lvl="0" indent="-857250">
              <a:spcBef>
                <a:spcPts val="0"/>
              </a:spcBef>
              <a:buFont typeface="Arial"/>
              <a:buChar char="•"/>
            </a:pPr>
            <a:r>
              <a:rPr lang="fi-FI" dirty="0"/>
              <a:t>Vallankäytön tulee perustua </a:t>
            </a:r>
            <a:r>
              <a:rPr lang="fi-FI" b="1" dirty="0"/>
              <a:t>yleistahtoon</a:t>
            </a:r>
            <a:r>
              <a:rPr lang="fi-FI" dirty="0"/>
              <a:t>.</a:t>
            </a:r>
          </a:p>
          <a:p>
            <a:pPr marL="1314450" lvl="1" indent="-857250">
              <a:spcBef>
                <a:spcPts val="0"/>
              </a:spcBef>
            </a:pPr>
            <a:r>
              <a:rPr lang="fi-FI" dirty="0"/>
              <a:t>Kaikkien yhdessä muodostama sitova näkemys parhaista laeista ja yhteiskunnan säännöistä.</a:t>
            </a:r>
          </a:p>
          <a:p>
            <a:pPr marL="1314450" lvl="1" indent="-857250">
              <a:spcBef>
                <a:spcPts val="0"/>
              </a:spcBef>
            </a:pPr>
            <a:r>
              <a:rPr lang="fi-FI" dirty="0"/>
              <a:t>Yleistahtoon perustuvat yhteiskunnat välttävät absoluuttisen hallitsijan mielivaltaisuuden.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3663393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Yhteiskunta on historian tuote!</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857250" lvl="0" indent="-857250">
              <a:spcBef>
                <a:spcPts val="0"/>
              </a:spcBef>
              <a:buFont typeface="Arial"/>
              <a:buChar char="•"/>
            </a:pPr>
            <a:r>
              <a:rPr lang="fi-FI" dirty="0"/>
              <a:t>Yhteiskuntasopimusteorioita kritisoidaan historiattomuudesta.</a:t>
            </a:r>
          </a:p>
          <a:p>
            <a:pPr marL="1314450" lvl="1" indent="-857250">
              <a:spcBef>
                <a:spcPts val="0"/>
              </a:spcBef>
            </a:pPr>
            <a:r>
              <a:rPr lang="fi-FI" dirty="0"/>
              <a:t>Luonnontila ja yhteiskuntasopimuksen solmiminen ovat ajatusleikkejä, eivätkä kuvaa oikein historiallista kehitystä.</a:t>
            </a:r>
          </a:p>
          <a:p>
            <a:pPr marL="1314450" lvl="1" indent="-857250">
              <a:spcBef>
                <a:spcPts val="0"/>
              </a:spcBef>
            </a:pPr>
            <a:r>
              <a:rPr lang="fi-FI" dirty="0"/>
              <a:t>Yhteiskunta ei synny tyhjiössä vaan historiallisen kehityksen kautta.</a:t>
            </a:r>
          </a:p>
          <a:p>
            <a:pPr marL="857250" lvl="0" indent="-857250">
              <a:spcBef>
                <a:spcPts val="0"/>
              </a:spcBef>
              <a:buFont typeface="Arial"/>
              <a:buChar char="•"/>
            </a:pPr>
            <a:r>
              <a:rPr lang="fi-FI" dirty="0"/>
              <a:t>Filosofit </a:t>
            </a:r>
            <a:r>
              <a:rPr lang="fi-FI" b="1" dirty="0"/>
              <a:t>G. W. F. Hegel </a:t>
            </a:r>
            <a:r>
              <a:rPr lang="fi-FI" dirty="0"/>
              <a:t>(1770–1831) ja </a:t>
            </a:r>
            <a:r>
              <a:rPr lang="fi-FI" b="1" dirty="0"/>
              <a:t>Karl Marx</a:t>
            </a:r>
            <a:r>
              <a:rPr lang="fi-FI" dirty="0"/>
              <a:t> (1818–1883) ajattelivat kehityksen tapahtuvan </a:t>
            </a:r>
            <a:r>
              <a:rPr lang="fi-FI" b="1" dirty="0"/>
              <a:t>dialektisesti</a:t>
            </a:r>
            <a:r>
              <a:rPr lang="fi-FI" dirty="0"/>
              <a:t>.</a:t>
            </a:r>
          </a:p>
          <a:p>
            <a:pPr marL="1314450" lvl="1" indent="-857250">
              <a:spcBef>
                <a:spcPts val="0"/>
              </a:spcBef>
            </a:pPr>
            <a:r>
              <a:rPr lang="fi-FI" b="1" dirty="0"/>
              <a:t>teesi</a:t>
            </a:r>
            <a:r>
              <a:rPr lang="fi-FI" dirty="0"/>
              <a:t> → </a:t>
            </a:r>
            <a:r>
              <a:rPr lang="fi-FI" b="1" dirty="0"/>
              <a:t>antiteesi</a:t>
            </a:r>
            <a:r>
              <a:rPr lang="fi-FI" dirty="0"/>
              <a:t> → </a:t>
            </a:r>
            <a:r>
              <a:rPr lang="fi-FI" b="1" dirty="0"/>
              <a:t>synteesi</a:t>
            </a:r>
          </a:p>
          <a:p>
            <a:pPr marL="1314450" lvl="1" indent="-857250">
              <a:spcBef>
                <a:spcPts val="0"/>
              </a:spcBef>
            </a:pPr>
            <a:r>
              <a:rPr lang="fi-FI" dirty="0"/>
              <a:t>Kehitys ei ole suoraviivaista vaan etenee ristiriitojen kautta.</a:t>
            </a:r>
          </a:p>
          <a:p>
            <a:pPr marL="1314450" lvl="1" indent="-857250">
              <a:spcBef>
                <a:spcPts val="0"/>
              </a:spcBef>
            </a:pPr>
            <a:r>
              <a:rPr lang="fi-FI" dirty="0"/>
              <a:t>Millaisten ristiriitojen?</a:t>
            </a:r>
          </a:p>
          <a:p>
            <a:pPr marL="1771650" lvl="2" indent="-857250">
              <a:spcBef>
                <a:spcPts val="0"/>
              </a:spcBef>
            </a:pPr>
            <a:r>
              <a:rPr lang="fi-FI" dirty="0"/>
              <a:t>Hegel: </a:t>
            </a:r>
            <a:r>
              <a:rPr lang="fi-FI" b="1" dirty="0"/>
              <a:t>henkisten</a:t>
            </a:r>
            <a:r>
              <a:rPr lang="fi-FI" dirty="0"/>
              <a:t>, esim. aatteet, taiteet ja uskonto</a:t>
            </a:r>
          </a:p>
          <a:p>
            <a:pPr marL="1771650" lvl="2" indent="-857250">
              <a:spcBef>
                <a:spcPts val="0"/>
              </a:spcBef>
            </a:pPr>
            <a:r>
              <a:rPr lang="fi-FI" dirty="0"/>
              <a:t>Marx: </a:t>
            </a:r>
            <a:r>
              <a:rPr lang="fi-FI" b="1" dirty="0"/>
              <a:t>materiaalisten</a:t>
            </a:r>
            <a:r>
              <a:rPr lang="fi-FI" dirty="0"/>
              <a:t>, esim. tuotantotavat ja omistussuhteet</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dirty="0"/>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184605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Tehtävä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lgn="l" rtl="0">
              <a:lnSpc>
                <a:spcPct val="90000"/>
              </a:lnSpc>
              <a:spcBef>
                <a:spcPts val="0"/>
              </a:spcBef>
              <a:spcAft>
                <a:spcPts val="0"/>
              </a:spcAft>
              <a:buClr>
                <a:schemeClr val="dk1"/>
              </a:buClr>
              <a:buSzPts val="6000"/>
              <a:buFont typeface="Arial"/>
              <a:buChar char="•"/>
            </a:pPr>
            <a:r>
              <a:rPr lang="fi-FI" i="1" dirty="0"/>
              <a:t>Idea 3</a:t>
            </a:r>
            <a:r>
              <a:rPr lang="fi-FI" dirty="0"/>
              <a:t>, luku 3, tehtävä 3 (s. 35):</a:t>
            </a:r>
          </a:p>
          <a:p>
            <a:pPr marL="0" lvl="0" indent="0" algn="l" rtl="0">
              <a:lnSpc>
                <a:spcPct val="90000"/>
              </a:lnSpc>
              <a:spcBef>
                <a:spcPts val="0"/>
              </a:spcBef>
              <a:spcAft>
                <a:spcPts val="0"/>
              </a:spcAft>
              <a:buClr>
                <a:schemeClr val="dk1"/>
              </a:buClr>
              <a:buSzPts val="6000"/>
            </a:pPr>
            <a:endParaRPr lang="fi-FI" dirty="0"/>
          </a:p>
          <a:p>
            <a:pPr marL="0" lvl="0" indent="0">
              <a:spcBef>
                <a:spcPts val="0"/>
              </a:spcBef>
            </a:pPr>
            <a:r>
              <a:rPr lang="fi-FI" dirty="0" err="1"/>
              <a:t>Hobbesilla</a:t>
            </a:r>
            <a:r>
              <a:rPr lang="fi-FI" dirty="0"/>
              <a:t>, </a:t>
            </a:r>
            <a:r>
              <a:rPr lang="fi-FI" dirty="0" err="1"/>
              <a:t>Lockella</a:t>
            </a:r>
            <a:r>
              <a:rPr lang="fi-FI" dirty="0"/>
              <a:t> ja </a:t>
            </a:r>
            <a:r>
              <a:rPr lang="fi-FI" dirty="0" err="1"/>
              <a:t>Rousseaulla</a:t>
            </a:r>
            <a:r>
              <a:rPr lang="fi-FI" dirty="0"/>
              <a:t> oli erilaiset ihmiskäsitykset, mikä vaikutti myös heidän näkemyksiinsä ihanneyhteiskunnasta. Valitse yksi näistä kolmesta filosofista ja selitä, miten hänen ihmiskäsityksensä vaikuttaa hänen yhteiskuntafilosofiaansa.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3</a:t>
            </a:r>
            <a:endParaRPr dirty="0"/>
          </a:p>
        </p:txBody>
      </p:sp>
    </p:spTree>
    <p:extLst>
      <p:ext uri="{BB962C8B-B14F-4D97-AF65-F5344CB8AC3E}">
        <p14:creationId xmlns:p14="http://schemas.microsoft.com/office/powerpoint/2010/main" val="228286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1328</TotalTime>
  <Words>660</Words>
  <Application>Microsoft Office PowerPoint</Application>
  <PresentationFormat>Mukautettu</PresentationFormat>
  <Paragraphs>77</Paragraphs>
  <Slides>8</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Office-teema</vt:lpstr>
      <vt:lpstr>3. Yhteiskunta on sopimus – vai onko?</vt:lpstr>
      <vt:lpstr>Virittäytyminen aiheeseen</vt:lpstr>
      <vt:lpstr>Luonnontila</vt:lpstr>
      <vt:lpstr>Yhteiskuntasopimus</vt:lpstr>
      <vt:lpstr>Soraääniä: Jean-Jacques Rousseau</vt:lpstr>
      <vt:lpstr>Soraääniä: Jean-Jacques Rousseau</vt:lpstr>
      <vt:lpstr>Yhteiskunta on historian tuote!</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Yhteiskunta on sopimus – vai onko?</dc:title>
  <cp:lastModifiedBy>Roms Jochen</cp:lastModifiedBy>
  <cp:revision>10</cp:revision>
  <cp:lastPrinted>2023-08-08T10:36:14Z</cp:lastPrinted>
  <dcterms:modified xsi:type="dcterms:W3CDTF">2023-08-09T08:07:56Z</dcterms:modified>
</cp:coreProperties>
</file>