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56" r:id="rId1"/>
  </p:sldMasterIdLst>
  <p:notesMasterIdLst>
    <p:notesMasterId r:id="rId13"/>
  </p:notesMasterIdLst>
  <p:sldIdLst>
    <p:sldId id="256" r:id="rId2"/>
    <p:sldId id="260" r:id="rId3"/>
    <p:sldId id="269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</p:sldIdLst>
  <p:sldSz cx="24384000" cy="13716000"/>
  <p:notesSz cx="6797675" cy="9926638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" initials="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D57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Normaali tyyli 2 - Korostu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Normaali tyyli 2 - Korostus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1E4AEA4-8DFA-4A89-87EB-49C32662AFE0}" styleName="Normaali tyyli 2 - Korostus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08"/>
    <p:restoredTop sz="94542"/>
  </p:normalViewPr>
  <p:slideViewPr>
    <p:cSldViewPr snapToGrid="0" snapToObjects="1">
      <p:cViewPr varScale="1">
        <p:scale>
          <a:sx n="38" d="100"/>
          <a:sy n="38" d="100"/>
        </p:scale>
        <p:origin x="300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1"/>
            <a:ext cx="2945659" cy="4980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50444" y="1"/>
            <a:ext cx="2945659" cy="4980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420688" y="1241425"/>
            <a:ext cx="5956300" cy="33496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79768" y="4777195"/>
            <a:ext cx="5438140" cy="39086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9428584"/>
            <a:ext cx="2945659" cy="49805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50444" y="9428584"/>
            <a:ext cx="2945659" cy="49805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:notes"/>
          <p:cNvSpPr txBox="1">
            <a:spLocks noGrp="1"/>
          </p:cNvSpPr>
          <p:nvPr>
            <p:ph type="body" idx="1"/>
          </p:nvPr>
        </p:nvSpPr>
        <p:spPr>
          <a:xfrm>
            <a:off x="679768" y="4777195"/>
            <a:ext cx="5438140" cy="3908614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83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420688" y="1241425"/>
            <a:ext cx="5956300" cy="33496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5:notes"/>
          <p:cNvSpPr txBox="1">
            <a:spLocks noGrp="1"/>
          </p:cNvSpPr>
          <p:nvPr>
            <p:ph type="body" idx="1"/>
          </p:nvPr>
        </p:nvSpPr>
        <p:spPr>
          <a:xfrm>
            <a:off x="679768" y="4777195"/>
            <a:ext cx="5438140" cy="3908614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3" name="Google Shape;123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420688" y="1241425"/>
            <a:ext cx="5956300" cy="33496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75067936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5:notes"/>
          <p:cNvSpPr txBox="1">
            <a:spLocks noGrp="1"/>
          </p:cNvSpPr>
          <p:nvPr>
            <p:ph type="body" idx="1"/>
          </p:nvPr>
        </p:nvSpPr>
        <p:spPr>
          <a:xfrm>
            <a:off x="679768" y="4777195"/>
            <a:ext cx="5438140" cy="3908614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 b="1" dirty="0"/>
              <a:t>Tehtävän avaus: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fi-FI" dirty="0"/>
          </a:p>
          <a:p>
            <a:pPr marL="171450" lvl="0" indent="-171450" algn="l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fi-FI" dirty="0"/>
              <a:t>Esimerkkejä:</a:t>
            </a:r>
          </a:p>
          <a:p>
            <a:pPr marL="628650" lvl="1" indent="-171450" algn="l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fi-FI" dirty="0"/>
              <a:t>sukupuoli- ja seksuaalivähemmistöjen epätasa-arvo</a:t>
            </a:r>
          </a:p>
          <a:p>
            <a:pPr marL="628650" lvl="1" indent="-171450" algn="l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fi-FI" dirty="0"/>
              <a:t>kestävän kehityksen laiminlyönti</a:t>
            </a:r>
          </a:p>
          <a:p>
            <a:pPr marL="628650" lvl="1" indent="-171450" algn="l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fi-FI" dirty="0"/>
              <a:t>resurssien tuhlaaminen</a:t>
            </a:r>
          </a:p>
          <a:p>
            <a:pPr marL="628650" lvl="1" indent="-171450" algn="l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fi-FI" dirty="0"/>
              <a:t>eläinten kohtelu</a:t>
            </a:r>
          </a:p>
          <a:p>
            <a:pPr marL="628650" lvl="1" indent="-171450" algn="l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fi-FI" dirty="0"/>
              <a:t>rasismi</a:t>
            </a:r>
          </a:p>
          <a:p>
            <a:pPr marL="628650" lvl="1" indent="-171450" algn="l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fi-FI" dirty="0"/>
              <a:t>taloudellinen eriarvoisuus</a:t>
            </a:r>
          </a:p>
          <a:p>
            <a:pPr marL="628650" lvl="1" indent="-171450" algn="l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fi-FI" dirty="0"/>
              <a:t>teknologian vähäinen hyödyntäminen</a:t>
            </a:r>
          </a:p>
          <a:p>
            <a:pPr marL="628650" lvl="1" indent="-171450" algn="l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fi-FI" dirty="0"/>
              <a:t>nationalistisia etuja ajavat ratkaisut globaaleihin ongelmiin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fi-FI" dirty="0"/>
          </a:p>
          <a:p>
            <a:pPr marL="171450" lvl="0" indent="-171450" algn="l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fi-FI" dirty="0"/>
              <a:t>Arvojen muuttuessa nyky-yhteiskunnan toimintatavat voivat alkaa vaikuttaa epätasa-arvoisilta ja vanhoillisilta. Kun tieto esimerkiksi eläinten kyvystä tuntea tai teknologian mahdollisuuksista lisääntyy, myös asenteet ja moraalikäsitykset voivat muuttua.</a:t>
            </a:r>
          </a:p>
        </p:txBody>
      </p:sp>
      <p:sp>
        <p:nvSpPr>
          <p:cNvPr id="123" name="Google Shape;123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420688" y="1241425"/>
            <a:ext cx="5956300" cy="33496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61393526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5:notes"/>
          <p:cNvSpPr txBox="1">
            <a:spLocks noGrp="1"/>
          </p:cNvSpPr>
          <p:nvPr>
            <p:ph type="body" idx="1"/>
          </p:nvPr>
        </p:nvSpPr>
        <p:spPr>
          <a:xfrm>
            <a:off x="679768" y="4777195"/>
            <a:ext cx="5438140" cy="3908614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3" name="Google Shape;123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420688" y="1241425"/>
            <a:ext cx="5956300" cy="33496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5:notes"/>
          <p:cNvSpPr txBox="1">
            <a:spLocks noGrp="1"/>
          </p:cNvSpPr>
          <p:nvPr>
            <p:ph type="body" idx="1"/>
          </p:nvPr>
        </p:nvSpPr>
        <p:spPr>
          <a:xfrm>
            <a:off x="679768" y="4777195"/>
            <a:ext cx="5438140" cy="3908614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3" name="Google Shape;123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420688" y="1241425"/>
            <a:ext cx="5956300" cy="33496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05959380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5:notes"/>
          <p:cNvSpPr txBox="1">
            <a:spLocks noGrp="1"/>
          </p:cNvSpPr>
          <p:nvPr>
            <p:ph type="body" idx="1"/>
          </p:nvPr>
        </p:nvSpPr>
        <p:spPr>
          <a:xfrm>
            <a:off x="679768" y="4777195"/>
            <a:ext cx="5438140" cy="3908614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3" name="Google Shape;123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420688" y="1241425"/>
            <a:ext cx="5956300" cy="33496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75462808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5:notes"/>
          <p:cNvSpPr txBox="1">
            <a:spLocks noGrp="1"/>
          </p:cNvSpPr>
          <p:nvPr>
            <p:ph type="body" idx="1"/>
          </p:nvPr>
        </p:nvSpPr>
        <p:spPr>
          <a:xfrm>
            <a:off x="679768" y="4777195"/>
            <a:ext cx="5438140" cy="3908614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3" name="Google Shape;123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420688" y="1241425"/>
            <a:ext cx="5956300" cy="33496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66335016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5:notes"/>
          <p:cNvSpPr txBox="1">
            <a:spLocks noGrp="1"/>
          </p:cNvSpPr>
          <p:nvPr>
            <p:ph type="body" idx="1"/>
          </p:nvPr>
        </p:nvSpPr>
        <p:spPr>
          <a:xfrm>
            <a:off x="679768" y="4777195"/>
            <a:ext cx="5438140" cy="3908614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3" name="Google Shape;123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420688" y="1241425"/>
            <a:ext cx="5956300" cy="33496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51631457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5:notes"/>
          <p:cNvSpPr txBox="1">
            <a:spLocks noGrp="1"/>
          </p:cNvSpPr>
          <p:nvPr>
            <p:ph type="body" idx="1"/>
          </p:nvPr>
        </p:nvSpPr>
        <p:spPr>
          <a:xfrm>
            <a:off x="679768" y="4777195"/>
            <a:ext cx="5438140" cy="3908614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3" name="Google Shape;123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420688" y="1241425"/>
            <a:ext cx="5956300" cy="33496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91874621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5:notes"/>
          <p:cNvSpPr txBox="1">
            <a:spLocks noGrp="1"/>
          </p:cNvSpPr>
          <p:nvPr>
            <p:ph type="body" idx="1"/>
          </p:nvPr>
        </p:nvSpPr>
        <p:spPr>
          <a:xfrm>
            <a:off x="679768" y="4777195"/>
            <a:ext cx="5438140" cy="3908614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 b="1" dirty="0"/>
              <a:t>Tehtävän avaus: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fi-FI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 dirty="0"/>
              <a:t>a) yhteisö </a:t>
            </a:r>
          </a:p>
          <a:p>
            <a:pPr marL="171450" lvl="0" indent="-171450" algn="l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fi-FI" dirty="0"/>
              <a:t>Esimerkkejä:</a:t>
            </a:r>
          </a:p>
          <a:p>
            <a:pPr marL="628650" lvl="1" indent="-171450" algn="l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fi-FI" dirty="0"/>
              <a:t>harrastusseura</a:t>
            </a:r>
          </a:p>
          <a:p>
            <a:pPr marL="628650" lvl="1" indent="-171450" algn="l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fi-FI" dirty="0"/>
              <a:t>pitkäaikainen ystäväporukka</a:t>
            </a:r>
          </a:p>
          <a:p>
            <a:pPr marL="628650" lvl="1" indent="-171450" algn="l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fi-FI" dirty="0"/>
              <a:t>perhe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fi-FI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 dirty="0"/>
              <a:t>b) yhteiskunta  </a:t>
            </a:r>
          </a:p>
          <a:p>
            <a:pPr marL="171450" lvl="0" indent="-171450" algn="l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fi-FI" dirty="0"/>
              <a:t>Esimerkkejä:</a:t>
            </a:r>
          </a:p>
          <a:p>
            <a:pPr marL="628650" lvl="1" indent="-171450" algn="l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fi-FI" dirty="0"/>
              <a:t>maatalousyhteiskunta</a:t>
            </a:r>
          </a:p>
          <a:p>
            <a:pPr marL="628650" lvl="1" indent="-171450" algn="l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fi-FI" dirty="0"/>
              <a:t>teollistunut länsimaa</a:t>
            </a:r>
          </a:p>
          <a:p>
            <a:pPr marL="628650" lvl="1" indent="-171450" algn="l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fi-FI" dirty="0"/>
              <a:t>pohjoismainen hyvinvointiyhteiskunta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fi-FI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 dirty="0"/>
              <a:t>c) valtio  </a:t>
            </a:r>
          </a:p>
          <a:p>
            <a:pPr marL="171450" lvl="0" indent="-171450" algn="l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fi-FI" dirty="0"/>
              <a:t>Esimerkkejä:</a:t>
            </a:r>
          </a:p>
          <a:p>
            <a:pPr marL="628650" lvl="1" indent="-171450" algn="l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fi-FI" dirty="0"/>
              <a:t>Suomi</a:t>
            </a:r>
          </a:p>
          <a:p>
            <a:pPr marL="628650" lvl="1" indent="-171450" algn="l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fi-FI" dirty="0"/>
              <a:t>USA</a:t>
            </a:r>
          </a:p>
          <a:p>
            <a:pPr marL="628650" lvl="1" indent="-171450" algn="l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fi-FI" dirty="0"/>
              <a:t>Kiina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fi-FI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 dirty="0"/>
              <a:t>d) julkisen sektorin toimija  </a:t>
            </a:r>
          </a:p>
          <a:p>
            <a:pPr marL="171450" lvl="0" indent="-171450" algn="l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fi-FI" dirty="0"/>
              <a:t>Esimerkkejä:</a:t>
            </a:r>
          </a:p>
          <a:p>
            <a:pPr marL="628650" lvl="1" indent="-171450" algn="l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fi-FI" dirty="0"/>
              <a:t>koulu</a:t>
            </a:r>
          </a:p>
          <a:p>
            <a:pPr marL="628650" lvl="1" indent="-171450" algn="l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fi-FI" dirty="0"/>
              <a:t>Kela </a:t>
            </a:r>
          </a:p>
          <a:p>
            <a:pPr marL="628650" lvl="1" indent="-171450" algn="l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fi-FI" dirty="0"/>
              <a:t>julkinen sairaala</a:t>
            </a:r>
          </a:p>
          <a:p>
            <a:pPr marL="628650" lvl="1" indent="-171450" algn="l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fi-FI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 dirty="0"/>
              <a:t>e) yksityisen sektorin toimija </a:t>
            </a:r>
          </a:p>
          <a:p>
            <a:pPr marL="171450" lvl="0" indent="-171450" algn="l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fi-FI" dirty="0"/>
              <a:t>Esimerkkejä:</a:t>
            </a:r>
          </a:p>
          <a:p>
            <a:pPr marL="628650" lvl="1" indent="-171450" algn="l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fi-FI" dirty="0"/>
              <a:t>yritys</a:t>
            </a:r>
          </a:p>
          <a:p>
            <a:pPr marL="628650" lvl="1" indent="-171450" algn="l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fi-FI" dirty="0"/>
              <a:t>kauppa</a:t>
            </a:r>
          </a:p>
          <a:p>
            <a:pPr marL="628650" lvl="1" indent="-171450" algn="l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fi-FI" dirty="0"/>
              <a:t>yksityinen sairaala</a:t>
            </a:r>
          </a:p>
          <a:p>
            <a:pPr marL="628650" lvl="1" indent="-171450" algn="l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fi-FI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 dirty="0"/>
              <a:t>f) kolmannen sektorin toimija</a:t>
            </a:r>
          </a:p>
          <a:p>
            <a:pPr marL="171450" lvl="0" indent="-171450" algn="l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fi-FI" dirty="0"/>
              <a:t>Esimerkkejä:</a:t>
            </a:r>
          </a:p>
          <a:p>
            <a:pPr marL="628650" lvl="1" indent="-171450" algn="l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fi-FI" dirty="0"/>
              <a:t>SPR</a:t>
            </a:r>
          </a:p>
          <a:p>
            <a:pPr marL="628650" lvl="1" indent="-171450" algn="l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fi-FI" dirty="0"/>
              <a:t>Suomen Mielenterveysseura</a:t>
            </a:r>
          </a:p>
          <a:p>
            <a:pPr marL="628650" lvl="1" indent="-171450" algn="l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fi-FI" dirty="0"/>
              <a:t>Mannerheimin Lastensuojeluliitto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fi-FI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 dirty="0"/>
              <a:t>g) yhteiskuntatiede</a:t>
            </a:r>
          </a:p>
          <a:p>
            <a:pPr marL="171450" lvl="0" indent="-171450" algn="l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fi-FI" dirty="0"/>
              <a:t>Esimerkkejä:</a:t>
            </a:r>
          </a:p>
          <a:p>
            <a:pPr marL="628650" lvl="1" indent="-171450" algn="l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fi-FI" dirty="0"/>
              <a:t>sosiologia</a:t>
            </a:r>
          </a:p>
          <a:p>
            <a:pPr marL="628650" lvl="1" indent="-171450" algn="l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fi-FI" dirty="0"/>
              <a:t>taloustiede</a:t>
            </a:r>
          </a:p>
          <a:p>
            <a:pPr marL="628650" lvl="1" indent="-171450" algn="l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fi-FI" dirty="0"/>
              <a:t>politiikan tutkimus</a:t>
            </a:r>
          </a:p>
          <a:p>
            <a:pPr marL="628650" lvl="1" indent="-171450" algn="l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fi-FI" dirty="0"/>
              <a:t>kansantaloustiede</a:t>
            </a:r>
          </a:p>
          <a:p>
            <a:pPr marL="628650" lvl="1" indent="-171450" algn="l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fi-FI" dirty="0"/>
              <a:t>valtio-oppi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fi-FI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 dirty="0"/>
              <a:t>h) poliittinen päätös</a:t>
            </a:r>
          </a:p>
          <a:p>
            <a:pPr marL="171450" lvl="0" indent="-171450" algn="l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fi-FI" dirty="0"/>
              <a:t>Esimerkkejä:</a:t>
            </a:r>
          </a:p>
          <a:p>
            <a:pPr marL="628650" lvl="1" indent="-171450" algn="l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fi-FI" dirty="0" err="1"/>
              <a:t>sosiaali</a:t>
            </a:r>
            <a:r>
              <a:rPr lang="fi-FI" dirty="0"/>
              <a:t>- ja terveydenhuollon palvelurakenneuudistus (</a:t>
            </a:r>
            <a:r>
              <a:rPr lang="fi-FI" dirty="0" err="1"/>
              <a:t>sote</a:t>
            </a:r>
            <a:r>
              <a:rPr lang="fi-FI" dirty="0"/>
              <a:t>)</a:t>
            </a:r>
          </a:p>
          <a:p>
            <a:pPr marL="628650" lvl="1" indent="-171450" algn="l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fi-FI" dirty="0"/>
              <a:t>Pariisin ilmastosopimus</a:t>
            </a:r>
          </a:p>
          <a:p>
            <a:pPr marL="628650" lvl="1" indent="-171450" algn="l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fi-FI" dirty="0"/>
              <a:t>tasa-arvoinen avioliittolaki</a:t>
            </a:r>
          </a:p>
          <a:p>
            <a:pPr marL="628650" lvl="1" indent="-171450" algn="l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fi-FI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 dirty="0"/>
              <a:t>i) yhteiskuntafilosofinen kysymys </a:t>
            </a:r>
          </a:p>
          <a:p>
            <a:pPr marL="171450" lvl="0" indent="-171450" algn="l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fi-FI" dirty="0"/>
              <a:t>Esimerkkejä:</a:t>
            </a:r>
          </a:p>
          <a:p>
            <a:pPr marL="628650" lvl="1" indent="-171450" algn="l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fi-FI" dirty="0"/>
              <a:t>Mitä on oikeudenmukaisuus? </a:t>
            </a:r>
          </a:p>
          <a:p>
            <a:pPr marL="628650" lvl="1" indent="-171450" algn="l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fi-FI" dirty="0"/>
              <a:t>Millaisia sanktioita lain rikkomisesta pitäisi seurata? </a:t>
            </a:r>
          </a:p>
          <a:p>
            <a:pPr marL="628650" lvl="1" indent="-171450" algn="l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fi-FI" dirty="0"/>
              <a:t>Miten vallanpitäjät tulisi valita? </a:t>
            </a:r>
          </a:p>
          <a:p>
            <a:pPr marL="628650" lvl="1" indent="-171450" algn="l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fi-FI" dirty="0"/>
              <a:t>Millainen on hyvä hallitsija?</a:t>
            </a:r>
            <a:endParaRPr dirty="0"/>
          </a:p>
        </p:txBody>
      </p:sp>
      <p:sp>
        <p:nvSpPr>
          <p:cNvPr id="123" name="Google Shape;123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420688" y="1241425"/>
            <a:ext cx="5956300" cy="33496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99232414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5:notes"/>
          <p:cNvSpPr txBox="1">
            <a:spLocks noGrp="1"/>
          </p:cNvSpPr>
          <p:nvPr>
            <p:ph type="body" idx="1"/>
          </p:nvPr>
        </p:nvSpPr>
        <p:spPr>
          <a:xfrm>
            <a:off x="679768" y="4777195"/>
            <a:ext cx="5438140" cy="3908614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3" name="Google Shape;123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420688" y="1241425"/>
            <a:ext cx="5956300" cy="33496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5613842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9_Mukautettu asettelu">
  <p:cSld name="9_Mukautettu asettelu">
    <p:bg>
      <p:bgPr>
        <a:solidFill>
          <a:schemeClr val="dk2"/>
        </a:solidFill>
        <a:effectLst/>
      </p:bgPr>
    </p:bg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2"/>
          <p:cNvSpPr txBox="1">
            <a:spLocks noGrp="1"/>
          </p:cNvSpPr>
          <p:nvPr>
            <p:ph type="title"/>
          </p:nvPr>
        </p:nvSpPr>
        <p:spPr>
          <a:xfrm>
            <a:off x="1676400" y="5766899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600"/>
              <a:buFont typeface="Calibri"/>
              <a:buNone/>
              <a:defRPr sz="9600" b="1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2"/>
          <p:cNvSpPr txBox="1">
            <a:spLocks noGrp="1"/>
          </p:cNvSpPr>
          <p:nvPr>
            <p:ph type="body" idx="1"/>
          </p:nvPr>
        </p:nvSpPr>
        <p:spPr>
          <a:xfrm>
            <a:off x="1676400" y="1771745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ctr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lt1"/>
              </a:buClr>
              <a:buSzPts val="6600"/>
              <a:buFont typeface="Calibri"/>
              <a:buNone/>
              <a:defRPr sz="6600" b="1">
                <a:solidFill>
                  <a:schemeClr val="lt1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7" name="Google Shape;17;p2"/>
          <p:cNvSpPr txBox="1">
            <a:spLocks noGrp="1"/>
          </p:cNvSpPr>
          <p:nvPr>
            <p:ph type="body" idx="2"/>
          </p:nvPr>
        </p:nvSpPr>
        <p:spPr>
          <a:xfrm>
            <a:off x="1676400" y="2856646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ctr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Calibri"/>
              <a:buNone/>
              <a:defRPr sz="4800">
                <a:solidFill>
                  <a:schemeClr val="lt1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18" name="Google Shape;18;p2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204454" y="11772077"/>
            <a:ext cx="1804218" cy="99329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7_Mukautettu asettelu">
  <p:cSld name="7_Mukautettu asettelu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4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4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199" cy="81459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marL="914400" lvl="1" indent="-5715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5400"/>
              <a:buChar char="•"/>
              <a:defRPr sz="5400"/>
            </a:lvl2pPr>
            <a:lvl3pPr marL="1371600" lvl="2" indent="-533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Char char="•"/>
              <a:defRPr sz="4800"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3" name="Google Shape;33;p4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34" name="Google Shape;34;p4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8_Image Half Full">
  <p:cSld name="18_Image Half Full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5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7" name="Google Shape;37;p5"/>
          <p:cNvSpPr txBox="1">
            <a:spLocks noGrp="1"/>
          </p:cNvSpPr>
          <p:nvPr>
            <p:ph type="body" idx="1"/>
          </p:nvPr>
        </p:nvSpPr>
        <p:spPr>
          <a:xfrm>
            <a:off x="1621943" y="3160738"/>
            <a:ext cx="10942861" cy="83998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8" name="Google Shape;38;p5"/>
          <p:cNvSpPr>
            <a:spLocks noGrp="1"/>
          </p:cNvSpPr>
          <p:nvPr>
            <p:ph type="pic" idx="2"/>
          </p:nvPr>
        </p:nvSpPr>
        <p:spPr>
          <a:xfrm>
            <a:off x="13460186" y="0"/>
            <a:ext cx="10923814" cy="13716000"/>
          </a:xfrm>
          <a:prstGeom prst="rect">
            <a:avLst/>
          </a:prstGeom>
          <a:noFill/>
          <a:ln>
            <a:noFill/>
          </a:ln>
        </p:spPr>
      </p:sp>
      <p:sp>
        <p:nvSpPr>
          <p:cNvPr id="39" name="Google Shape;39;p5"/>
          <p:cNvSpPr txBox="1">
            <a:spLocks noGrp="1"/>
          </p:cNvSpPr>
          <p:nvPr>
            <p:ph type="sldNum" idx="12"/>
          </p:nvPr>
        </p:nvSpPr>
        <p:spPr>
          <a:xfrm>
            <a:off x="17624213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40" name="Google Shape;40;p5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" name="Google Shape;41;p5"/>
          <p:cNvSpPr txBox="1">
            <a:spLocks noGrp="1"/>
          </p:cNvSpPr>
          <p:nvPr>
            <p:ph type="title"/>
          </p:nvPr>
        </p:nvSpPr>
        <p:spPr>
          <a:xfrm>
            <a:off x="1621944" y="730251"/>
            <a:ext cx="10997318" cy="21301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4_Image Half Full">
  <p:cSld name="4_Image Half Full"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6"/>
          <p:cNvSpPr txBox="1">
            <a:spLocks noGrp="1"/>
          </p:cNvSpPr>
          <p:nvPr>
            <p:ph type="title"/>
          </p:nvPr>
        </p:nvSpPr>
        <p:spPr>
          <a:xfrm>
            <a:off x="1649187" y="730250"/>
            <a:ext cx="21463873" cy="162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6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5" name="Google Shape;45;p6"/>
          <p:cNvSpPr/>
          <p:nvPr/>
        </p:nvSpPr>
        <p:spPr>
          <a:xfrm>
            <a:off x="8404703" y="4080086"/>
            <a:ext cx="3941487" cy="696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024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6" name="Google Shape;46;p6"/>
          <p:cNvSpPr txBox="1">
            <a:spLocks noGrp="1"/>
          </p:cNvSpPr>
          <p:nvPr>
            <p:ph type="body" idx="1"/>
          </p:nvPr>
        </p:nvSpPr>
        <p:spPr>
          <a:xfrm>
            <a:off x="1676400" y="3061052"/>
            <a:ext cx="10069463" cy="83372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marL="914400" lvl="1" indent="-5715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5400"/>
              <a:buChar char="•"/>
              <a:defRPr sz="5400"/>
            </a:lvl2pPr>
            <a:lvl3pPr marL="1371600" lvl="2" indent="-533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Char char="•"/>
              <a:defRPr sz="4800"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7" name="Google Shape;47;p6"/>
          <p:cNvSpPr txBox="1">
            <a:spLocks noGrp="1"/>
          </p:cNvSpPr>
          <p:nvPr>
            <p:ph type="body" idx="2"/>
          </p:nvPr>
        </p:nvSpPr>
        <p:spPr>
          <a:xfrm>
            <a:off x="13041150" y="3061052"/>
            <a:ext cx="10069463" cy="83372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marL="914400" lvl="1" indent="-5715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5400"/>
              <a:buChar char="•"/>
              <a:defRPr sz="5400"/>
            </a:lvl2pPr>
            <a:lvl3pPr marL="1371600" lvl="2" indent="-533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Char char="•"/>
              <a:defRPr sz="4800"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8" name="Google Shape;48;p6"/>
          <p:cNvSpPr txBox="1">
            <a:spLocks noGrp="1"/>
          </p:cNvSpPr>
          <p:nvPr>
            <p:ph type="sldNum" idx="12"/>
          </p:nvPr>
        </p:nvSpPr>
        <p:spPr>
          <a:xfrm>
            <a:off x="17624213" y="12255499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49" name="Google Shape;49;p6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8_Image Half Full">
  <p:cSld name="8_Image Half Full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7"/>
          <p:cNvSpPr>
            <a:spLocks noGrp="1"/>
          </p:cNvSpPr>
          <p:nvPr>
            <p:ph type="pic" idx="2"/>
          </p:nvPr>
        </p:nvSpPr>
        <p:spPr>
          <a:xfrm>
            <a:off x="1" y="0"/>
            <a:ext cx="10923814" cy="13716000"/>
          </a:xfrm>
          <a:prstGeom prst="rect">
            <a:avLst/>
          </a:prstGeom>
          <a:noFill/>
          <a:ln>
            <a:noFill/>
          </a:ln>
        </p:spPr>
      </p:sp>
      <p:sp>
        <p:nvSpPr>
          <p:cNvPr id="52" name="Google Shape;52;p7"/>
          <p:cNvSpPr txBox="1">
            <a:spLocks noGrp="1"/>
          </p:cNvSpPr>
          <p:nvPr>
            <p:ph type="title"/>
          </p:nvPr>
        </p:nvSpPr>
        <p:spPr>
          <a:xfrm>
            <a:off x="11381014" y="730250"/>
            <a:ext cx="11732046" cy="21831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7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4" name="Google Shape;54;p7"/>
          <p:cNvSpPr txBox="1">
            <a:spLocks noGrp="1"/>
          </p:cNvSpPr>
          <p:nvPr>
            <p:ph type="body" idx="1"/>
          </p:nvPr>
        </p:nvSpPr>
        <p:spPr>
          <a:xfrm>
            <a:off x="11381015" y="3536295"/>
            <a:ext cx="11732048" cy="86910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5" name="Google Shape;55;p7"/>
          <p:cNvSpPr txBox="1">
            <a:spLocks noGrp="1"/>
          </p:cNvSpPr>
          <p:nvPr>
            <p:ph type="sldNum" idx="12"/>
          </p:nvPr>
        </p:nvSpPr>
        <p:spPr>
          <a:xfrm>
            <a:off x="17624213" y="12321661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56" name="Google Shape;56;p7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4_Image Half Full">
  <p:cSld name="14_Image Half Full"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8"/>
          <p:cNvSpPr txBox="1">
            <a:spLocks noGrp="1"/>
          </p:cNvSpPr>
          <p:nvPr>
            <p:ph type="title"/>
          </p:nvPr>
        </p:nvSpPr>
        <p:spPr>
          <a:xfrm>
            <a:off x="832756" y="493828"/>
            <a:ext cx="22789244" cy="1939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8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0" name="Google Shape;60;p8"/>
          <p:cNvSpPr txBox="1">
            <a:spLocks noGrp="1"/>
          </p:cNvSpPr>
          <p:nvPr>
            <p:ph type="body" idx="1"/>
          </p:nvPr>
        </p:nvSpPr>
        <p:spPr>
          <a:xfrm>
            <a:off x="826867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1" name="Google Shape;61;p8"/>
          <p:cNvSpPr>
            <a:spLocks noGrp="1"/>
          </p:cNvSpPr>
          <p:nvPr>
            <p:ph type="pic" idx="2"/>
          </p:nvPr>
        </p:nvSpPr>
        <p:spPr>
          <a:xfrm>
            <a:off x="827319" y="2680426"/>
            <a:ext cx="5231176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62" name="Google Shape;62;p8"/>
          <p:cNvSpPr txBox="1">
            <a:spLocks noGrp="1"/>
          </p:cNvSpPr>
          <p:nvPr>
            <p:ph type="body" idx="3"/>
          </p:nvPr>
        </p:nvSpPr>
        <p:spPr>
          <a:xfrm>
            <a:off x="6652041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3" name="Google Shape;63;p8"/>
          <p:cNvSpPr>
            <a:spLocks noGrp="1"/>
          </p:cNvSpPr>
          <p:nvPr>
            <p:ph type="pic" idx="4"/>
          </p:nvPr>
        </p:nvSpPr>
        <p:spPr>
          <a:xfrm>
            <a:off x="6652493" y="2680426"/>
            <a:ext cx="5231176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8"/>
          <p:cNvSpPr txBox="1">
            <a:spLocks noGrp="1"/>
          </p:cNvSpPr>
          <p:nvPr>
            <p:ph type="body" idx="5"/>
          </p:nvPr>
        </p:nvSpPr>
        <p:spPr>
          <a:xfrm>
            <a:off x="12511727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5" name="Google Shape;65;p8"/>
          <p:cNvSpPr>
            <a:spLocks noGrp="1"/>
          </p:cNvSpPr>
          <p:nvPr>
            <p:ph type="pic" idx="6"/>
          </p:nvPr>
        </p:nvSpPr>
        <p:spPr>
          <a:xfrm>
            <a:off x="12512179" y="2680426"/>
            <a:ext cx="5231176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66" name="Google Shape;66;p8"/>
          <p:cNvSpPr txBox="1">
            <a:spLocks noGrp="1"/>
          </p:cNvSpPr>
          <p:nvPr>
            <p:ph type="body" idx="7"/>
          </p:nvPr>
        </p:nvSpPr>
        <p:spPr>
          <a:xfrm>
            <a:off x="18390370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7" name="Google Shape;67;p8"/>
          <p:cNvSpPr>
            <a:spLocks noGrp="1"/>
          </p:cNvSpPr>
          <p:nvPr>
            <p:ph type="pic" idx="8"/>
          </p:nvPr>
        </p:nvSpPr>
        <p:spPr>
          <a:xfrm>
            <a:off x="18390823" y="2680426"/>
            <a:ext cx="5231176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8"/>
          <p:cNvSpPr txBox="1">
            <a:spLocks noGrp="1"/>
          </p:cNvSpPr>
          <p:nvPr>
            <p:ph type="sldNum" idx="12"/>
          </p:nvPr>
        </p:nvSpPr>
        <p:spPr>
          <a:xfrm>
            <a:off x="18076984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69" name="Google Shape;69;p8"/>
          <p:cNvSpPr txBox="1">
            <a:spLocks noGrp="1"/>
          </p:cNvSpPr>
          <p:nvPr>
            <p:ph type="ftr" idx="11"/>
          </p:nvPr>
        </p:nvSpPr>
        <p:spPr>
          <a:xfrm>
            <a:off x="820615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2_Image Half Full">
  <p:cSld name="22_Image Half Full"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9"/>
          <p:cNvSpPr txBox="1">
            <a:spLocks noGrp="1"/>
          </p:cNvSpPr>
          <p:nvPr>
            <p:ph type="title"/>
          </p:nvPr>
        </p:nvSpPr>
        <p:spPr>
          <a:xfrm>
            <a:off x="832756" y="493828"/>
            <a:ext cx="22789244" cy="1939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9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3" name="Google Shape;73;p9"/>
          <p:cNvSpPr txBox="1">
            <a:spLocks noGrp="1"/>
          </p:cNvSpPr>
          <p:nvPr>
            <p:ph type="body" idx="1"/>
          </p:nvPr>
        </p:nvSpPr>
        <p:spPr>
          <a:xfrm>
            <a:off x="772971" y="4437888"/>
            <a:ext cx="10959888" cy="6585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4" name="Google Shape;74;p9"/>
          <p:cNvSpPr txBox="1">
            <a:spLocks noGrp="1"/>
          </p:cNvSpPr>
          <p:nvPr>
            <p:ph type="body" idx="2"/>
          </p:nvPr>
        </p:nvSpPr>
        <p:spPr>
          <a:xfrm>
            <a:off x="12595591" y="4463288"/>
            <a:ext cx="10959888" cy="6585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9"/>
          <p:cNvSpPr txBox="1">
            <a:spLocks noGrp="1"/>
          </p:cNvSpPr>
          <p:nvPr>
            <p:ph type="body" idx="3"/>
          </p:nvPr>
        </p:nvSpPr>
        <p:spPr>
          <a:xfrm>
            <a:off x="772920" y="3184914"/>
            <a:ext cx="10960608" cy="9976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rgbClr val="575757"/>
              </a:buClr>
              <a:buSzPts val="4800"/>
              <a:buFont typeface="Calibri"/>
              <a:buNone/>
              <a:defRPr sz="4800" b="1">
                <a:solidFill>
                  <a:srgbClr val="575757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6" name="Google Shape;76;p9"/>
          <p:cNvSpPr txBox="1">
            <a:spLocks noGrp="1"/>
          </p:cNvSpPr>
          <p:nvPr>
            <p:ph type="body" idx="4"/>
          </p:nvPr>
        </p:nvSpPr>
        <p:spPr>
          <a:xfrm>
            <a:off x="12590711" y="3221626"/>
            <a:ext cx="11020318" cy="9976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rgbClr val="575757"/>
              </a:buClr>
              <a:buSzPts val="4800"/>
              <a:buFont typeface="Calibri"/>
              <a:buNone/>
              <a:defRPr sz="4800" b="1">
                <a:solidFill>
                  <a:srgbClr val="575757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cxnSp>
        <p:nvCxnSpPr>
          <p:cNvPr id="77" name="Google Shape;77;p9"/>
          <p:cNvCxnSpPr/>
          <p:nvPr/>
        </p:nvCxnSpPr>
        <p:spPr>
          <a:xfrm>
            <a:off x="768588" y="4204109"/>
            <a:ext cx="10964271" cy="0"/>
          </a:xfrm>
          <a:prstGeom prst="straightConnector1">
            <a:avLst/>
          </a:prstGeom>
          <a:noFill/>
          <a:ln w="88900" cap="flat" cmpd="sng">
            <a:solidFill>
              <a:srgbClr val="575757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78" name="Google Shape;78;p9"/>
          <p:cNvCxnSpPr/>
          <p:nvPr/>
        </p:nvCxnSpPr>
        <p:spPr>
          <a:xfrm>
            <a:off x="12591208" y="4204109"/>
            <a:ext cx="10964271" cy="0"/>
          </a:xfrm>
          <a:prstGeom prst="straightConnector1">
            <a:avLst/>
          </a:prstGeom>
          <a:noFill/>
          <a:ln w="88900" cap="flat" cmpd="sng">
            <a:solidFill>
              <a:srgbClr val="575757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79" name="Google Shape;79;p9"/>
          <p:cNvSpPr txBox="1">
            <a:spLocks noGrp="1"/>
          </p:cNvSpPr>
          <p:nvPr>
            <p:ph type="sldNum" idx="12"/>
          </p:nvPr>
        </p:nvSpPr>
        <p:spPr>
          <a:xfrm>
            <a:off x="18076984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80" name="Google Shape;80;p9"/>
          <p:cNvSpPr txBox="1">
            <a:spLocks noGrp="1"/>
          </p:cNvSpPr>
          <p:nvPr>
            <p:ph type="ftr" idx="11"/>
          </p:nvPr>
        </p:nvSpPr>
        <p:spPr>
          <a:xfrm>
            <a:off x="832756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1"/>
          <p:cNvSpPr txBox="1">
            <a:spLocks noGrp="1"/>
          </p:cNvSpPr>
          <p:nvPr>
            <p:ph type="body" idx="1"/>
          </p:nvPr>
        </p:nvSpPr>
        <p:spPr>
          <a:xfrm>
            <a:off x="1676400" y="3651250"/>
            <a:ext cx="21031199" cy="814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533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5080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1"/>
          <p:cNvSpPr txBox="1">
            <a:spLocks noGrp="1"/>
          </p:cNvSpPr>
          <p:nvPr>
            <p:ph type="sldNum" idx="12"/>
          </p:nvPr>
        </p:nvSpPr>
        <p:spPr>
          <a:xfrm>
            <a:off x="17275656" y="12255499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13" name="Google Shape;13;p1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0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BD8400"/>
        </a:solidFill>
        <a:effectLst/>
      </p:bgPr>
    </p:bg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0"/>
          <p:cNvSpPr txBox="1">
            <a:spLocks noGrp="1"/>
          </p:cNvSpPr>
          <p:nvPr>
            <p:ph type="title"/>
          </p:nvPr>
        </p:nvSpPr>
        <p:spPr>
          <a:xfrm>
            <a:off x="1676400" y="5766899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lvl="0"/>
            <a:r>
              <a:rPr lang="fi-FI" dirty="0"/>
              <a:t>1. </a:t>
            </a:r>
            <a:r>
              <a:rPr lang="fi-FI" dirty="0" err="1"/>
              <a:t>Yksilöita</a:t>
            </a:r>
            <a:r>
              <a:rPr lang="fi-FI" dirty="0"/>
              <a:t>̈ ja </a:t>
            </a:r>
            <a:r>
              <a:rPr lang="fi-FI" dirty="0" err="1"/>
              <a:t>yhteisöja</a:t>
            </a:r>
            <a:r>
              <a:rPr lang="fi-FI" dirty="0"/>
              <a:t>̈</a:t>
            </a:r>
            <a:endParaRPr dirty="0"/>
          </a:p>
        </p:txBody>
      </p:sp>
      <p:sp>
        <p:nvSpPr>
          <p:cNvPr id="86" name="Google Shape;86;p10"/>
          <p:cNvSpPr txBox="1">
            <a:spLocks noGrp="1"/>
          </p:cNvSpPr>
          <p:nvPr>
            <p:ph type="body" idx="2"/>
          </p:nvPr>
        </p:nvSpPr>
        <p:spPr>
          <a:xfrm>
            <a:off x="1676400" y="2856646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Calibri"/>
              <a:buNone/>
            </a:pPr>
            <a:r>
              <a:rPr lang="fi-FI"/>
              <a:t>FI 3 Yhteiskuntafilosofia</a:t>
            </a:r>
            <a:endParaRPr/>
          </a:p>
        </p:txBody>
      </p:sp>
      <p:sp>
        <p:nvSpPr>
          <p:cNvPr id="87" name="Google Shape;87;p10"/>
          <p:cNvSpPr txBox="1">
            <a:spLocks noGrp="1"/>
          </p:cNvSpPr>
          <p:nvPr>
            <p:ph type="body" idx="1"/>
          </p:nvPr>
        </p:nvSpPr>
        <p:spPr>
          <a:xfrm>
            <a:off x="1676400" y="1771745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600"/>
              <a:buFont typeface="Calibri"/>
              <a:buNone/>
            </a:pPr>
            <a:r>
              <a:rPr lang="fi-FI"/>
              <a:t>IDEA (LOPS21)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14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lvl="0"/>
            <a:r>
              <a:rPr lang="fi-FI" dirty="0"/>
              <a:t>Syventävä näkökulma: </a:t>
            </a:r>
            <a:br>
              <a:rPr lang="fi-FI" dirty="0"/>
            </a:br>
            <a:r>
              <a:rPr lang="fi-FI" dirty="0"/>
              <a:t>Millä tavalla yhteiskunnat ovat olemassa?</a:t>
            </a:r>
          </a:p>
        </p:txBody>
      </p:sp>
      <p:sp>
        <p:nvSpPr>
          <p:cNvPr id="126" name="Google Shape;126;p14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199" cy="81459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857250" lvl="0" indent="-857250">
              <a:spcBef>
                <a:spcPts val="0"/>
              </a:spcBef>
              <a:buFont typeface="Arial"/>
              <a:buChar char="•"/>
            </a:pPr>
            <a:r>
              <a:rPr lang="fi-FI" dirty="0"/>
              <a:t>Yhteiskuntafilosofian kaikki kysymykset eivät välttämättä ole normatiivisia.</a:t>
            </a:r>
          </a:p>
          <a:p>
            <a:pPr marL="857250" lvl="0" indent="-857250">
              <a:spcBef>
                <a:spcPts val="0"/>
              </a:spcBef>
              <a:buFont typeface="Arial"/>
              <a:buChar char="•"/>
            </a:pPr>
            <a:endParaRPr lang="fi-FI" dirty="0"/>
          </a:p>
          <a:p>
            <a:pPr marL="857250" lvl="0" indent="-857250">
              <a:spcBef>
                <a:spcPts val="0"/>
              </a:spcBef>
              <a:buFont typeface="Arial"/>
              <a:buChar char="•"/>
            </a:pPr>
            <a:r>
              <a:rPr lang="fi-FI" b="1" dirty="0"/>
              <a:t>Sosiaalinen ontologia </a:t>
            </a:r>
            <a:r>
              <a:rPr lang="fi-FI" dirty="0"/>
              <a:t>tutkii yhteiskunnan ja yhteisön olemassaolon tapaa.</a:t>
            </a:r>
          </a:p>
          <a:p>
            <a:pPr marL="1314450" lvl="1" indent="-857250">
              <a:spcBef>
                <a:spcPts val="0"/>
              </a:spcBef>
            </a:pPr>
            <a:r>
              <a:rPr lang="fi-FI" b="1" dirty="0"/>
              <a:t>Konstruktivismi</a:t>
            </a:r>
            <a:r>
              <a:rPr lang="fi-FI" dirty="0"/>
              <a:t>: Yhteiskunta on sosiaalisen kanssakäymisen muodostama rakennelma.</a:t>
            </a:r>
          </a:p>
          <a:p>
            <a:pPr marL="1314450" lvl="1" indent="-857250">
              <a:spcBef>
                <a:spcPts val="0"/>
              </a:spcBef>
            </a:pPr>
            <a:r>
              <a:rPr lang="fi-FI" b="1" dirty="0"/>
              <a:t>Realismi</a:t>
            </a:r>
            <a:r>
              <a:rPr lang="fi-FI" dirty="0"/>
              <a:t>: Yhteiskunnallisilla ilmiöillä on todellisia ihmisestä riippumattomia ominaisuuksia (esim. talouden lait).</a:t>
            </a:r>
          </a:p>
          <a:p>
            <a:pPr marL="857250" lvl="0" indent="-85725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Char char="•"/>
            </a:pPr>
            <a:endParaRPr dirty="0"/>
          </a:p>
        </p:txBody>
      </p:sp>
      <p:sp>
        <p:nvSpPr>
          <p:cNvPr id="127" name="Google Shape;127;p14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10</a:t>
            </a:fld>
            <a:endParaRPr/>
          </a:p>
        </p:txBody>
      </p:sp>
      <p:sp>
        <p:nvSpPr>
          <p:cNvPr id="128" name="Google Shape;128;p14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 dirty="0"/>
              <a:t>Idea 3, luku 1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4244635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2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14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</a:pPr>
            <a:r>
              <a:rPr lang="fi-FI" dirty="0"/>
              <a:t>Tehtävä</a:t>
            </a:r>
            <a:endParaRPr dirty="0"/>
          </a:p>
        </p:txBody>
      </p:sp>
      <p:sp>
        <p:nvSpPr>
          <p:cNvPr id="126" name="Google Shape;126;p14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199" cy="81459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857250" lvl="0" indent="-857250">
              <a:spcBef>
                <a:spcPts val="0"/>
              </a:spcBef>
              <a:buFont typeface="Arial"/>
              <a:buChar char="•"/>
            </a:pPr>
            <a:r>
              <a:rPr lang="fi-FI" i="1" dirty="0"/>
              <a:t>Idea 3</a:t>
            </a:r>
            <a:r>
              <a:rPr lang="fi-FI" dirty="0"/>
              <a:t>, luku 1, tehtävä 5 (s. 19):</a:t>
            </a:r>
          </a:p>
          <a:p>
            <a:pPr marL="0" lvl="0" indent="0">
              <a:spcBef>
                <a:spcPts val="0"/>
              </a:spcBef>
            </a:pPr>
            <a:endParaRPr lang="fi-FI" dirty="0"/>
          </a:p>
          <a:p>
            <a:pPr marL="0" lvl="0" indent="0">
              <a:spcBef>
                <a:spcPts val="0"/>
              </a:spcBef>
            </a:pPr>
            <a:r>
              <a:rPr lang="fi-FI" dirty="0"/>
              <a:t>Mitkä ovat suurimmat nyky-yhteiskunnan epäkohdat, joita vuoden 2060 ihmiset katsoisivat kummeksuen? Miksi?</a:t>
            </a:r>
            <a:endParaRPr dirty="0"/>
          </a:p>
        </p:txBody>
      </p:sp>
      <p:sp>
        <p:nvSpPr>
          <p:cNvPr id="127" name="Google Shape;127;p14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11</a:t>
            </a:fld>
            <a:endParaRPr/>
          </a:p>
        </p:txBody>
      </p:sp>
      <p:sp>
        <p:nvSpPr>
          <p:cNvPr id="128" name="Google Shape;128;p14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 dirty="0"/>
              <a:t>Idea 3, luku 1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8485479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14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r>
              <a:rPr lang="fi-FI" dirty="0"/>
              <a:t>Virittäytyminen aiheeseen: </a:t>
            </a:r>
            <a:br>
              <a:rPr lang="fi-FI" dirty="0"/>
            </a:br>
            <a:r>
              <a:rPr lang="fi-FI" dirty="0"/>
              <a:t>Yksilöitä ja yhteisöjä</a:t>
            </a:r>
            <a:endParaRPr dirty="0"/>
          </a:p>
        </p:txBody>
      </p:sp>
      <p:sp>
        <p:nvSpPr>
          <p:cNvPr id="126" name="Google Shape;126;p14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199" cy="81459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ctr">
              <a:spcBef>
                <a:spcPts val="0"/>
              </a:spcBef>
            </a:pPr>
            <a:r>
              <a:rPr lang="fi-FI" dirty="0"/>
              <a:t>”</a:t>
            </a:r>
            <a:r>
              <a:rPr lang="fi-FI" i="1" dirty="0"/>
              <a:t>Yksikään ihminen ei ole saari, täydellinen itsestään</a:t>
            </a:r>
            <a:r>
              <a:rPr lang="fi-FI" dirty="0"/>
              <a:t>”</a:t>
            </a:r>
          </a:p>
          <a:p>
            <a:pPr marL="0" lvl="0" indent="0" algn="ctr">
              <a:spcBef>
                <a:spcPts val="0"/>
              </a:spcBef>
            </a:pPr>
            <a:r>
              <a:rPr lang="fi-FI" dirty="0"/>
              <a:t>- John </a:t>
            </a:r>
            <a:r>
              <a:rPr lang="fi-FI" dirty="0" err="1"/>
              <a:t>Donne</a:t>
            </a:r>
            <a:r>
              <a:rPr lang="fi-FI" dirty="0"/>
              <a:t> (1572–1631), runoilija </a:t>
            </a:r>
          </a:p>
          <a:p>
            <a:pPr marL="857250" lvl="0" indent="-857250">
              <a:spcBef>
                <a:spcPts val="0"/>
              </a:spcBef>
              <a:buFont typeface="Arial"/>
              <a:buChar char="•"/>
            </a:pPr>
            <a:endParaRPr lang="fi-FI" dirty="0"/>
          </a:p>
          <a:p>
            <a:pPr marL="857250" lvl="0" indent="-857250">
              <a:spcBef>
                <a:spcPts val="0"/>
              </a:spcBef>
              <a:buFont typeface="Arial"/>
              <a:buChar char="•"/>
            </a:pPr>
            <a:r>
              <a:rPr lang="fi-FI" b="1" dirty="0"/>
              <a:t>Joukon</a:t>
            </a:r>
            <a:r>
              <a:rPr lang="fi-FI" dirty="0"/>
              <a:t> muodostamiseksi riittää yksilöiden jakama tavoite.</a:t>
            </a:r>
          </a:p>
          <a:p>
            <a:pPr marL="1314450" lvl="1" indent="-857250">
              <a:spcBef>
                <a:spcPts val="0"/>
              </a:spcBef>
            </a:pPr>
            <a:r>
              <a:rPr lang="fi-FI" dirty="0"/>
              <a:t>esim. bussissa matkustajia yhdistää tavoite päästä perille</a:t>
            </a:r>
            <a:br>
              <a:rPr lang="fi-FI" dirty="0"/>
            </a:br>
            <a:endParaRPr lang="fi-FI" dirty="0"/>
          </a:p>
          <a:p>
            <a:pPr marL="857250" lvl="0" indent="-857250">
              <a:spcBef>
                <a:spcPts val="0"/>
              </a:spcBef>
              <a:buFont typeface="Arial"/>
              <a:buChar char="•"/>
            </a:pPr>
            <a:r>
              <a:rPr lang="fi-FI" b="1" dirty="0"/>
              <a:t>Yhteisö</a:t>
            </a:r>
            <a:r>
              <a:rPr lang="fi-FI" dirty="0"/>
              <a:t> on joukkoa kiinteämpi ihmisryhmä.</a:t>
            </a:r>
          </a:p>
          <a:p>
            <a:pPr marL="1314450" lvl="1" indent="-857250">
              <a:spcBef>
                <a:spcPts val="0"/>
              </a:spcBef>
            </a:pPr>
            <a:r>
              <a:rPr lang="fi-FI" dirty="0"/>
              <a:t>esim. perhe, harrastusseura, joukkue, tiivis kaveripiiri </a:t>
            </a:r>
          </a:p>
        </p:txBody>
      </p:sp>
      <p:sp>
        <p:nvSpPr>
          <p:cNvPr id="127" name="Google Shape;127;p14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2</a:t>
            </a:fld>
            <a:endParaRPr/>
          </a:p>
        </p:txBody>
      </p:sp>
      <p:sp>
        <p:nvSpPr>
          <p:cNvPr id="128" name="Google Shape;128;p14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 dirty="0"/>
              <a:t>Idea 3, luku 1</a:t>
            </a:r>
            <a:endParaRPr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2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2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2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14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r>
              <a:rPr lang="fi-FI" dirty="0"/>
              <a:t>Virittäytyminen aiheeseen: </a:t>
            </a:r>
            <a:br>
              <a:rPr lang="fi-FI" dirty="0"/>
            </a:br>
            <a:r>
              <a:rPr lang="fi-FI" dirty="0"/>
              <a:t>Yksilöitä ja yhteisöjä</a:t>
            </a:r>
            <a:endParaRPr dirty="0"/>
          </a:p>
        </p:txBody>
      </p:sp>
      <p:sp>
        <p:nvSpPr>
          <p:cNvPr id="126" name="Google Shape;126;p14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199" cy="81459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857250" lvl="0" indent="-85725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fi-FI" dirty="0"/>
              <a:t>Tutustukaa oppikirjan ensimmäisen luvun kuvaan </a:t>
            </a:r>
            <a:r>
              <a:rPr lang="fi-FI" i="1" dirty="0"/>
              <a:t>Yhteisöä koossapitäviä voimia</a:t>
            </a:r>
            <a:r>
              <a:rPr lang="fi-FI" dirty="0"/>
              <a:t> (s. 10).</a:t>
            </a:r>
            <a:br>
              <a:rPr lang="fi-FI" dirty="0"/>
            </a:br>
            <a:endParaRPr lang="fi-FI" dirty="0"/>
          </a:p>
          <a:p>
            <a:pPr marL="857250" lvl="0" indent="-85725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fi-FI" dirty="0"/>
              <a:t>Pohtikaa:</a:t>
            </a:r>
          </a:p>
          <a:p>
            <a:pPr marL="1771650" lvl="2" indent="-857250">
              <a:spcBef>
                <a:spcPts val="0"/>
              </a:spcBef>
            </a:pPr>
            <a:r>
              <a:rPr lang="fi-FI" dirty="0"/>
              <a:t>Mihin erilaisiin yhteisöihin kuulutte?</a:t>
            </a:r>
          </a:p>
          <a:p>
            <a:pPr marL="1771650" lvl="2" indent="-857250">
              <a:spcBef>
                <a:spcPts val="0"/>
              </a:spcBef>
            </a:pPr>
            <a:r>
              <a:rPr lang="fi-FI" dirty="0"/>
              <a:t>Miten kirjassa esitellyt yhteisöä koossapitävät voimat ilmenevät näissä yhteisöissä?</a:t>
            </a:r>
          </a:p>
        </p:txBody>
      </p:sp>
      <p:sp>
        <p:nvSpPr>
          <p:cNvPr id="127" name="Google Shape;127;p14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3</a:t>
            </a:fld>
            <a:endParaRPr/>
          </a:p>
        </p:txBody>
      </p:sp>
      <p:sp>
        <p:nvSpPr>
          <p:cNvPr id="128" name="Google Shape;128;p14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 dirty="0"/>
              <a:t>Idea 3, luku 1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3297181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14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lvl="0"/>
            <a:r>
              <a:rPr lang="fi-FI" b="1" dirty="0"/>
              <a:t>Yhteisö</a:t>
            </a:r>
            <a:r>
              <a:rPr lang="fi-FI" dirty="0"/>
              <a:t>, </a:t>
            </a:r>
            <a:r>
              <a:rPr lang="fi-FI" b="1" dirty="0"/>
              <a:t>yhteiskunta</a:t>
            </a:r>
            <a:r>
              <a:rPr lang="fi-FI" dirty="0"/>
              <a:t> ja valtio</a:t>
            </a:r>
            <a:endParaRPr dirty="0"/>
          </a:p>
        </p:txBody>
      </p:sp>
      <p:sp>
        <p:nvSpPr>
          <p:cNvPr id="126" name="Google Shape;126;p14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199" cy="86004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2500" lnSpcReduction="10000"/>
          </a:bodyPr>
          <a:lstStyle/>
          <a:p>
            <a:pPr marL="857250" lvl="0" indent="-857250">
              <a:spcBef>
                <a:spcPts val="0"/>
              </a:spcBef>
              <a:buFont typeface="Arial"/>
              <a:buChar char="•"/>
            </a:pPr>
            <a:r>
              <a:rPr lang="fi-FI" b="1" dirty="0"/>
              <a:t>Yhteisö </a:t>
            </a:r>
            <a:r>
              <a:rPr lang="fi-FI" dirty="0"/>
              <a:t>on ihmisryhmä, jota yhdistää jaetut tavoitteet, arvot ja normit.</a:t>
            </a:r>
          </a:p>
          <a:p>
            <a:pPr marL="1314450" lvl="1" indent="-857250">
              <a:spcBef>
                <a:spcPts val="0"/>
              </a:spcBef>
            </a:pPr>
            <a:r>
              <a:rPr lang="fi-FI" dirty="0"/>
              <a:t>Jäsenet tietävät paikkansa, tehtävänsä ja vastuunsa.</a:t>
            </a:r>
          </a:p>
          <a:p>
            <a:pPr marL="857250" lvl="0" indent="-857250">
              <a:spcBef>
                <a:spcPts val="0"/>
              </a:spcBef>
              <a:buFont typeface="Arial"/>
              <a:buChar char="•"/>
            </a:pPr>
            <a:endParaRPr lang="fi-FI" dirty="0"/>
          </a:p>
          <a:p>
            <a:pPr marL="857250" lvl="0" indent="-857250">
              <a:spcBef>
                <a:spcPts val="0"/>
              </a:spcBef>
              <a:buFont typeface="Arial"/>
              <a:buChar char="•"/>
            </a:pPr>
            <a:r>
              <a:rPr lang="fi-FI" b="1" dirty="0"/>
              <a:t>Yhteiskunta</a:t>
            </a:r>
            <a:r>
              <a:rPr lang="fi-FI" dirty="0"/>
              <a:t> on laajaan ilmiöön viittaava kattokäsite.</a:t>
            </a:r>
          </a:p>
          <a:p>
            <a:pPr marL="1314450" lvl="1" indent="-857250">
              <a:spcBef>
                <a:spcPts val="0"/>
              </a:spcBef>
            </a:pPr>
            <a:r>
              <a:rPr lang="fi-FI" dirty="0"/>
              <a:t>Yksilöt ja yhteisöt tietyllä maantieteellisellä alueella muodostavat yhteiskunnan.</a:t>
            </a:r>
          </a:p>
          <a:p>
            <a:pPr marL="1314450" lvl="1" indent="-857250">
              <a:spcBef>
                <a:spcPts val="0"/>
              </a:spcBef>
            </a:pPr>
            <a:r>
              <a:rPr lang="fi-FI" dirty="0"/>
              <a:t>Voi viitata esim. tietyn alueen yhteisöön, valtioon, poliittisiin käytäntöihin, elämäntapaan, infrastruktuuriin, kansalaisten toimintaan, mediaan ja kulttuuriin.</a:t>
            </a:r>
          </a:p>
          <a:p>
            <a:pPr marL="1314450" lvl="1" indent="-857250">
              <a:spcBef>
                <a:spcPts val="0"/>
              </a:spcBef>
            </a:pPr>
            <a:r>
              <a:rPr lang="fi-FI" b="1" dirty="0"/>
              <a:t>Sosiologi</a:t>
            </a:r>
            <a:r>
              <a:rPr lang="fi-FI" dirty="0"/>
              <a:t> </a:t>
            </a:r>
            <a:r>
              <a:rPr lang="fi-FI" b="1" dirty="0"/>
              <a:t>Ferdinand </a:t>
            </a:r>
            <a:r>
              <a:rPr lang="fi-FI" b="1" dirty="0" err="1"/>
              <a:t>Tönnies</a:t>
            </a:r>
            <a:r>
              <a:rPr lang="fi-FI" b="1" dirty="0"/>
              <a:t> </a:t>
            </a:r>
            <a:r>
              <a:rPr lang="fi-FI" dirty="0"/>
              <a:t>(1855–1936): Modernisaatio on siirtymä tiiviistä lähiyhteisöstä väljempään muodollisten sääntöjen ohjaamaan yhteiskuntaan.</a:t>
            </a:r>
            <a:endParaRPr dirty="0"/>
          </a:p>
        </p:txBody>
      </p:sp>
      <p:sp>
        <p:nvSpPr>
          <p:cNvPr id="127" name="Google Shape;127;p14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4</a:t>
            </a:fld>
            <a:endParaRPr/>
          </a:p>
        </p:txBody>
      </p:sp>
      <p:sp>
        <p:nvSpPr>
          <p:cNvPr id="128" name="Google Shape;128;p14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 dirty="0"/>
              <a:t>Idea 3, luku 1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7429515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2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2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2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14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lvl="0"/>
            <a:r>
              <a:rPr lang="fi-FI" dirty="0"/>
              <a:t>Yhteisö, yhteiskunta ja </a:t>
            </a:r>
            <a:r>
              <a:rPr lang="fi-FI" b="1" dirty="0"/>
              <a:t>valtio</a:t>
            </a:r>
            <a:endParaRPr b="1" dirty="0"/>
          </a:p>
        </p:txBody>
      </p:sp>
      <p:sp>
        <p:nvSpPr>
          <p:cNvPr id="126" name="Google Shape;126;p14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199" cy="81459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857250" lvl="0" indent="-857250">
              <a:spcBef>
                <a:spcPts val="0"/>
              </a:spcBef>
              <a:buFont typeface="Arial"/>
              <a:buChar char="•"/>
            </a:pPr>
            <a:r>
              <a:rPr lang="fi-FI" b="1" dirty="0"/>
              <a:t>Valtio</a:t>
            </a:r>
            <a:r>
              <a:rPr lang="fi-FI" dirty="0"/>
              <a:t> muodostuu tietyn alueen hallintomuodosta ja laeista.</a:t>
            </a:r>
          </a:p>
          <a:p>
            <a:pPr marL="1314450" lvl="1" indent="-857250">
              <a:spcBef>
                <a:spcPts val="0"/>
              </a:spcBef>
            </a:pPr>
            <a:r>
              <a:rPr lang="fi-FI" dirty="0"/>
              <a:t>yhteiskuntaa suppeampi käsite</a:t>
            </a:r>
            <a:br>
              <a:rPr lang="fi-FI" dirty="0"/>
            </a:br>
            <a:endParaRPr lang="fi-FI" dirty="0"/>
          </a:p>
          <a:p>
            <a:pPr marL="857250" lvl="0" indent="-857250">
              <a:spcBef>
                <a:spcPts val="0"/>
              </a:spcBef>
              <a:buFont typeface="Arial"/>
              <a:buChar char="•"/>
            </a:pPr>
            <a:r>
              <a:rPr lang="fi-FI" b="1" dirty="0"/>
              <a:t>Max Weber </a:t>
            </a:r>
            <a:r>
              <a:rPr lang="fi-FI" dirty="0"/>
              <a:t>(1864–1920): Valtio on organisaatio, jolla on yksinoikeus käyttää väkivaltaa tietyllä maantieteellisellä alueella.</a:t>
            </a:r>
          </a:p>
          <a:p>
            <a:pPr marL="1314450" lvl="1" indent="-857250">
              <a:spcBef>
                <a:spcPts val="0"/>
              </a:spcBef>
            </a:pPr>
            <a:r>
              <a:rPr lang="fi-FI" dirty="0"/>
              <a:t>ulkoisia uhkia vastaan: armeija</a:t>
            </a:r>
          </a:p>
          <a:p>
            <a:pPr marL="1314450" lvl="1" indent="-857250">
              <a:spcBef>
                <a:spcPts val="0"/>
              </a:spcBef>
            </a:pPr>
            <a:r>
              <a:rPr lang="fi-FI" dirty="0"/>
              <a:t>sisäisiä uhkia vastaan: poliisi</a:t>
            </a:r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</a:pPr>
            <a:endParaRPr dirty="0"/>
          </a:p>
        </p:txBody>
      </p:sp>
      <p:sp>
        <p:nvSpPr>
          <p:cNvPr id="127" name="Google Shape;127;p14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5</a:t>
            </a:fld>
            <a:endParaRPr/>
          </a:p>
        </p:txBody>
      </p:sp>
      <p:sp>
        <p:nvSpPr>
          <p:cNvPr id="128" name="Google Shape;128;p14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 dirty="0"/>
              <a:t>Idea 3, luku 1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40449087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2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14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lvl="0"/>
            <a:r>
              <a:rPr lang="fi-FI" dirty="0"/>
              <a:t>Instituutiot ja sektorit</a:t>
            </a:r>
            <a:endParaRPr dirty="0"/>
          </a:p>
        </p:txBody>
      </p:sp>
      <p:sp>
        <p:nvSpPr>
          <p:cNvPr id="126" name="Google Shape;126;p14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199" cy="81459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lnSpcReduction="10000"/>
          </a:bodyPr>
          <a:lstStyle/>
          <a:p>
            <a:pPr marL="857250" lvl="0" indent="-857250">
              <a:spcBef>
                <a:spcPts val="0"/>
              </a:spcBef>
              <a:buFont typeface="Arial"/>
              <a:buChar char="•"/>
            </a:pPr>
            <a:r>
              <a:rPr lang="fi-FI" b="1" dirty="0"/>
              <a:t>Instituutioita</a:t>
            </a:r>
            <a:r>
              <a:rPr lang="fi-FI" dirty="0"/>
              <a:t> ovat yhteiskunnan kannalta tärkeät ja vakiintuneet käyttäytymismallit ja laitokset.</a:t>
            </a:r>
          </a:p>
          <a:p>
            <a:pPr marL="1314450" lvl="1" indent="-857250">
              <a:spcBef>
                <a:spcPts val="0"/>
              </a:spcBef>
            </a:pPr>
            <a:r>
              <a:rPr lang="fi-FI" dirty="0"/>
              <a:t>esim. koulu, kirkko, perhe, loma</a:t>
            </a:r>
          </a:p>
          <a:p>
            <a:pPr marL="857250" lvl="0" indent="-857250">
              <a:spcBef>
                <a:spcPts val="0"/>
              </a:spcBef>
              <a:buFont typeface="Arial"/>
              <a:buChar char="•"/>
            </a:pPr>
            <a:endParaRPr lang="fi-FI" dirty="0"/>
          </a:p>
          <a:p>
            <a:pPr marL="857250" lvl="0" indent="-857250">
              <a:spcBef>
                <a:spcPts val="0"/>
              </a:spcBef>
              <a:buFont typeface="Arial"/>
              <a:buChar char="•"/>
            </a:pPr>
            <a:r>
              <a:rPr lang="fi-FI" dirty="0"/>
              <a:t>Näkemykset vastuunjaosta yhteiskunnassa vaihtelevat: minkä sektorin pitäisi huolehtia esim. kansalaisten terveydestä ja hyvinvoinnista?</a:t>
            </a:r>
          </a:p>
          <a:p>
            <a:pPr marL="0" lvl="0" indent="0">
              <a:spcBef>
                <a:spcPts val="0"/>
              </a:spcBef>
            </a:pPr>
            <a:endParaRPr lang="fi-FI" dirty="0"/>
          </a:p>
          <a:p>
            <a:pPr marL="857250" lvl="0" indent="-857250">
              <a:spcBef>
                <a:spcPts val="0"/>
              </a:spcBef>
              <a:buFont typeface="Arial"/>
              <a:buChar char="•"/>
            </a:pPr>
            <a:r>
              <a:rPr lang="fi-FI" b="1" dirty="0"/>
              <a:t>Julkinen sektori</a:t>
            </a:r>
            <a:r>
              <a:rPr lang="fi-FI" dirty="0"/>
              <a:t> = valtio ja kunnat</a:t>
            </a:r>
          </a:p>
          <a:p>
            <a:pPr marL="857250" lvl="0" indent="-857250">
              <a:spcBef>
                <a:spcPts val="0"/>
              </a:spcBef>
              <a:buFont typeface="Arial"/>
              <a:buChar char="•"/>
            </a:pPr>
            <a:r>
              <a:rPr lang="fi-FI" b="1" dirty="0"/>
              <a:t>Yksityinen sektori </a:t>
            </a:r>
            <a:r>
              <a:rPr lang="fi-FI" dirty="0"/>
              <a:t>= yksityiset yritykset</a:t>
            </a:r>
          </a:p>
          <a:p>
            <a:pPr marL="857250" lvl="0" indent="-857250">
              <a:spcBef>
                <a:spcPts val="0"/>
              </a:spcBef>
              <a:buFont typeface="Arial"/>
              <a:buChar char="•"/>
            </a:pPr>
            <a:r>
              <a:rPr lang="fi-FI" b="1" dirty="0"/>
              <a:t>Kolmas sektori</a:t>
            </a:r>
            <a:r>
              <a:rPr lang="fi-FI" dirty="0"/>
              <a:t> = kansalaisjärjestöt ja yhdistykset</a:t>
            </a:r>
          </a:p>
        </p:txBody>
      </p:sp>
      <p:sp>
        <p:nvSpPr>
          <p:cNvPr id="127" name="Google Shape;127;p14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6</a:t>
            </a:fld>
            <a:endParaRPr/>
          </a:p>
        </p:txBody>
      </p:sp>
      <p:sp>
        <p:nvSpPr>
          <p:cNvPr id="128" name="Google Shape;128;p14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 dirty="0"/>
              <a:t>Idea 3, luku 1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8378520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2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2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2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14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lvl="0"/>
            <a:r>
              <a:rPr lang="fi-FI" dirty="0"/>
              <a:t>Yhteiskuntatieteet, politiikka ja filosofia</a:t>
            </a:r>
            <a:endParaRPr dirty="0"/>
          </a:p>
        </p:txBody>
      </p:sp>
      <p:sp>
        <p:nvSpPr>
          <p:cNvPr id="126" name="Google Shape;126;p14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199" cy="81459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857250" lvl="0" indent="-857250">
              <a:spcBef>
                <a:spcPts val="0"/>
              </a:spcBef>
              <a:buFont typeface="Arial"/>
              <a:buChar char="•"/>
            </a:pPr>
            <a:r>
              <a:rPr lang="fi-FI" b="1" dirty="0"/>
              <a:t>Yhteiskuntatieteet</a:t>
            </a:r>
            <a:r>
              <a:rPr lang="fi-FI" dirty="0"/>
              <a:t> pyrkivät selvittämään, miten asiat ovat ja mitkä mekanismit vaikuttavat yhteiskunnassa.</a:t>
            </a:r>
          </a:p>
          <a:p>
            <a:pPr marL="1314450" lvl="1" indent="-857250">
              <a:spcBef>
                <a:spcPts val="0"/>
              </a:spcBef>
            </a:pPr>
            <a:r>
              <a:rPr lang="fi-FI" dirty="0"/>
              <a:t>tavoite </a:t>
            </a:r>
            <a:r>
              <a:rPr lang="fi-FI" b="1" dirty="0"/>
              <a:t>deskriptiivinen</a:t>
            </a:r>
            <a:r>
              <a:rPr lang="fi-FI" dirty="0"/>
              <a:t> eli kuvaava</a:t>
            </a:r>
            <a:br>
              <a:rPr lang="fi-FI" dirty="0"/>
            </a:br>
            <a:endParaRPr lang="fi-FI" dirty="0"/>
          </a:p>
          <a:p>
            <a:pPr marL="857250" lvl="0" indent="-857250">
              <a:spcBef>
                <a:spcPts val="0"/>
              </a:spcBef>
              <a:buFont typeface="Arial"/>
              <a:buChar char="•"/>
            </a:pPr>
            <a:r>
              <a:rPr lang="fi-FI" b="1" dirty="0"/>
              <a:t>Politiikka</a:t>
            </a:r>
            <a:r>
              <a:rPr lang="fi-FI" dirty="0"/>
              <a:t> pyrkii muuttamaan yhteiskuntaa toivottuun suuntaan.</a:t>
            </a:r>
          </a:p>
          <a:p>
            <a:pPr marL="1314450" lvl="1" indent="-857250">
              <a:spcBef>
                <a:spcPts val="0"/>
              </a:spcBef>
            </a:pPr>
            <a:r>
              <a:rPr lang="fi-FI" dirty="0"/>
              <a:t>tavoite </a:t>
            </a:r>
            <a:r>
              <a:rPr lang="fi-FI" b="1" dirty="0"/>
              <a:t>pragmaattinen</a:t>
            </a:r>
            <a:r>
              <a:rPr lang="fi-FI" dirty="0"/>
              <a:t> eli käytännöllinen</a:t>
            </a:r>
            <a:br>
              <a:rPr lang="fi-FI" dirty="0"/>
            </a:br>
            <a:endParaRPr lang="fi-FI" dirty="0"/>
          </a:p>
          <a:p>
            <a:pPr marL="857250" lvl="0" indent="-857250">
              <a:spcBef>
                <a:spcPts val="0"/>
              </a:spcBef>
              <a:buFont typeface="Arial"/>
              <a:buChar char="•"/>
            </a:pPr>
            <a:r>
              <a:rPr lang="fi-FI" b="1" dirty="0"/>
              <a:t>Yhteiskuntafilosofia</a:t>
            </a:r>
            <a:r>
              <a:rPr lang="fi-FI" dirty="0"/>
              <a:t> pohtii tieteen kuvaaman nykytilanteen tai politiikan tavoitteleman muutoksen oikeutusta.</a:t>
            </a:r>
          </a:p>
          <a:p>
            <a:pPr marL="1314450" lvl="1" indent="-857250">
              <a:spcBef>
                <a:spcPts val="0"/>
              </a:spcBef>
            </a:pPr>
            <a:r>
              <a:rPr lang="fi-FI" dirty="0"/>
              <a:t>tavoite </a:t>
            </a:r>
            <a:r>
              <a:rPr lang="fi-FI" b="1" dirty="0"/>
              <a:t>normatiivinen</a:t>
            </a:r>
            <a:r>
              <a:rPr lang="fi-FI" dirty="0"/>
              <a:t> eli arvioiva</a:t>
            </a:r>
          </a:p>
        </p:txBody>
      </p:sp>
      <p:sp>
        <p:nvSpPr>
          <p:cNvPr id="127" name="Google Shape;127;p14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7</a:t>
            </a:fld>
            <a:endParaRPr/>
          </a:p>
        </p:txBody>
      </p:sp>
      <p:sp>
        <p:nvSpPr>
          <p:cNvPr id="128" name="Google Shape;128;p14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 dirty="0"/>
              <a:t>Idea 3, luku 1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42817850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2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2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14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</a:pPr>
            <a:r>
              <a:rPr lang="fi-FI" dirty="0"/>
              <a:t>Tehtävä</a:t>
            </a:r>
            <a:endParaRPr dirty="0"/>
          </a:p>
        </p:txBody>
      </p:sp>
      <p:sp>
        <p:nvSpPr>
          <p:cNvPr id="126" name="Google Shape;126;p14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199" cy="81459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2500" lnSpcReduction="20000"/>
          </a:bodyPr>
          <a:lstStyle/>
          <a:p>
            <a:pPr marL="857250" lvl="0" indent="-85725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Char char="•"/>
            </a:pPr>
            <a:r>
              <a:rPr lang="fi-FI" i="1" dirty="0"/>
              <a:t>Idea 3</a:t>
            </a:r>
            <a:r>
              <a:rPr lang="fi-FI" dirty="0"/>
              <a:t>, luku 1, tehtävä 2 (s. 19):</a:t>
            </a:r>
          </a:p>
          <a:p>
            <a:pPr marL="0" lvl="0" indent="0">
              <a:spcBef>
                <a:spcPts val="0"/>
              </a:spcBef>
            </a:pPr>
            <a:br>
              <a:rPr lang="fi-FI" dirty="0"/>
            </a:br>
            <a:r>
              <a:rPr lang="fi-FI" dirty="0"/>
              <a:t>Anna esimerkki seuraavista:</a:t>
            </a:r>
          </a:p>
          <a:p>
            <a:pPr marL="0" lvl="0" indent="0">
              <a:spcBef>
                <a:spcPts val="0"/>
              </a:spcBef>
            </a:pPr>
            <a:r>
              <a:rPr lang="fi-FI" dirty="0"/>
              <a:t>a) yhteisö</a:t>
            </a:r>
          </a:p>
          <a:p>
            <a:pPr marL="0" lvl="0" indent="0">
              <a:spcBef>
                <a:spcPts val="0"/>
              </a:spcBef>
            </a:pPr>
            <a:r>
              <a:rPr lang="fi-FI" dirty="0"/>
              <a:t>b) yhteiskunta</a:t>
            </a:r>
          </a:p>
          <a:p>
            <a:pPr marL="0" lvl="0" indent="0">
              <a:spcBef>
                <a:spcPts val="0"/>
              </a:spcBef>
            </a:pPr>
            <a:r>
              <a:rPr lang="fi-FI" dirty="0"/>
              <a:t>c) valtio</a:t>
            </a:r>
          </a:p>
          <a:p>
            <a:pPr marL="0" lvl="0" indent="0">
              <a:spcBef>
                <a:spcPts val="0"/>
              </a:spcBef>
            </a:pPr>
            <a:r>
              <a:rPr lang="fi-FI" dirty="0"/>
              <a:t>d) julkisen sektorin toimija</a:t>
            </a:r>
          </a:p>
          <a:p>
            <a:pPr marL="0" lvl="0" indent="0">
              <a:spcBef>
                <a:spcPts val="0"/>
              </a:spcBef>
            </a:pPr>
            <a:r>
              <a:rPr lang="fi-FI" dirty="0"/>
              <a:t>e) yksityisen sektorin toimija</a:t>
            </a:r>
          </a:p>
          <a:p>
            <a:pPr marL="0" lvl="0" indent="0">
              <a:spcBef>
                <a:spcPts val="0"/>
              </a:spcBef>
            </a:pPr>
            <a:r>
              <a:rPr lang="fi-FI" dirty="0"/>
              <a:t>f) kolmannen sektorin toimija</a:t>
            </a:r>
          </a:p>
          <a:p>
            <a:pPr marL="0" lvl="0" indent="0">
              <a:spcBef>
                <a:spcPts val="0"/>
              </a:spcBef>
            </a:pPr>
            <a:r>
              <a:rPr lang="fi-FI" dirty="0"/>
              <a:t>g) yhteiskuntatiede</a:t>
            </a:r>
          </a:p>
          <a:p>
            <a:pPr marL="0" lvl="0" indent="0">
              <a:spcBef>
                <a:spcPts val="0"/>
              </a:spcBef>
            </a:pPr>
            <a:r>
              <a:rPr lang="fi-FI" dirty="0"/>
              <a:t>h) poliittinen päätös</a:t>
            </a:r>
          </a:p>
          <a:p>
            <a:pPr marL="0" lvl="0" indent="0">
              <a:spcBef>
                <a:spcPts val="0"/>
              </a:spcBef>
            </a:pPr>
            <a:r>
              <a:rPr lang="fi-FI" dirty="0"/>
              <a:t>i) yhteiskuntafilosofinen kysymys</a:t>
            </a:r>
          </a:p>
          <a:p>
            <a:pPr marL="857250" lvl="0" indent="-85725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Char char="•"/>
            </a:pPr>
            <a:endParaRPr dirty="0"/>
          </a:p>
        </p:txBody>
      </p:sp>
      <p:sp>
        <p:nvSpPr>
          <p:cNvPr id="127" name="Google Shape;127;p14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8</a:t>
            </a:fld>
            <a:endParaRPr/>
          </a:p>
        </p:txBody>
      </p:sp>
      <p:sp>
        <p:nvSpPr>
          <p:cNvPr id="128" name="Google Shape;128;p14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 dirty="0"/>
              <a:t>Idea 3, luku 1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0088644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2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2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2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2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2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2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2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14"/>
          <p:cNvSpPr txBox="1">
            <a:spLocks noGrp="1"/>
          </p:cNvSpPr>
          <p:nvPr>
            <p:ph type="title"/>
          </p:nvPr>
        </p:nvSpPr>
        <p:spPr>
          <a:xfrm>
            <a:off x="1676401" y="322739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</a:pPr>
            <a:r>
              <a:rPr lang="fi-FI" dirty="0"/>
              <a:t>Yhteiskuntaa koskevia kysymyksiä</a:t>
            </a:r>
            <a:endParaRPr dirty="0"/>
          </a:p>
        </p:txBody>
      </p:sp>
      <p:sp>
        <p:nvSpPr>
          <p:cNvPr id="127" name="Google Shape;127;p14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9</a:t>
            </a:fld>
            <a:endParaRPr/>
          </a:p>
        </p:txBody>
      </p:sp>
      <p:sp>
        <p:nvSpPr>
          <p:cNvPr id="128" name="Google Shape;128;p14"/>
          <p:cNvSpPr txBox="1">
            <a:spLocks noGrp="1"/>
          </p:cNvSpPr>
          <p:nvPr>
            <p:ph type="ftr" idx="11"/>
          </p:nvPr>
        </p:nvSpPr>
        <p:spPr>
          <a:xfrm>
            <a:off x="1676400" y="1246040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 dirty="0"/>
              <a:t>Idea 3, luku 1</a:t>
            </a:r>
            <a:endParaRPr dirty="0"/>
          </a:p>
        </p:txBody>
      </p:sp>
      <p:graphicFrame>
        <p:nvGraphicFramePr>
          <p:cNvPr id="4" name="Taulukko 4">
            <a:extLst>
              <a:ext uri="{FF2B5EF4-FFF2-40B4-BE49-F238E27FC236}">
                <a16:creationId xmlns:a16="http://schemas.microsoft.com/office/drawing/2014/main" id="{BB55D649-CAD3-DA4E-A15D-250EFDC0DD0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73054342"/>
              </p:ext>
            </p:extLst>
          </p:nvPr>
        </p:nvGraphicFramePr>
        <p:xfrm>
          <a:off x="971550" y="2410899"/>
          <a:ext cx="22440900" cy="1024757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7480300">
                  <a:extLst>
                    <a:ext uri="{9D8B030D-6E8A-4147-A177-3AD203B41FA5}">
                      <a16:colId xmlns:a16="http://schemas.microsoft.com/office/drawing/2014/main" val="2662036477"/>
                    </a:ext>
                  </a:extLst>
                </a:gridCol>
                <a:gridCol w="7480300">
                  <a:extLst>
                    <a:ext uri="{9D8B030D-6E8A-4147-A177-3AD203B41FA5}">
                      <a16:colId xmlns:a16="http://schemas.microsoft.com/office/drawing/2014/main" val="1732409542"/>
                    </a:ext>
                  </a:extLst>
                </a:gridCol>
                <a:gridCol w="7480300">
                  <a:extLst>
                    <a:ext uri="{9D8B030D-6E8A-4147-A177-3AD203B41FA5}">
                      <a16:colId xmlns:a16="http://schemas.microsoft.com/office/drawing/2014/main" val="184105288"/>
                    </a:ext>
                  </a:extLst>
                </a:gridCol>
              </a:tblGrid>
              <a:tr h="1052320">
                <a:tc>
                  <a:txBody>
                    <a:bodyPr/>
                    <a:lstStyle/>
                    <a:p>
                      <a:r>
                        <a:rPr lang="fi-FI" sz="3600" b="0" dirty="0"/>
                        <a:t>YHTEISKUNTATIETEET</a:t>
                      </a:r>
                    </a:p>
                  </a:txBody>
                  <a:tcPr marL="137949" marR="137949" marT="68975" marB="68975"/>
                </a:tc>
                <a:tc>
                  <a:txBody>
                    <a:bodyPr/>
                    <a:lstStyle/>
                    <a:p>
                      <a:r>
                        <a:rPr lang="fi-FI" sz="3600" b="0" dirty="0"/>
                        <a:t>POLITIIKKA</a:t>
                      </a:r>
                    </a:p>
                  </a:txBody>
                  <a:tcPr marL="137949" marR="137949" marT="68975" marB="68975"/>
                </a:tc>
                <a:tc>
                  <a:txBody>
                    <a:bodyPr/>
                    <a:lstStyle/>
                    <a:p>
                      <a:r>
                        <a:rPr lang="fi-FI" sz="3600" b="0" dirty="0"/>
                        <a:t>YHTEISKUNTAFILOSOFIA</a:t>
                      </a:r>
                    </a:p>
                  </a:txBody>
                  <a:tcPr marL="137949" marR="137949" marT="68975" marB="68975"/>
                </a:tc>
                <a:extLst>
                  <a:ext uri="{0D108BD9-81ED-4DB2-BD59-A6C34878D82A}">
                    <a16:rowId xmlns:a16="http://schemas.microsoft.com/office/drawing/2014/main" val="1758801525"/>
                  </a:ext>
                </a:extLst>
              </a:tr>
              <a:tr h="1463438">
                <a:tc>
                  <a:txBody>
                    <a:bodyPr/>
                    <a:lstStyle/>
                    <a:p>
                      <a:r>
                        <a:rPr lang="fi-FI" sz="3600" dirty="0"/>
                        <a:t>Kuinka moni suomalainen kannattaa asevelvollisuuslain muuttamista yhdenvertaiseksi?</a:t>
                      </a:r>
                    </a:p>
                  </a:txBody>
                  <a:tcPr marL="137949" marR="137949" marT="68975" marB="68975"/>
                </a:tc>
                <a:tc>
                  <a:txBody>
                    <a:bodyPr/>
                    <a:lstStyle/>
                    <a:p>
                      <a:r>
                        <a:rPr lang="fi-FI" sz="3600" dirty="0" err="1"/>
                        <a:t>Pitäisiko</a:t>
                      </a:r>
                      <a:r>
                        <a:rPr lang="fi-FI" sz="3600" dirty="0"/>
                        <a:t>̈ asevelvollisuuslakia muuttaa?</a:t>
                      </a:r>
                    </a:p>
                  </a:txBody>
                  <a:tcPr marL="137949" marR="137949" marT="68975" marB="68975"/>
                </a:tc>
                <a:tc>
                  <a:txBody>
                    <a:bodyPr/>
                    <a:lstStyle/>
                    <a:p>
                      <a:r>
                        <a:rPr lang="fi-FI" sz="3600" dirty="0" err="1"/>
                        <a:t>Mita</a:t>
                      </a:r>
                      <a:r>
                        <a:rPr lang="fi-FI" sz="3600" dirty="0"/>
                        <a:t>̈ on yhdenvertaisuus?</a:t>
                      </a:r>
                    </a:p>
                  </a:txBody>
                  <a:tcPr marL="137949" marR="137949" marT="68975" marB="68975"/>
                </a:tc>
                <a:extLst>
                  <a:ext uri="{0D108BD9-81ED-4DB2-BD59-A6C34878D82A}">
                    <a16:rowId xmlns:a16="http://schemas.microsoft.com/office/drawing/2014/main" val="2117521603"/>
                  </a:ext>
                </a:extLst>
              </a:tr>
              <a:tr h="1052320">
                <a:tc>
                  <a:txBody>
                    <a:bodyPr/>
                    <a:lstStyle/>
                    <a:p>
                      <a:r>
                        <a:rPr lang="fi-FI" sz="3600" dirty="0" err="1"/>
                        <a:t>Mita</a:t>
                      </a:r>
                      <a:r>
                        <a:rPr lang="fi-FI" sz="3600" dirty="0"/>
                        <a:t>̈ </a:t>
                      </a:r>
                      <a:r>
                        <a:rPr lang="fi-FI" sz="3600" dirty="0" err="1"/>
                        <a:t>yhteisia</a:t>
                      </a:r>
                      <a:r>
                        <a:rPr lang="fi-FI" sz="3600" dirty="0"/>
                        <a:t>̈ </a:t>
                      </a:r>
                      <a:r>
                        <a:rPr lang="fi-FI" sz="3600" dirty="0" err="1"/>
                        <a:t>piirteita</a:t>
                      </a:r>
                      <a:r>
                        <a:rPr lang="fi-FI" sz="3600" dirty="0"/>
                        <a:t>̈ </a:t>
                      </a:r>
                      <a:r>
                        <a:rPr lang="fi-FI" sz="3600" dirty="0" err="1"/>
                        <a:t>syrjäytyneiden</a:t>
                      </a:r>
                      <a:r>
                        <a:rPr lang="fi-FI" sz="3600" dirty="0"/>
                        <a:t> nuorten kokemuksissa on?</a:t>
                      </a:r>
                    </a:p>
                  </a:txBody>
                  <a:tcPr marL="137949" marR="137949" marT="68975" marB="68975"/>
                </a:tc>
                <a:tc>
                  <a:txBody>
                    <a:bodyPr/>
                    <a:lstStyle/>
                    <a:p>
                      <a:r>
                        <a:rPr lang="fi-FI" sz="3600" dirty="0"/>
                        <a:t>Olisiko perustulo toivottava tapa </a:t>
                      </a:r>
                      <a:r>
                        <a:rPr lang="fi-FI" sz="3600" dirty="0" err="1"/>
                        <a:t>ehkäista</a:t>
                      </a:r>
                      <a:r>
                        <a:rPr lang="fi-FI" sz="3600" dirty="0"/>
                        <a:t>̈ </a:t>
                      </a:r>
                      <a:r>
                        <a:rPr lang="fi-FI" sz="3600" dirty="0" err="1"/>
                        <a:t>syrjäytymista</a:t>
                      </a:r>
                      <a:r>
                        <a:rPr lang="fi-FI" sz="3600" dirty="0"/>
                        <a:t>̈?</a:t>
                      </a:r>
                    </a:p>
                  </a:txBody>
                  <a:tcPr marL="137949" marR="137949" marT="68975" marB="68975"/>
                </a:tc>
                <a:tc>
                  <a:txBody>
                    <a:bodyPr/>
                    <a:lstStyle/>
                    <a:p>
                      <a:r>
                        <a:rPr lang="fi-FI" sz="3600" dirty="0" err="1"/>
                        <a:t>Mita</a:t>
                      </a:r>
                      <a:r>
                        <a:rPr lang="fi-FI" sz="3600" dirty="0"/>
                        <a:t>̈ on </a:t>
                      </a:r>
                      <a:r>
                        <a:rPr lang="fi-FI" sz="3600" dirty="0" err="1"/>
                        <a:t>syrjäytyminen</a:t>
                      </a:r>
                      <a:r>
                        <a:rPr lang="fi-FI" sz="3600" dirty="0"/>
                        <a:t>?</a:t>
                      </a:r>
                    </a:p>
                  </a:txBody>
                  <a:tcPr marL="137949" marR="137949" marT="68975" marB="68975"/>
                </a:tc>
                <a:extLst>
                  <a:ext uri="{0D108BD9-81ED-4DB2-BD59-A6C34878D82A}">
                    <a16:rowId xmlns:a16="http://schemas.microsoft.com/office/drawing/2014/main" val="4218798782"/>
                  </a:ext>
                </a:extLst>
              </a:tr>
              <a:tr h="1052320">
                <a:tc>
                  <a:txBody>
                    <a:bodyPr/>
                    <a:lstStyle/>
                    <a:p>
                      <a:r>
                        <a:rPr lang="fi-FI" sz="3600" dirty="0"/>
                        <a:t>Ovatko kovemmat rangaistukset </a:t>
                      </a:r>
                      <a:r>
                        <a:rPr lang="fi-FI" sz="3600" dirty="0" err="1"/>
                        <a:t>vähentäneet</a:t>
                      </a:r>
                      <a:r>
                        <a:rPr lang="fi-FI" sz="3600" dirty="0"/>
                        <a:t> rikollisuutta?</a:t>
                      </a:r>
                    </a:p>
                  </a:txBody>
                  <a:tcPr marL="137949" marR="137949" marT="68975" marB="68975"/>
                </a:tc>
                <a:tc>
                  <a:txBody>
                    <a:bodyPr/>
                    <a:lstStyle/>
                    <a:p>
                      <a:r>
                        <a:rPr lang="fi-FI" sz="3600" dirty="0" err="1"/>
                        <a:t>Pitäisiko</a:t>
                      </a:r>
                      <a:r>
                        <a:rPr lang="fi-FI" sz="3600" dirty="0"/>
                        <a:t>̈ rangaistuksia koventaa?</a:t>
                      </a:r>
                    </a:p>
                  </a:txBody>
                  <a:tcPr marL="137949" marR="137949" marT="68975" marB="68975"/>
                </a:tc>
                <a:tc>
                  <a:txBody>
                    <a:bodyPr/>
                    <a:lstStyle/>
                    <a:p>
                      <a:r>
                        <a:rPr lang="fi-FI" sz="3600" dirty="0"/>
                        <a:t>Mikä on rangaistusten </a:t>
                      </a:r>
                      <a:r>
                        <a:rPr lang="fi-FI" sz="3600" dirty="0" err="1"/>
                        <a:t>tehtäva</a:t>
                      </a:r>
                      <a:r>
                        <a:rPr lang="fi-FI" sz="3600" dirty="0"/>
                        <a:t>̈?</a:t>
                      </a:r>
                    </a:p>
                  </a:txBody>
                  <a:tcPr marL="137949" marR="137949" marT="68975" marB="68975"/>
                </a:tc>
                <a:extLst>
                  <a:ext uri="{0D108BD9-81ED-4DB2-BD59-A6C34878D82A}">
                    <a16:rowId xmlns:a16="http://schemas.microsoft.com/office/drawing/2014/main" val="974785436"/>
                  </a:ext>
                </a:extLst>
              </a:tr>
              <a:tr h="1052320">
                <a:tc>
                  <a:txBody>
                    <a:bodyPr/>
                    <a:lstStyle/>
                    <a:p>
                      <a:r>
                        <a:rPr lang="fi-FI" sz="3600" dirty="0" err="1"/>
                        <a:t>Minkälaisia</a:t>
                      </a:r>
                      <a:r>
                        <a:rPr lang="fi-FI" sz="3600" dirty="0"/>
                        <a:t> eri yhteiskuntamalleja maailmalla esiintyy?</a:t>
                      </a:r>
                    </a:p>
                  </a:txBody>
                  <a:tcPr marL="137949" marR="137949" marT="68975" marB="68975"/>
                </a:tc>
                <a:tc>
                  <a:txBody>
                    <a:bodyPr/>
                    <a:lstStyle/>
                    <a:p>
                      <a:r>
                        <a:rPr lang="fi-FI" sz="3600" dirty="0" err="1"/>
                        <a:t>Pitäisiko</a:t>
                      </a:r>
                      <a:r>
                        <a:rPr lang="fi-FI" sz="3600" dirty="0"/>
                        <a:t>̈ Suomen perustuslakia muuttaa?</a:t>
                      </a:r>
                    </a:p>
                  </a:txBody>
                  <a:tcPr marL="137949" marR="137949" marT="68975" marB="68975"/>
                </a:tc>
                <a:tc>
                  <a:txBody>
                    <a:bodyPr/>
                    <a:lstStyle/>
                    <a:p>
                      <a:r>
                        <a:rPr lang="fi-FI" sz="3600" dirty="0"/>
                        <a:t>Millainen on </a:t>
                      </a:r>
                      <a:r>
                        <a:rPr lang="fi-FI" sz="3600" dirty="0" err="1"/>
                        <a:t>hyva</a:t>
                      </a:r>
                      <a:r>
                        <a:rPr lang="fi-FI" sz="3600" dirty="0"/>
                        <a:t>̈ yhteiskuntamalli?</a:t>
                      </a:r>
                    </a:p>
                  </a:txBody>
                  <a:tcPr marL="137949" marR="137949" marT="68975" marB="68975"/>
                </a:tc>
                <a:extLst>
                  <a:ext uri="{0D108BD9-81ED-4DB2-BD59-A6C34878D82A}">
                    <a16:rowId xmlns:a16="http://schemas.microsoft.com/office/drawing/2014/main" val="3483607831"/>
                  </a:ext>
                </a:extLst>
              </a:tr>
              <a:tr h="1052320">
                <a:tc>
                  <a:txBody>
                    <a:bodyPr/>
                    <a:lstStyle/>
                    <a:p>
                      <a:r>
                        <a:rPr lang="fi-FI" sz="3600" dirty="0"/>
                        <a:t>Millaiset tuloerot Suomessa on?</a:t>
                      </a:r>
                    </a:p>
                  </a:txBody>
                  <a:tcPr marL="137949" marR="137949" marT="68975" marB="68975"/>
                </a:tc>
                <a:tc>
                  <a:txBody>
                    <a:bodyPr/>
                    <a:lstStyle/>
                    <a:p>
                      <a:r>
                        <a:rPr lang="fi-FI" sz="3600" dirty="0" err="1"/>
                        <a:t>Pitäisiko</a:t>
                      </a:r>
                      <a:r>
                        <a:rPr lang="fi-FI" sz="3600" dirty="0"/>
                        <a:t>̈ tuloeroja kaventaa?</a:t>
                      </a:r>
                    </a:p>
                  </a:txBody>
                  <a:tcPr marL="137949" marR="137949" marT="68975" marB="68975"/>
                </a:tc>
                <a:tc>
                  <a:txBody>
                    <a:bodyPr/>
                    <a:lstStyle/>
                    <a:p>
                      <a:r>
                        <a:rPr lang="fi-FI" sz="3600" dirty="0"/>
                        <a:t>Millä perusteella tuloeroja voi </a:t>
                      </a:r>
                      <a:r>
                        <a:rPr lang="fi-FI" sz="3600" dirty="0" err="1"/>
                        <a:t>pitäa</a:t>
                      </a:r>
                      <a:r>
                        <a:rPr lang="fi-FI" sz="3600" dirty="0"/>
                        <a:t>̈ oikeudenmukaisina?</a:t>
                      </a:r>
                    </a:p>
                  </a:txBody>
                  <a:tcPr marL="137949" marR="137949" marT="68975" marB="68975"/>
                </a:tc>
                <a:extLst>
                  <a:ext uri="{0D108BD9-81ED-4DB2-BD59-A6C34878D82A}">
                    <a16:rowId xmlns:a16="http://schemas.microsoft.com/office/drawing/2014/main" val="990358441"/>
                  </a:ext>
                </a:extLst>
              </a:tr>
              <a:tr h="1052320">
                <a:tc>
                  <a:txBody>
                    <a:bodyPr/>
                    <a:lstStyle/>
                    <a:p>
                      <a:r>
                        <a:rPr lang="fi-FI" sz="3600" dirty="0" err="1"/>
                        <a:t>Mitka</a:t>
                      </a:r>
                      <a:r>
                        <a:rPr lang="fi-FI" sz="3600" dirty="0"/>
                        <a:t>̈ seikat vaikuttavat talouskasvuun?</a:t>
                      </a:r>
                    </a:p>
                  </a:txBody>
                  <a:tcPr marL="137949" marR="137949" marT="68975" marB="68975"/>
                </a:tc>
                <a:tc>
                  <a:txBody>
                    <a:bodyPr/>
                    <a:lstStyle/>
                    <a:p>
                      <a:r>
                        <a:rPr lang="fi-FI" sz="3600" dirty="0"/>
                        <a:t>Mikä olisi paras poliittinen keino </a:t>
                      </a:r>
                      <a:r>
                        <a:rPr lang="fi-FI" sz="3600" dirty="0" err="1"/>
                        <a:t>edistäa</a:t>
                      </a:r>
                      <a:r>
                        <a:rPr lang="fi-FI" sz="3600" dirty="0"/>
                        <a:t>̈ talouskasvua?</a:t>
                      </a:r>
                    </a:p>
                  </a:txBody>
                  <a:tcPr marL="137949" marR="137949" marT="68975" marB="68975"/>
                </a:tc>
                <a:tc>
                  <a:txBody>
                    <a:bodyPr/>
                    <a:lstStyle/>
                    <a:p>
                      <a:r>
                        <a:rPr lang="fi-FI" sz="3600" dirty="0"/>
                        <a:t>Onko talouskasvu toivottavaa?</a:t>
                      </a:r>
                    </a:p>
                  </a:txBody>
                  <a:tcPr marL="137949" marR="137949" marT="68975" marB="68975"/>
                </a:tc>
                <a:extLst>
                  <a:ext uri="{0D108BD9-81ED-4DB2-BD59-A6C34878D82A}">
                    <a16:rowId xmlns:a16="http://schemas.microsoft.com/office/drawing/2014/main" val="2778474702"/>
                  </a:ext>
                </a:extLst>
              </a:tr>
              <a:tr h="1052320">
                <a:tc>
                  <a:txBody>
                    <a:bodyPr/>
                    <a:lstStyle/>
                    <a:p>
                      <a:r>
                        <a:rPr lang="fi-FI" sz="3600" dirty="0" err="1"/>
                        <a:t>Mitka</a:t>
                      </a:r>
                      <a:r>
                        <a:rPr lang="fi-FI" sz="3600" dirty="0"/>
                        <a:t>̈ </a:t>
                      </a:r>
                      <a:r>
                        <a:rPr lang="fi-FI" sz="3600" dirty="0" err="1"/>
                        <a:t>tekijät</a:t>
                      </a:r>
                      <a:r>
                        <a:rPr lang="fi-FI" sz="3600" dirty="0"/>
                        <a:t> aiheuttavat pakolaisuutta?</a:t>
                      </a:r>
                    </a:p>
                  </a:txBody>
                  <a:tcPr marL="137949" marR="137949" marT="68975" marB="68975"/>
                </a:tc>
                <a:tc>
                  <a:txBody>
                    <a:bodyPr/>
                    <a:lstStyle/>
                    <a:p>
                      <a:r>
                        <a:rPr lang="fi-FI" sz="3600" dirty="0" err="1"/>
                        <a:t>Pitäisiko</a:t>
                      </a:r>
                      <a:r>
                        <a:rPr lang="fi-FI" sz="3600" dirty="0"/>
                        <a:t>̈ Suomen </a:t>
                      </a:r>
                      <a:r>
                        <a:rPr lang="fi-FI" sz="3600" dirty="0" err="1"/>
                        <a:t>lisäta</a:t>
                      </a:r>
                      <a:r>
                        <a:rPr lang="fi-FI" sz="3600" dirty="0"/>
                        <a:t>̈ humanitaarista maahanmuuttoa?</a:t>
                      </a:r>
                    </a:p>
                  </a:txBody>
                  <a:tcPr marL="137949" marR="137949" marT="68975" marB="68975"/>
                </a:tc>
                <a:tc>
                  <a:txBody>
                    <a:bodyPr/>
                    <a:lstStyle/>
                    <a:p>
                      <a:r>
                        <a:rPr lang="fi-FI" sz="3600" dirty="0"/>
                        <a:t>Mikä on </a:t>
                      </a:r>
                      <a:r>
                        <a:rPr lang="fi-FI" sz="3600" dirty="0" err="1"/>
                        <a:t>yksittäisen</a:t>
                      </a:r>
                      <a:r>
                        <a:rPr lang="fi-FI" sz="3600" dirty="0"/>
                        <a:t> maan globaali vastuu?</a:t>
                      </a:r>
                    </a:p>
                  </a:txBody>
                  <a:tcPr marL="137949" marR="137949" marT="68975" marB="68975"/>
                </a:tc>
                <a:extLst>
                  <a:ext uri="{0D108BD9-81ED-4DB2-BD59-A6C34878D82A}">
                    <a16:rowId xmlns:a16="http://schemas.microsoft.com/office/drawing/2014/main" val="408154041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837550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Office-teema">
  <a:themeElements>
    <a:clrScheme name="Opeaineisto">
      <a:dk1>
        <a:srgbClr val="202020"/>
      </a:dk1>
      <a:lt1>
        <a:srgbClr val="FFFFFF"/>
      </a:lt1>
      <a:dk2>
        <a:srgbClr val="006BB3"/>
      </a:dk2>
      <a:lt2>
        <a:srgbClr val="E7E6E6"/>
      </a:lt2>
      <a:accent1>
        <a:srgbClr val="0096DB"/>
      </a:accent1>
      <a:accent2>
        <a:srgbClr val="009FAD"/>
      </a:accent2>
      <a:accent3>
        <a:srgbClr val="51A300"/>
      </a:accent3>
      <a:accent4>
        <a:srgbClr val="8E7BD3"/>
      </a:accent4>
      <a:accent5>
        <a:srgbClr val="E00000"/>
      </a:accent5>
      <a:accent6>
        <a:srgbClr val="FA6400"/>
      </a:accent6>
      <a:hlink>
        <a:srgbClr val="006BB3"/>
      </a:hlink>
      <a:folHlink>
        <a:srgbClr val="2092C1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1393</TotalTime>
  <Words>898</Words>
  <Application>Microsoft Office PowerPoint</Application>
  <PresentationFormat>Mukautettu</PresentationFormat>
  <Paragraphs>184</Paragraphs>
  <Slides>11</Slides>
  <Notes>11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11</vt:i4>
      </vt:variant>
    </vt:vector>
  </HeadingPairs>
  <TitlesOfParts>
    <vt:vector size="14" baseType="lpstr">
      <vt:lpstr>Arial</vt:lpstr>
      <vt:lpstr>Calibri</vt:lpstr>
      <vt:lpstr>Office-teema</vt:lpstr>
      <vt:lpstr>1. Yksilöitä ja yhteisöjä</vt:lpstr>
      <vt:lpstr>Virittäytyminen aiheeseen:  Yksilöitä ja yhteisöjä</vt:lpstr>
      <vt:lpstr>Virittäytyminen aiheeseen:  Yksilöitä ja yhteisöjä</vt:lpstr>
      <vt:lpstr>Yhteisö, yhteiskunta ja valtio</vt:lpstr>
      <vt:lpstr>Yhteisö, yhteiskunta ja valtio</vt:lpstr>
      <vt:lpstr>Instituutiot ja sektorit</vt:lpstr>
      <vt:lpstr>Yhteiskuntatieteet, politiikka ja filosofia</vt:lpstr>
      <vt:lpstr>Tehtävä</vt:lpstr>
      <vt:lpstr>Yhteiskuntaa koskevia kysymyksiä</vt:lpstr>
      <vt:lpstr>Syventävä näkökulma:  Millä tavalla yhteiskunnat ovat olemassa?</vt:lpstr>
      <vt:lpstr>Tehtävä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Yksilöitä ja yhteisöjä</dc:title>
  <cp:lastModifiedBy>Roms Jochen</cp:lastModifiedBy>
  <cp:revision>25</cp:revision>
  <cp:lastPrinted>2023-08-08T10:34:38Z</cp:lastPrinted>
  <dcterms:modified xsi:type="dcterms:W3CDTF">2023-08-09T08:06:59Z</dcterms:modified>
</cp:coreProperties>
</file>