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5238"/>
  </p:normalViewPr>
  <p:slideViewPr>
    <p:cSldViewPr snapToGrid="0" snapToObjects="1">
      <p:cViewPr varScale="1">
        <p:scale>
          <a:sx n="38" d="100"/>
          <a:sy n="38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Opettajalle: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Mikä on neljäs teknologinen vallankumous?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Teknologian katsotaan muuttavan ajatteluamme ja elämäämme yhtä paljon kuin aurinkokeskisen maailmankuvan, evoluutioteorian ja Freudin teorioiden. Meistä tulee osa informaatioteknologiaa niin, ettei enää voi selvästi erottaa </a:t>
            </a:r>
            <a:r>
              <a:rPr lang="fi-FI" b="0" i="1" dirty="0" err="1"/>
              <a:t>offlinen</a:t>
            </a:r>
            <a:r>
              <a:rPr lang="fi-FI" b="0" dirty="0"/>
              <a:t> ja </a:t>
            </a:r>
            <a:r>
              <a:rPr lang="fi-FI" b="0" i="1" dirty="0" err="1"/>
              <a:t>onlinen</a:t>
            </a:r>
            <a:r>
              <a:rPr lang="fi-FI" b="0" dirty="0"/>
              <a:t> välistä eroa. Tietokoneet ovat ihmistä etevämpiä päättelyssä ja tiedonkäsittelyssä, mikä on murentanut illuusion ihmisen erityislaatuisuudesta.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Keksikää perusteltuja esimerkkejä sen puolesta, että todella olemme tällä hetkellä neljännessä teknologisessa vallankumouksessa. 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Tekoäly kehittyy huimaa vauhtia, ja robotit hoitavat yhä useampia tehtäviä. Teknologia on kiinteä osa elämäämme ja arkeamme ja muokkaa sitä toisenlaiseksi kuin aiemmin.</a:t>
            </a:r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4283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4094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4327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9638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Tehtävien avaukset: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 1: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Opiskelijan omaa pohdintaa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Näkökulmia: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Teknologian kehitys huolestuttaa minua.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Huolenaiheita voivat olla mm. valvonnan lisääntyminen, ihmisoikeudet, vallan keskittyminen, tekoäly, bioteknologia ja ihmisten parantelu sekä siitä mahdollisesti seuraava epätasa-arvo.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Toisaalta teknologia on avainasemassa ilmastonmuutoksen, massasukupuuton ja nälänhädän vastaisessa taistelussa.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Teknologia ei itsessään johda tietynlaiseen maailmaan, vaan oleellista on se, kuinka ihmiset sitä päättävät käyttää.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Vasta-argumentti: Teknologia ei ole arvovapaata, eikä ydinsotaa voi aloittaa ilman ydinaseita.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b) Olisin valmis parantamaan itseäni ja lapsiani bioteknologialla.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Tuskaa ja kärsimystä aiheuttavien sairauksien parantaminen tai estäminen jo alkiovaiheessa lienee monelle eettistä.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Toivottavien ominaisuuksien (esim. älykkyys, nopeus, vahvuus) lisääminen puolestaan herättänee enemmän avoimia kysymyksiä.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Oleellinen näkökulma on myös syntyvän lapsen itsemääräämisoikeus: onko lapsella oikeus syntyä geenien sattuman kaupan seurauksena vai oikeus saada saatavilla oleva paras mahdollinen geenivalikoima?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Pelkään, että robotit vievät työmme tulevaisuudessa.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Näin on ennustettu käyvän monilla aloilla, mutta toisaalta robotiikka luo myös uusia työpaikkoja.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Yhteiskunnallisella tasolla huoli voi liittyä </a:t>
            </a:r>
            <a:r>
              <a:rPr lang="fi-FI" dirty="0" err="1"/>
              <a:t>mahdollisiiin</a:t>
            </a:r>
            <a:r>
              <a:rPr lang="fi-FI" dirty="0"/>
              <a:t> levottomuuksiin, jota ”tarpeettomuuden vallankumous” eli suuren ihmisjoukon kokemus omasta tarpeettomuudestaan aiheuttaa.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Toisaalta robotit voivat hoitaa myös ihmisille vaarallisia töitä tai tehdä monet työt (esim. autolla ajamisen, sairauksien diagnosoinnin) ihmistä taidokkaammin.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d) Oikea </a:t>
            </a:r>
            <a:r>
              <a:rPr lang="fi-FI" dirty="0" err="1"/>
              <a:t>minäni</a:t>
            </a:r>
            <a:r>
              <a:rPr lang="fi-FI" dirty="0"/>
              <a:t> on erilainen kuin </a:t>
            </a:r>
            <a:r>
              <a:rPr lang="fi-FI" dirty="0" err="1"/>
              <a:t>somessa</a:t>
            </a:r>
            <a:r>
              <a:rPr lang="fi-FI" dirty="0"/>
              <a:t> itsestäni antama kuva.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Kaikki luovat itsestään muille tietynlaista kuvaa, niin oikeassa elämässä kuin </a:t>
            </a:r>
            <a:r>
              <a:rPr lang="fi-FI" dirty="0" err="1"/>
              <a:t>somessakin</a:t>
            </a:r>
            <a:r>
              <a:rPr lang="fi-FI" dirty="0"/>
              <a:t>. Se, mitä muille esitetään, on aina valintaa.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Sosiaalisen kanssakäymisen sujuvuus osin myös perustuu sille, ettemme ole pidäkkeettä juuri sellaisia kuin haluamme, vaan muokkaamme käytöstämme tilanteen mukaan.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Ajatuksen ”todellisesta” </a:t>
            </a:r>
            <a:r>
              <a:rPr lang="fi-FI" dirty="0" err="1"/>
              <a:t>minästä</a:t>
            </a:r>
            <a:r>
              <a:rPr lang="fi-FI" dirty="0"/>
              <a:t> voi myös kyseenalaistaa: ihmisellä voi ajatella olevan useita minuuksia, joista yksi ei ole sen oikeampi kuin toinen.​​​​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i-FI" b="1" dirty="0"/>
              <a:t>Tehtävä 2: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i-FI" b="1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Vihapuhetta puolustellaan usein sananvapaudella. Argumentti on kuitenkin ongelmallinen, sillä vihapuhe itsessään tähtää usein jonkin ihmisryhmän (esim. naisten, etnisten vähemmistöjen, seksuaalivähemmistöjen) hiljentämiseen ja mitätöimiseen, eli siis kaventaa sananvapautta.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Jos vaikkapa naisten oikeuksien puolustajaa uhataan toistuvasti väkivallalla tai maahanmuuttajien kokemuksia vähätellään ja heitä vastaan hyökätään rasistisella puhella, naiset ja maahanmuuttajat voivat alkaa rajoittaa osallistumistaan julkiseen keskusteluun pelon vuoksi.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Tästä näkökulmasta sananvapauden suojelu olisi kelpo argumentti vihapuheen tarkemman kitkemisen puolesta.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725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06fWz1mW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8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18. Informaatioyhteiskunnassa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FI 3 Yhteiskuntafilosofia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IDEA (LOPS21)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Virittäytyminen aiheeseen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Katsokaa </a:t>
            </a:r>
            <a:r>
              <a:rPr lang="fi-FI" dirty="0">
                <a:hlinkClick r:id="rId3"/>
              </a:rPr>
              <a:t>video</a:t>
            </a:r>
            <a:r>
              <a:rPr lang="fi-FI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Fourth</a:t>
            </a:r>
            <a:r>
              <a:rPr lang="fi-FI" i="1" dirty="0"/>
              <a:t> </a:t>
            </a:r>
            <a:r>
              <a:rPr lang="fi-FI" i="1" dirty="0" err="1"/>
              <a:t>Revolution</a:t>
            </a:r>
            <a:r>
              <a:rPr lang="fi-FI" dirty="0"/>
              <a:t>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Pohtikaa videon perusteella seuraavia kysymyksiä: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Mikä on neljäs teknologinen vallankumous?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Keksikää perusteltuja esimerkkejä sen puolesta, että todella olemme tällä hetkellä neljännessä teknologisessa vallankumouksessa.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Mikä on totta, millä on merkitystä?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412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Ilmiöitä ja käsitteitä, jotka muokkaavat informaatioyhteiskuntaa: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totuudenjälkeinen aika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 err="1"/>
              <a:t>deepfake</a:t>
            </a:r>
            <a:endParaRPr lang="fi-FI" dirty="0"/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Medialukutaito vaatii nykyään myös algoritmien toimintalogiikan ymmärtämistä.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klikkiotsikot ja merkittävän erottaminen merkityksettömästä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18</a:t>
            </a:r>
          </a:p>
        </p:txBody>
      </p:sp>
    </p:spTree>
    <p:extLst>
      <p:ext uri="{BB962C8B-B14F-4D97-AF65-F5344CB8AC3E}">
        <p14:creationId xmlns:p14="http://schemas.microsoft.com/office/powerpoint/2010/main" val="378490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Tekoälyn ja bioteknologian yhteiskunnassa 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Teknologiaoptimismi</a:t>
            </a:r>
            <a:r>
              <a:rPr lang="fi-FI" dirty="0"/>
              <a:t>: Tekoäly hoitaa monet tehtävät verrattomasti ihmistä paremmin.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Huolia: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Tarpeettomuuden vallankumous, kun tekoäly korvaa ihmistyön monilla aloilla.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Bioteknologian ja ihmisen parantelun mahdollisesti luoma eriarvoisuus.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18</a:t>
            </a:r>
          </a:p>
        </p:txBody>
      </p:sp>
    </p:spTree>
    <p:extLst>
      <p:ext uri="{BB962C8B-B14F-4D97-AF65-F5344CB8AC3E}">
        <p14:creationId xmlns:p14="http://schemas.microsoft.com/office/powerpoint/2010/main" val="323881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Demokratiaa vai kybergettoja?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2" anchor="t" anchorCtr="0">
            <a:normAutofit fontScale="850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Internet on demokratian, kansalaisaktivismin ja sananvapauden tyyssija.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ei valtion tai suuryritysten kontrollia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mahdollistaa vapaan ja yhteisöllisen kommunikoinnin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Se on myös laajalevikkinen alusta mielipiteille.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Ei sensuuria, väärinkäytökset tulevat julki; monet kansalaiset ovat tehneet paljastuksia yritysten ja valtioiden eettisesti kyseenalaisista toimista.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Yksityisyys on vaarassa, kun yritykset keräävät tietoa käyttäjistä ja data myydään eteenpäin. Läpinäkyvyys on yksipuolista.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Enää ei tiedetä missä, miten, milloin, miksi ja kuka meitä tarkkailee. Yksityisyyttä haetaan Tor-verkosta ja </a:t>
            </a:r>
            <a:r>
              <a:rPr lang="fi-FI" dirty="0" err="1"/>
              <a:t>deepwebistä</a:t>
            </a:r>
            <a:r>
              <a:rPr lang="fi-FI" dirty="0"/>
              <a:t>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Informaatiokupla: vahvistusvinouma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moniäänisyys ja dialogi katoavat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pahimmillaan lietsotaan vihaa ja väkivaltaa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18</a:t>
            </a:r>
          </a:p>
        </p:txBody>
      </p:sp>
    </p:spTree>
    <p:extLst>
      <p:ext uri="{BB962C8B-B14F-4D97-AF65-F5344CB8AC3E}">
        <p14:creationId xmlns:p14="http://schemas.microsoft.com/office/powerpoint/2010/main" val="386206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Uusi hieroglyfien aika?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Jean </a:t>
            </a:r>
            <a:r>
              <a:rPr lang="fi-FI" b="1" dirty="0" err="1"/>
              <a:t>Baudrillard</a:t>
            </a:r>
            <a:r>
              <a:rPr lang="fi-FI" dirty="0"/>
              <a:t>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Nykyään kauppaa käydään brändeillä ja merkityksillä, ei niinkään tavaroilla.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Todellisuuden ja vaikutelmien raja on hämärtynyt.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Raja yksityisen ja julkisen välillä häilyy.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Identiteettiä rakennetaan sekä </a:t>
            </a:r>
            <a:r>
              <a:rPr lang="fi-FI" i="1" dirty="0"/>
              <a:t>online</a:t>
            </a:r>
            <a:r>
              <a:rPr lang="fi-FI" dirty="0"/>
              <a:t> että </a:t>
            </a:r>
            <a:r>
              <a:rPr lang="fi-FI" i="1" dirty="0" err="1"/>
              <a:t>offline</a:t>
            </a:r>
            <a:r>
              <a:rPr lang="fi-FI" dirty="0"/>
              <a:t>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”Väline on viesti.”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18</a:t>
            </a:r>
          </a:p>
        </p:txBody>
      </p:sp>
    </p:spTree>
    <p:extLst>
      <p:ext uri="{BB962C8B-B14F-4D97-AF65-F5344CB8AC3E}">
        <p14:creationId xmlns:p14="http://schemas.microsoft.com/office/powerpoint/2010/main" val="410017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Tehtävät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i="1" dirty="0"/>
              <a:t>Idea 3</a:t>
            </a:r>
            <a:r>
              <a:rPr lang="fi-FI" dirty="0"/>
              <a:t>, luku 18, tehtävä 1 (s. 173):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Ota perustellen kantaa: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a) Teknologian kehitys huolestuttaa minua.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b) Olisin valmis parantamaan itseäni ja lapsiani bioteknologialla.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c) Pelkään, että robotit vievät työmme tulevaisuudessa.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d) Oikea </a:t>
            </a:r>
            <a:r>
              <a:rPr lang="fi-FI" dirty="0" err="1"/>
              <a:t>minäni</a:t>
            </a:r>
            <a:r>
              <a:rPr lang="fi-FI" dirty="0"/>
              <a:t> on erilainen kuin </a:t>
            </a:r>
            <a:r>
              <a:rPr lang="fi-FI" dirty="0" err="1"/>
              <a:t>somessa</a:t>
            </a:r>
            <a:r>
              <a:rPr lang="fi-FI" dirty="0"/>
              <a:t> itsestäni antama kuva.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i="1" dirty="0"/>
              <a:t>Idea 3</a:t>
            </a:r>
            <a:r>
              <a:rPr lang="fi-FI" dirty="0"/>
              <a:t>, luku 18, tehtävä 2 (s. 173):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Sananvapaus on Suomessa tärkeä arvo. Toisaalta netissä leviävä vihapuhe on yhä isompi ongelma. Ota kantaa: vihapuhetta pitäisi kitkeä ja verkkokeskusteluja </a:t>
            </a:r>
            <a:r>
              <a:rPr lang="fi-FI" dirty="0" err="1"/>
              <a:t>moderoida</a:t>
            </a:r>
            <a:r>
              <a:rPr lang="fi-FI" dirty="0"/>
              <a:t> tarkemmin.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18</a:t>
            </a:r>
          </a:p>
        </p:txBody>
      </p:sp>
    </p:spTree>
    <p:extLst>
      <p:ext uri="{BB962C8B-B14F-4D97-AF65-F5344CB8AC3E}">
        <p14:creationId xmlns:p14="http://schemas.microsoft.com/office/powerpoint/2010/main" val="155817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875</Words>
  <Application>Microsoft Office PowerPoint</Application>
  <PresentationFormat>Mukautettu</PresentationFormat>
  <Paragraphs>100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18. Informaatioyhteiskunnassa</vt:lpstr>
      <vt:lpstr>Virittäytyminen aiheeseen</vt:lpstr>
      <vt:lpstr>Mikä on totta, millä on merkitystä?</vt:lpstr>
      <vt:lpstr>Tekoälyn ja bioteknologian yhteiskunnassa </vt:lpstr>
      <vt:lpstr>Demokratiaa vai kybergettoja?</vt:lpstr>
      <vt:lpstr>Uusi hieroglyfien aika?</vt:lpstr>
      <vt:lpstr>Tehtävät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Informaatioyhteiskunnassa</dc:title>
  <cp:lastModifiedBy>Roms Jochen</cp:lastModifiedBy>
  <cp:revision>8</cp:revision>
  <dcterms:modified xsi:type="dcterms:W3CDTF">2023-08-29T04:38:50Z</dcterms:modified>
</cp:coreProperties>
</file>