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4"/>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230"/>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4817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7278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Tehtävien avaukset:</a:t>
            </a:r>
          </a:p>
          <a:p>
            <a:pPr marL="0" lvl="0" indent="0" algn="l" rtl="0">
              <a:spcBef>
                <a:spcPts val="0"/>
              </a:spcBef>
              <a:spcAft>
                <a:spcPts val="0"/>
              </a:spcAft>
              <a:buNone/>
            </a:pPr>
            <a:endParaRPr lang="fi-FI" dirty="0"/>
          </a:p>
          <a:p>
            <a:pPr marL="0" lvl="0" indent="0" algn="l" rtl="0">
              <a:spcBef>
                <a:spcPts val="0"/>
              </a:spcBef>
              <a:spcAft>
                <a:spcPts val="0"/>
              </a:spcAft>
              <a:buNone/>
            </a:pPr>
            <a:r>
              <a:rPr lang="fi-FI" b="1" dirty="0"/>
              <a:t>Tehtävä 2: </a:t>
            </a:r>
          </a:p>
          <a:p>
            <a:pPr marL="0" lvl="0" indent="0" algn="l" rtl="0">
              <a:spcBef>
                <a:spcPts val="0"/>
              </a:spcBef>
              <a:spcAft>
                <a:spcPts val="0"/>
              </a:spcAft>
              <a:buNone/>
            </a:pPr>
            <a:endParaRPr lang="fi-FI" dirty="0"/>
          </a:p>
          <a:p>
            <a:pPr marL="171450" lvl="0" indent="-171450" algn="l" rtl="0">
              <a:spcBef>
                <a:spcPts val="0"/>
              </a:spcBef>
              <a:spcAft>
                <a:spcPts val="0"/>
              </a:spcAft>
              <a:buFont typeface="Arial" panose="020B0604020202020204" pitchFamily="34" charset="0"/>
              <a:buChar char="•"/>
            </a:pPr>
            <a:r>
              <a:rPr lang="fi-FI" dirty="0"/>
              <a:t>Näkökulmia:</a:t>
            </a:r>
          </a:p>
          <a:p>
            <a:pPr marL="628650" lvl="1" indent="-171450" algn="l" rtl="0">
              <a:spcBef>
                <a:spcPts val="0"/>
              </a:spcBef>
              <a:spcAft>
                <a:spcPts val="0"/>
              </a:spcAft>
              <a:buFont typeface="Arial" panose="020B0604020202020204" pitchFamily="34" charset="0"/>
              <a:buChar char="•"/>
            </a:pPr>
            <a:r>
              <a:rPr lang="fi-FI" dirty="0"/>
              <a:t>Sukupuolittuneet ammattinimikkeet (lakimies, palomies, putkimies, esimies, keittäjätäti, tarhatäti) voivat luoda kuvaa ”miesten ja naisten ammateista”. On eri asia puhua palomiehistä kuin pelastajista, esimiehistä kuin johtajista tai päiväkodintädeistä kuin varhaiskasvattajista.</a:t>
            </a:r>
          </a:p>
          <a:p>
            <a:pPr marL="628650" lvl="1" indent="-171450" algn="l" rtl="0">
              <a:spcBef>
                <a:spcPts val="0"/>
              </a:spcBef>
              <a:spcAft>
                <a:spcPts val="0"/>
              </a:spcAft>
              <a:buFont typeface="Arial" panose="020B0604020202020204" pitchFamily="34" charset="0"/>
              <a:buChar char="•"/>
            </a:pPr>
            <a:r>
              <a:rPr lang="fi-FI" dirty="0"/>
              <a:t>Perhevapaauudistuksessa 2021 korvattiin lakitekstissä sanat isä ja äiti sanalla vanhempi – uusi ilmaisu kattaa kahden samaa sukupuolta olevan vanhemman perheet, mutta purkaa myös samalla isä- ja äiti -sanoihin liittyviä kulttuurisia odotuksia.</a:t>
            </a:r>
          </a:p>
          <a:p>
            <a:pPr marL="628650" lvl="1" indent="-171450" algn="l" rtl="0">
              <a:spcBef>
                <a:spcPts val="0"/>
              </a:spcBef>
              <a:spcAft>
                <a:spcPts val="0"/>
              </a:spcAft>
              <a:buFont typeface="Arial" panose="020B0604020202020204" pitchFamily="34" charset="0"/>
              <a:buChar char="•"/>
            </a:pPr>
            <a:r>
              <a:rPr lang="fi-FI" dirty="0"/>
              <a:t>Sanonnat, kuten ”heität kuin tyttö” ja ”pojat ovat poikia”. </a:t>
            </a:r>
          </a:p>
          <a:p>
            <a:pPr marL="628650" lvl="1" indent="-171450" algn="l" rtl="0">
              <a:spcBef>
                <a:spcPts val="0"/>
              </a:spcBef>
              <a:spcAft>
                <a:spcPts val="0"/>
              </a:spcAft>
              <a:buFont typeface="Arial" panose="020B0604020202020204" pitchFamily="34" charset="0"/>
              <a:buChar char="•"/>
            </a:pPr>
            <a:r>
              <a:rPr lang="fi-FI" dirty="0"/>
              <a:t>Joidenkin kielten maskuliiniseen ja feminiiniseen sukuun jakautuvat sanat (esim. ranska, saksa, espanja) ja </a:t>
            </a:r>
            <a:r>
              <a:rPr lang="fi-FI" dirty="0" err="1"/>
              <a:t>man</a:t>
            </a:r>
            <a:r>
              <a:rPr lang="fi-FI" dirty="0"/>
              <a:t>-passiivi, mies </a:t>
            </a:r>
            <a:r>
              <a:rPr lang="fi-FI" dirty="0" err="1"/>
              <a:t>geneerisenä</a:t>
            </a:r>
            <a:r>
              <a:rPr lang="fi-FI" dirty="0"/>
              <a:t> ihmisyytenä, nainen poikkeuksena (esim. </a:t>
            </a:r>
            <a:r>
              <a:rPr lang="fi-FI" dirty="0" err="1"/>
              <a:t>mankind</a:t>
            </a:r>
            <a:r>
              <a:rPr lang="fi-FI" dirty="0"/>
              <a:t>, </a:t>
            </a:r>
            <a:r>
              <a:rPr lang="fi-FI" dirty="0" err="1"/>
              <a:t>l'homme</a:t>
            </a:r>
            <a:r>
              <a:rPr lang="fi-FI" dirty="0"/>
              <a:t>).</a:t>
            </a:r>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Font typeface="Arial" panose="020B0604020202020204" pitchFamily="34" charset="0"/>
              <a:buNone/>
            </a:pPr>
            <a:r>
              <a:rPr lang="fi-FI" b="1" dirty="0"/>
              <a:t>Tehtävä 6: </a:t>
            </a:r>
          </a:p>
          <a:p>
            <a:pPr marL="0" lvl="0" indent="0" algn="l" rtl="0">
              <a:spcBef>
                <a:spcPts val="0"/>
              </a:spcBef>
              <a:spcAft>
                <a:spcPts val="0"/>
              </a:spcAft>
              <a:buFont typeface="Arial" panose="020B0604020202020204" pitchFamily="34" charset="0"/>
              <a:buNone/>
            </a:pPr>
            <a:endParaRPr lang="fi-FI" dirty="0"/>
          </a:p>
          <a:p>
            <a:pPr marL="171450" lvl="0" indent="-171450" algn="l" rtl="0">
              <a:spcBef>
                <a:spcPts val="0"/>
              </a:spcBef>
              <a:spcAft>
                <a:spcPts val="0"/>
              </a:spcAft>
              <a:buFont typeface="Arial" panose="020B0604020202020204" pitchFamily="34" charset="0"/>
              <a:buChar char="•"/>
            </a:pPr>
            <a:r>
              <a:rPr lang="fi-FI" dirty="0"/>
              <a:t>Opiskelijan omia esimerkkejä ja pohdintaa</a:t>
            </a:r>
          </a:p>
          <a:p>
            <a:pPr marL="171450" lvl="0" indent="-171450" algn="l" rtl="0">
              <a:spcBef>
                <a:spcPts val="0"/>
              </a:spcBef>
              <a:spcAft>
                <a:spcPts val="0"/>
              </a:spcAft>
              <a:buFont typeface="Arial" panose="020B0604020202020204" pitchFamily="34" charset="0"/>
              <a:buChar char="•"/>
            </a:pPr>
            <a:r>
              <a:rPr lang="fi-FI" dirty="0"/>
              <a:t>Näkökulmia:</a:t>
            </a:r>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Font typeface="Arial" panose="020B0604020202020204" pitchFamily="34" charset="0"/>
              <a:buNone/>
            </a:pPr>
            <a:r>
              <a:rPr lang="fi-FI" dirty="0"/>
              <a:t>a) Nimeä elokuvia, jotka eivät läpäise </a:t>
            </a:r>
            <a:r>
              <a:rPr lang="fi-FI" dirty="0" err="1"/>
              <a:t>Bechdelin</a:t>
            </a:r>
            <a:r>
              <a:rPr lang="fi-FI" dirty="0"/>
              <a:t> testiä, ja elokuvia, jotka läpäisevät sen. </a:t>
            </a:r>
          </a:p>
          <a:p>
            <a:pPr marL="171450" lvl="0" indent="-171450" algn="l" rtl="0">
              <a:spcBef>
                <a:spcPts val="0"/>
              </a:spcBef>
              <a:spcAft>
                <a:spcPts val="0"/>
              </a:spcAft>
              <a:buFont typeface="Arial" panose="020B0604020202020204" pitchFamily="34" charset="0"/>
              <a:buChar char="•"/>
            </a:pPr>
            <a:r>
              <a:rPr lang="fi-FI" dirty="0"/>
              <a:t>Elokuvia, jotka eivät läpäise testiä:</a:t>
            </a:r>
          </a:p>
          <a:p>
            <a:pPr marL="628650" lvl="1" indent="-171450" algn="l" rtl="0">
              <a:spcBef>
                <a:spcPts val="0"/>
              </a:spcBef>
              <a:spcAft>
                <a:spcPts val="0"/>
              </a:spcAft>
              <a:buFont typeface="Arial" panose="020B0604020202020204" pitchFamily="34" charset="0"/>
              <a:buChar char="•"/>
            </a:pPr>
            <a:r>
              <a:rPr lang="fi-FI" dirty="0"/>
              <a:t>Taru sormusten herrasta -trilogia</a:t>
            </a:r>
          </a:p>
          <a:p>
            <a:pPr marL="628650" lvl="1" indent="-171450" algn="l" rtl="0">
              <a:spcBef>
                <a:spcPts val="0"/>
              </a:spcBef>
              <a:spcAft>
                <a:spcPts val="0"/>
              </a:spcAft>
              <a:buFont typeface="Arial" panose="020B0604020202020204" pitchFamily="34" charset="0"/>
              <a:buChar char="•"/>
            </a:pPr>
            <a:r>
              <a:rPr lang="fi-FI" dirty="0" err="1"/>
              <a:t>Tomb</a:t>
            </a:r>
            <a:r>
              <a:rPr lang="fi-FI" dirty="0"/>
              <a:t> </a:t>
            </a:r>
            <a:r>
              <a:rPr lang="fi-FI" dirty="0" err="1"/>
              <a:t>Raider</a:t>
            </a:r>
            <a:endParaRPr lang="fi-FI" dirty="0"/>
          </a:p>
          <a:p>
            <a:pPr marL="628650" lvl="1" indent="-171450" algn="l" rtl="0">
              <a:spcBef>
                <a:spcPts val="0"/>
              </a:spcBef>
              <a:spcAft>
                <a:spcPts val="0"/>
              </a:spcAft>
              <a:buFont typeface="Arial" panose="020B0604020202020204" pitchFamily="34" charset="0"/>
              <a:buChar char="•"/>
            </a:pPr>
            <a:r>
              <a:rPr lang="fi-FI" dirty="0" err="1"/>
              <a:t>Avatar</a:t>
            </a:r>
            <a:endParaRPr lang="fi-FI" dirty="0"/>
          </a:p>
          <a:p>
            <a:pPr marL="628650" lvl="1" indent="-171450" algn="l" rtl="0">
              <a:spcBef>
                <a:spcPts val="0"/>
              </a:spcBef>
              <a:spcAft>
                <a:spcPts val="0"/>
              </a:spcAft>
              <a:buFont typeface="Arial" panose="020B0604020202020204" pitchFamily="34" charset="0"/>
              <a:buChar char="•"/>
            </a:pPr>
            <a:r>
              <a:rPr lang="fi-FI" dirty="0"/>
              <a:t>Tähtien sota -elokuvat 4–6</a:t>
            </a:r>
          </a:p>
          <a:p>
            <a:pPr marL="628650" lvl="1" indent="-171450" algn="l" rtl="0">
              <a:spcBef>
                <a:spcPts val="0"/>
              </a:spcBef>
              <a:spcAft>
                <a:spcPts val="0"/>
              </a:spcAft>
              <a:buFont typeface="Arial" panose="020B0604020202020204" pitchFamily="34" charset="0"/>
              <a:buChar char="•"/>
            </a:pPr>
            <a:r>
              <a:rPr lang="fi-FI" dirty="0"/>
              <a:t>Nemoa etsimässä</a:t>
            </a:r>
          </a:p>
          <a:p>
            <a:pPr marL="628650" lvl="1" indent="-171450" algn="l" rtl="0">
              <a:spcBef>
                <a:spcPts val="0"/>
              </a:spcBef>
              <a:spcAft>
                <a:spcPts val="0"/>
              </a:spcAft>
              <a:buFont typeface="Arial" panose="020B0604020202020204" pitchFamily="34" charset="0"/>
              <a:buChar char="•"/>
            </a:pPr>
            <a:r>
              <a:rPr lang="fi-FI" dirty="0"/>
              <a:t>Pieni merenneito</a:t>
            </a:r>
          </a:p>
          <a:p>
            <a:pPr marL="628650" lvl="1" indent="-171450" algn="l" rtl="0">
              <a:spcBef>
                <a:spcPts val="0"/>
              </a:spcBef>
              <a:spcAft>
                <a:spcPts val="0"/>
              </a:spcAft>
              <a:buFont typeface="Arial" panose="020B0604020202020204" pitchFamily="34" charset="0"/>
              <a:buChar char="•"/>
            </a:pPr>
            <a:r>
              <a:rPr lang="fi-FI" dirty="0"/>
              <a:t>Aamiainen Tiffanylla</a:t>
            </a:r>
          </a:p>
          <a:p>
            <a:pPr marL="171450" lvl="0" indent="-171450" algn="l" rtl="0">
              <a:spcBef>
                <a:spcPts val="0"/>
              </a:spcBef>
              <a:spcAft>
                <a:spcPts val="0"/>
              </a:spcAft>
              <a:buFont typeface="Arial" panose="020B0604020202020204" pitchFamily="34" charset="0"/>
              <a:buChar char="•"/>
            </a:pPr>
            <a:r>
              <a:rPr lang="fi-FI" dirty="0"/>
              <a:t>Elokuvia, jotka läpäisevät testin: </a:t>
            </a:r>
          </a:p>
          <a:p>
            <a:pPr marL="628650" lvl="1" indent="-171450" algn="l" rtl="0">
              <a:spcBef>
                <a:spcPts val="0"/>
              </a:spcBef>
              <a:spcAft>
                <a:spcPts val="0"/>
              </a:spcAft>
              <a:buFont typeface="Arial" panose="020B0604020202020204" pitchFamily="34" charset="0"/>
              <a:buChar char="•"/>
            </a:pPr>
            <a:r>
              <a:rPr lang="fi-FI" dirty="0" err="1"/>
              <a:t>Frozen</a:t>
            </a:r>
            <a:endParaRPr lang="fi-FI" dirty="0"/>
          </a:p>
          <a:p>
            <a:pPr marL="628650" lvl="1" indent="-171450" algn="l" rtl="0">
              <a:spcBef>
                <a:spcPts val="0"/>
              </a:spcBef>
              <a:spcAft>
                <a:spcPts val="0"/>
              </a:spcAft>
              <a:buFont typeface="Arial" panose="020B0604020202020204" pitchFamily="34" charset="0"/>
              <a:buChar char="•"/>
            </a:pPr>
            <a:r>
              <a:rPr lang="fi-FI" dirty="0" err="1"/>
              <a:t>Toy</a:t>
            </a:r>
            <a:r>
              <a:rPr lang="fi-FI" dirty="0"/>
              <a:t> </a:t>
            </a:r>
            <a:r>
              <a:rPr lang="fi-FI" dirty="0" err="1"/>
              <a:t>Story</a:t>
            </a:r>
            <a:r>
              <a:rPr lang="fi-FI" dirty="0"/>
              <a:t> 3</a:t>
            </a:r>
          </a:p>
          <a:p>
            <a:pPr marL="628650" lvl="1" indent="-171450" algn="l" rtl="0">
              <a:spcBef>
                <a:spcPts val="0"/>
              </a:spcBef>
              <a:spcAft>
                <a:spcPts val="0"/>
              </a:spcAft>
              <a:buFont typeface="Arial" panose="020B0604020202020204" pitchFamily="34" charset="0"/>
              <a:buChar char="•"/>
            </a:pPr>
            <a:r>
              <a:rPr lang="fi-FI" dirty="0" err="1"/>
              <a:t>Die</a:t>
            </a:r>
            <a:r>
              <a:rPr lang="fi-FI" dirty="0"/>
              <a:t> </a:t>
            </a:r>
            <a:r>
              <a:rPr lang="fi-FI" dirty="0" err="1"/>
              <a:t>Hard</a:t>
            </a:r>
            <a:endParaRPr lang="fi-FI" dirty="0"/>
          </a:p>
          <a:p>
            <a:pPr marL="628650" lvl="1" indent="-171450" algn="l" rtl="0">
              <a:spcBef>
                <a:spcPts val="0"/>
              </a:spcBef>
              <a:spcAft>
                <a:spcPts val="0"/>
              </a:spcAft>
              <a:buFont typeface="Arial" panose="020B0604020202020204" pitchFamily="34" charset="0"/>
              <a:buChar char="•"/>
            </a:pPr>
            <a:r>
              <a:rPr lang="fi-FI" dirty="0" err="1"/>
              <a:t>Sin</a:t>
            </a:r>
            <a:r>
              <a:rPr lang="fi-FI" dirty="0"/>
              <a:t> City</a:t>
            </a:r>
          </a:p>
          <a:p>
            <a:pPr marL="628650" lvl="1" indent="-171450" algn="l" rtl="0">
              <a:spcBef>
                <a:spcPts val="0"/>
              </a:spcBef>
              <a:spcAft>
                <a:spcPts val="0"/>
              </a:spcAft>
              <a:buFont typeface="Arial" panose="020B0604020202020204" pitchFamily="34" charset="0"/>
              <a:buChar char="•"/>
            </a:pPr>
            <a:r>
              <a:rPr lang="fi-FI" dirty="0"/>
              <a:t>Jackie Brown</a:t>
            </a:r>
          </a:p>
          <a:p>
            <a:pPr marL="628650" lvl="1" indent="-171450" algn="l" rtl="0">
              <a:spcBef>
                <a:spcPts val="0"/>
              </a:spcBef>
              <a:spcAft>
                <a:spcPts val="0"/>
              </a:spcAft>
              <a:buFont typeface="Arial" panose="020B0604020202020204" pitchFamily="34" charset="0"/>
              <a:buChar char="•"/>
            </a:pPr>
            <a:r>
              <a:rPr lang="fi-FI" dirty="0"/>
              <a:t>Kummisetä II</a:t>
            </a:r>
          </a:p>
          <a:p>
            <a:pPr marL="628650" lvl="1" indent="-171450" algn="l" rtl="0">
              <a:spcBef>
                <a:spcPts val="0"/>
              </a:spcBef>
              <a:spcAft>
                <a:spcPts val="0"/>
              </a:spcAft>
              <a:buFont typeface="Arial" panose="020B0604020202020204" pitchFamily="34" charset="0"/>
              <a:buChar char="•"/>
            </a:pPr>
            <a:r>
              <a:rPr lang="fi-FI" dirty="0" err="1"/>
              <a:t>Pulp</a:t>
            </a:r>
            <a:r>
              <a:rPr lang="fi-FI" dirty="0"/>
              <a:t> Fiction</a:t>
            </a:r>
          </a:p>
          <a:p>
            <a:pPr marL="0" lvl="0" indent="0" algn="l" rtl="0">
              <a:spcBef>
                <a:spcPts val="0"/>
              </a:spcBef>
              <a:spcAft>
                <a:spcPts val="0"/>
              </a:spcAft>
              <a:buFont typeface="Arial" panose="020B0604020202020204" pitchFamily="34" charset="0"/>
              <a:buNone/>
            </a:pPr>
            <a:endParaRPr lang="fi-FI" dirty="0"/>
          </a:p>
          <a:p>
            <a:pPr marL="0" lvl="0" indent="0" algn="l" rtl="0">
              <a:spcBef>
                <a:spcPts val="0"/>
              </a:spcBef>
              <a:spcAft>
                <a:spcPts val="0"/>
              </a:spcAft>
              <a:buFont typeface="Arial" panose="020B0604020202020204" pitchFamily="34" charset="0"/>
              <a:buNone/>
            </a:pPr>
            <a:r>
              <a:rPr lang="fi-FI" dirty="0"/>
              <a:t>b) Pohdi, miksi yllättävän moni elokuva ei läpäise testiä.</a:t>
            </a:r>
          </a:p>
          <a:p>
            <a:pPr marL="171450" lvl="0" indent="-171450" algn="l" rtl="0">
              <a:spcBef>
                <a:spcPts val="0"/>
              </a:spcBef>
              <a:spcAft>
                <a:spcPts val="0"/>
              </a:spcAft>
              <a:buFont typeface="Arial" panose="020B0604020202020204" pitchFamily="34" charset="0"/>
              <a:buChar char="•"/>
            </a:pPr>
            <a:r>
              <a:rPr lang="fi-FI" dirty="0"/>
              <a:t>Elokuvaohjaajat, -käsikirjoittajat ja -tuottajat ovat pitkään olleet miehiä. Yleistä ihmisyyttä on perinteisesti esitetty taiteessa miehen kautta; mies on ikään kuin normaali ja toimija, nainen poikkeus ja tekojen kohde. Maailmaa ollaan totuttu esittämään miehen silmien läpi, sellaisena kuin ”perusihmisenä” pidetty (mies)kokija maailman tulkitsee.</a:t>
            </a:r>
          </a:p>
          <a:p>
            <a:pPr marL="171450" lvl="0" indent="-171450" algn="l" rtl="0">
              <a:spcBef>
                <a:spcPts val="0"/>
              </a:spcBef>
              <a:spcAft>
                <a:spcPts val="0"/>
              </a:spcAft>
              <a:buFont typeface="Arial" panose="020B0604020202020204" pitchFamily="34" charset="0"/>
              <a:buChar char="•"/>
            </a:pPr>
            <a:r>
              <a:rPr lang="fi-FI" dirty="0"/>
              <a:t>Mieshahmoja myös yksinkertaisesti on ollut elokuvissa määrällisesti huomattavasti enemmän kuin naisia. </a:t>
            </a:r>
          </a:p>
          <a:p>
            <a:pPr marL="171450" lvl="0" indent="-171450" algn="l" rtl="0">
              <a:spcBef>
                <a:spcPts val="0"/>
              </a:spcBef>
              <a:spcAft>
                <a:spcPts val="0"/>
              </a:spcAft>
              <a:buFont typeface="Arial" panose="020B0604020202020204" pitchFamily="34" charset="0"/>
              <a:buChar char="•"/>
            </a:pPr>
            <a:r>
              <a:rPr lang="fi-FI" dirty="0"/>
              <a:t>Viime vuosina nämä elokuvan näkymättömät valtarakenteet ovat alkaneet murtua ja elokuvissa on alettu katsoa maailmaa muidenkin kuin valkoisen heteromiehen silmien läpi. Ääneen ovat päässeet naiset, etniset vähemmistöt, muut sukupuolet, seksuaalivähemmistöt ja liikunta- tai aistirajoitteiset ihmiset.</a:t>
            </a: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1957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3538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6353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3163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8003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7510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1318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1306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17. Sukupuolen ja feminismin filosofiaa</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Missä miehet?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Sukupuolikeskustelu on laajentunut tarkastelemaan myös miehiä rajoittavia asenteita ja ennakkoluuloja.</a:t>
            </a:r>
          </a:p>
          <a:p>
            <a:pPr marL="857250" lvl="0" indent="-857250">
              <a:spcBef>
                <a:spcPts val="0"/>
              </a:spcBef>
              <a:buFont typeface="Arial"/>
              <a:buChar char="•"/>
            </a:pPr>
            <a:r>
              <a:rPr lang="fi-FI" i="1" dirty="0"/>
              <a:t>Toksinen maskuliinisuus</a:t>
            </a:r>
            <a:r>
              <a:rPr lang="fi-FI" dirty="0"/>
              <a:t>: kaikille vahingolliset, miehisiksi mielletyt toimintatavat ja rooliodotukset.</a:t>
            </a:r>
          </a:p>
          <a:p>
            <a:pPr marL="857250" lvl="0" indent="-857250">
              <a:spcBef>
                <a:spcPts val="0"/>
              </a:spcBef>
              <a:buFont typeface="Arial"/>
              <a:buChar char="•"/>
            </a:pPr>
            <a:r>
              <a:rPr lang="fi-FI" dirty="0"/>
              <a:t>Miehet ovat enemmistönä yhteiskunnan huono-osaisten joukossa.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10</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55671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err="1"/>
              <a:t>Intersektionaalisuus</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10000"/>
          </a:bodyPr>
          <a:lstStyle/>
          <a:p>
            <a:pPr marL="857250" lvl="0" indent="-857250">
              <a:spcBef>
                <a:spcPts val="0"/>
              </a:spcBef>
              <a:buFont typeface="Arial"/>
              <a:buChar char="•"/>
            </a:pPr>
            <a:r>
              <a:rPr lang="fi-FI" dirty="0"/>
              <a:t>Syrjintä on usein moniperustaista eli </a:t>
            </a:r>
            <a:r>
              <a:rPr lang="fi-FI" b="1" dirty="0" err="1"/>
              <a:t>intersektionaalista</a:t>
            </a:r>
            <a:r>
              <a:rPr lang="fi-FI" dirty="0"/>
              <a:t>.</a:t>
            </a:r>
          </a:p>
          <a:p>
            <a:pPr marL="857250" lvl="0" indent="-857250">
              <a:spcBef>
                <a:spcPts val="0"/>
              </a:spcBef>
              <a:buFont typeface="Arial"/>
              <a:buChar char="•"/>
            </a:pPr>
            <a:r>
              <a:rPr lang="fi-FI" b="1" dirty="0" err="1"/>
              <a:t>Intersektionaalinen</a:t>
            </a:r>
            <a:r>
              <a:rPr lang="fi-FI" b="1" dirty="0"/>
              <a:t> feminismi </a:t>
            </a:r>
            <a:r>
              <a:rPr lang="fi-FI" dirty="0"/>
              <a:t>on kiinnostunut lukuisista risteävistä tekijöistä epätasa-arvon taustalla.</a:t>
            </a:r>
          </a:p>
          <a:p>
            <a:pPr marL="1314450" lvl="1" indent="-857250">
              <a:spcBef>
                <a:spcPts val="0"/>
              </a:spcBef>
            </a:pPr>
            <a:r>
              <a:rPr lang="fi-FI" dirty="0"/>
              <a:t>Esim. Mustat naiset kohtaavat erilaista syrjintää kuin mustat miehet tai valkoiset naiset.</a:t>
            </a:r>
          </a:p>
          <a:p>
            <a:pPr marL="1314450" lvl="1" indent="-857250">
              <a:spcBef>
                <a:spcPts val="0"/>
              </a:spcBef>
            </a:pPr>
            <a:r>
              <a:rPr lang="fi-FI" dirty="0"/>
              <a:t>Henkilöä saatetaan syrjiä esimerkiksi seuraaviin piirteisiin liittyen:</a:t>
            </a:r>
          </a:p>
          <a:p>
            <a:pPr marL="1771650" lvl="2" indent="-857250">
              <a:spcBef>
                <a:spcPts val="0"/>
              </a:spcBef>
            </a:pPr>
            <a:r>
              <a:rPr lang="fi-FI" dirty="0"/>
              <a:t>Sukupuoli</a:t>
            </a:r>
          </a:p>
          <a:p>
            <a:pPr marL="1771650" lvl="2" indent="-857250">
              <a:spcBef>
                <a:spcPts val="0"/>
              </a:spcBef>
            </a:pPr>
            <a:r>
              <a:rPr lang="fi-FI" dirty="0"/>
              <a:t>Etninen tausta</a:t>
            </a:r>
          </a:p>
          <a:p>
            <a:pPr marL="1771650" lvl="2" indent="-857250">
              <a:spcBef>
                <a:spcPts val="0"/>
              </a:spcBef>
            </a:pPr>
            <a:r>
              <a:rPr lang="fi-FI" dirty="0"/>
              <a:t>Koulutuserot</a:t>
            </a:r>
          </a:p>
          <a:p>
            <a:pPr marL="1771650" lvl="2" indent="-857250">
              <a:spcBef>
                <a:spcPts val="0"/>
              </a:spcBef>
            </a:pPr>
            <a:r>
              <a:rPr lang="fi-FI" dirty="0"/>
              <a:t>Varallisuus</a:t>
            </a:r>
          </a:p>
          <a:p>
            <a:pPr marL="1771650" lvl="2" indent="-857250">
              <a:spcBef>
                <a:spcPts val="0"/>
              </a:spcBef>
            </a:pPr>
            <a:r>
              <a:rPr lang="fi-FI" dirty="0"/>
              <a:t>Seksuaali-identiteetti</a:t>
            </a:r>
          </a:p>
          <a:p>
            <a:pPr marL="1771650" lvl="2" indent="-857250">
              <a:spcBef>
                <a:spcPts val="0"/>
              </a:spcBef>
            </a:pPr>
            <a:r>
              <a:rPr lang="fi-FI" dirty="0"/>
              <a:t>Toimintakyky</a:t>
            </a:r>
          </a:p>
          <a:p>
            <a:pPr marL="1314450" lvl="1" indent="-857250">
              <a:spcBef>
                <a:spcPts val="0"/>
              </a:spcBef>
            </a:pPr>
            <a:r>
              <a:rPr lang="fi-FI" dirty="0"/>
              <a:t>Keskeistä omien etuoikeuksien tunnistaminen.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11</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3592717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9" end="9"/>
                                            </p:txEl>
                                          </p:spTgt>
                                        </p:tgtEl>
                                        <p:attrNameLst>
                                          <p:attrName>style.visibility</p:attrName>
                                        </p:attrNameLst>
                                      </p:cBhvr>
                                      <p:to>
                                        <p:strVal val="visible"/>
                                      </p:to>
                                    </p:set>
                                    <p:animEffect transition="in" filter="fade">
                                      <p:cBhvr>
                                        <p:cTn id="52" dur="500"/>
                                        <p:tgtEl>
                                          <p:spTgt spid="12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6">
                                            <p:txEl>
                                              <p:pRg st="10" end="10"/>
                                            </p:txEl>
                                          </p:spTgt>
                                        </p:tgtEl>
                                        <p:attrNameLst>
                                          <p:attrName>style.visibility</p:attrName>
                                        </p:attrNameLst>
                                      </p:cBhvr>
                                      <p:to>
                                        <p:strVal val="visible"/>
                                      </p:to>
                                    </p:set>
                                    <p:animEffect transition="in" filter="fade">
                                      <p:cBhvr>
                                        <p:cTn id="57" dur="500"/>
                                        <p:tgtEl>
                                          <p:spTgt spid="12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70000" lnSpcReduction="20000"/>
          </a:bodyPr>
          <a:lstStyle/>
          <a:p>
            <a:pPr marL="857250" lvl="0" indent="-857250">
              <a:spcBef>
                <a:spcPts val="0"/>
              </a:spcBef>
              <a:buFont typeface="Arial" panose="020B0604020202020204" pitchFamily="34" charset="0"/>
              <a:buChar char="•"/>
            </a:pPr>
            <a:r>
              <a:rPr lang="fi-FI" i="1" dirty="0"/>
              <a:t>Idea 3</a:t>
            </a:r>
            <a:r>
              <a:rPr lang="fi-FI" dirty="0"/>
              <a:t>, luku 17, tehtävä 2 (s. 167):</a:t>
            </a:r>
          </a:p>
          <a:p>
            <a:pPr marL="0" lvl="0" indent="0">
              <a:spcBef>
                <a:spcPts val="0"/>
              </a:spcBef>
            </a:pPr>
            <a:endParaRPr lang="fi-FI" dirty="0"/>
          </a:p>
          <a:p>
            <a:pPr marL="0" lvl="0" indent="0">
              <a:spcBef>
                <a:spcPts val="0"/>
              </a:spcBef>
            </a:pPr>
            <a:r>
              <a:rPr lang="fi-FI" dirty="0"/>
              <a:t>Missä määrin kieli luo ja vahvistaa sukupuolistereotypioita? Keksi ainakin kaksi esimerkkiä.</a:t>
            </a:r>
            <a:br>
              <a:rPr lang="fi-FI" dirty="0"/>
            </a:br>
            <a:endParaRPr lang="fi-FI" dirty="0"/>
          </a:p>
          <a:p>
            <a:pPr marL="857250" lvl="0" indent="-857250">
              <a:spcBef>
                <a:spcPts val="0"/>
              </a:spcBef>
              <a:buFont typeface="Arial"/>
              <a:buChar char="•"/>
            </a:pPr>
            <a:endParaRPr lang="fi-FI" dirty="0"/>
          </a:p>
          <a:p>
            <a:pPr marL="857250" lvl="0" indent="-857250">
              <a:spcBef>
                <a:spcPts val="0"/>
              </a:spcBef>
              <a:buFont typeface="Arial"/>
              <a:buChar char="•"/>
            </a:pPr>
            <a:r>
              <a:rPr lang="fi-FI" i="1" dirty="0"/>
              <a:t>Idea 3</a:t>
            </a:r>
            <a:r>
              <a:rPr lang="fi-FI" dirty="0"/>
              <a:t>, luku 17, tehtävä 6 (s. 167):</a:t>
            </a:r>
          </a:p>
          <a:p>
            <a:pPr marL="0" lvl="0" indent="0">
              <a:spcBef>
                <a:spcPts val="0"/>
              </a:spcBef>
            </a:pPr>
            <a:endParaRPr lang="fi-FI" dirty="0"/>
          </a:p>
          <a:p>
            <a:pPr marL="0" lvl="0" indent="0">
              <a:spcBef>
                <a:spcPts val="0"/>
              </a:spcBef>
            </a:pPr>
            <a:r>
              <a:rPr lang="fi-FI" dirty="0"/>
              <a:t>Vuonna 1985 ilmestyneessä sarjakuvassa taiteilija </a:t>
            </a:r>
            <a:r>
              <a:rPr lang="fi-FI" dirty="0" err="1"/>
              <a:t>Alison</a:t>
            </a:r>
            <a:r>
              <a:rPr lang="fi-FI" dirty="0"/>
              <a:t> </a:t>
            </a:r>
            <a:r>
              <a:rPr lang="fi-FI" dirty="0" err="1"/>
              <a:t>Bechdel</a:t>
            </a:r>
            <a:r>
              <a:rPr lang="fi-FI" dirty="0"/>
              <a:t> esitteli testin, joka mittaa naisten toimijuutta elokuvissa. Elokuva läpäisee </a:t>
            </a:r>
            <a:r>
              <a:rPr lang="fi-FI" dirty="0" err="1"/>
              <a:t>Bechdelin</a:t>
            </a:r>
            <a:r>
              <a:rPr lang="fi-FI" dirty="0"/>
              <a:t> testin, jos seuraavat kolme kriteeriä täyttyvät:</a:t>
            </a:r>
          </a:p>
          <a:p>
            <a:pPr marL="457200" lvl="1" indent="0">
              <a:spcBef>
                <a:spcPts val="0"/>
              </a:spcBef>
            </a:pPr>
            <a:endParaRPr lang="fi-FI" dirty="0"/>
          </a:p>
          <a:p>
            <a:pPr marL="1314450" lvl="1" indent="-857250">
              <a:spcBef>
                <a:spcPts val="0"/>
              </a:spcBef>
              <a:buFont typeface="Arial" panose="020B0604020202020204" pitchFamily="34" charset="0"/>
              <a:buChar char="•"/>
            </a:pPr>
            <a:r>
              <a:rPr lang="fi-FI" dirty="0"/>
              <a:t>Elokuvassa on vähintään kaksi nimettyä naista.</a:t>
            </a:r>
          </a:p>
          <a:p>
            <a:pPr marL="1314450" lvl="1" indent="-857250">
              <a:spcBef>
                <a:spcPts val="0"/>
              </a:spcBef>
              <a:buFont typeface="Arial" panose="020B0604020202020204" pitchFamily="34" charset="0"/>
              <a:buChar char="•"/>
            </a:pPr>
            <a:r>
              <a:rPr lang="fi-FI" dirty="0"/>
              <a:t>Naiset puhuvat toisilleen.</a:t>
            </a:r>
          </a:p>
          <a:p>
            <a:pPr marL="1314450" lvl="1" indent="-857250">
              <a:spcBef>
                <a:spcPts val="0"/>
              </a:spcBef>
              <a:buFont typeface="Arial" panose="020B0604020202020204" pitchFamily="34" charset="0"/>
              <a:buChar char="•"/>
            </a:pPr>
            <a:r>
              <a:rPr lang="fi-FI" dirty="0"/>
              <a:t>Puheenaiheena ei ole mies.</a:t>
            </a:r>
          </a:p>
          <a:p>
            <a:pPr marL="457200" lvl="1" indent="0">
              <a:spcBef>
                <a:spcPts val="0"/>
              </a:spcBef>
            </a:pPr>
            <a:endParaRPr lang="fi-FI" dirty="0"/>
          </a:p>
          <a:p>
            <a:pPr marL="0" lvl="0" indent="0">
              <a:spcBef>
                <a:spcPts val="0"/>
              </a:spcBef>
            </a:pPr>
            <a:r>
              <a:rPr lang="fi-FI" dirty="0"/>
              <a:t>a) Nimeä elokuvia, jotka eivät läpäise </a:t>
            </a:r>
            <a:r>
              <a:rPr lang="fi-FI" dirty="0" err="1"/>
              <a:t>Bechdelin</a:t>
            </a:r>
            <a:r>
              <a:rPr lang="fi-FI" dirty="0"/>
              <a:t> testiä, ja elokuvia, jotka läpäisevät sen.</a:t>
            </a:r>
          </a:p>
          <a:p>
            <a:pPr marL="0" lvl="0" indent="0">
              <a:spcBef>
                <a:spcPts val="0"/>
              </a:spcBef>
            </a:pPr>
            <a:r>
              <a:rPr lang="fi-FI" dirty="0"/>
              <a:t>b) Pohdi, miksi yllättävän moni elokuva ei läpäise testiä.</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303007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6" end="6"/>
                                            </p:txEl>
                                          </p:spTgt>
                                        </p:tgtEl>
                                        <p:attrNameLst>
                                          <p:attrName>style.visibility</p:attrName>
                                        </p:attrNameLst>
                                      </p:cBhvr>
                                      <p:to>
                                        <p:strVal val="visible"/>
                                      </p:to>
                                    </p:set>
                                    <p:animEffect transition="in" filter="fade">
                                      <p:cBhvr>
                                        <p:cTn id="22" dur="500"/>
                                        <p:tgtEl>
                                          <p:spTgt spid="126">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8" end="8"/>
                                            </p:txEl>
                                          </p:spTgt>
                                        </p:tgtEl>
                                        <p:attrNameLst>
                                          <p:attrName>style.visibility</p:attrName>
                                        </p:attrNameLst>
                                      </p:cBhvr>
                                      <p:to>
                                        <p:strVal val="visible"/>
                                      </p:to>
                                    </p:set>
                                    <p:animEffect transition="in" filter="fade">
                                      <p:cBhvr>
                                        <p:cTn id="27" dur="500"/>
                                        <p:tgtEl>
                                          <p:spTgt spid="126">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9" end="9"/>
                                            </p:txEl>
                                          </p:spTgt>
                                        </p:tgtEl>
                                        <p:attrNameLst>
                                          <p:attrName>style.visibility</p:attrName>
                                        </p:attrNameLst>
                                      </p:cBhvr>
                                      <p:to>
                                        <p:strVal val="visible"/>
                                      </p:to>
                                    </p:set>
                                    <p:animEffect transition="in" filter="fade">
                                      <p:cBhvr>
                                        <p:cTn id="32" dur="500"/>
                                        <p:tgtEl>
                                          <p:spTgt spid="126">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10" end="10"/>
                                            </p:txEl>
                                          </p:spTgt>
                                        </p:tgtEl>
                                        <p:attrNameLst>
                                          <p:attrName>style.visibility</p:attrName>
                                        </p:attrNameLst>
                                      </p:cBhvr>
                                      <p:to>
                                        <p:strVal val="visible"/>
                                      </p:to>
                                    </p:set>
                                    <p:animEffect transition="in" filter="fade">
                                      <p:cBhvr>
                                        <p:cTn id="37" dur="500"/>
                                        <p:tgtEl>
                                          <p:spTgt spid="126">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12" end="12"/>
                                            </p:txEl>
                                          </p:spTgt>
                                        </p:tgtEl>
                                        <p:attrNameLst>
                                          <p:attrName>style.visibility</p:attrName>
                                        </p:attrNameLst>
                                      </p:cBhvr>
                                      <p:to>
                                        <p:strVal val="visible"/>
                                      </p:to>
                                    </p:set>
                                    <p:animEffect transition="in" filter="fade">
                                      <p:cBhvr>
                                        <p:cTn id="42" dur="500"/>
                                        <p:tgtEl>
                                          <p:spTgt spid="126">
                                            <p:txEl>
                                              <p:pRg st="12" end="1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13" end="13"/>
                                            </p:txEl>
                                          </p:spTgt>
                                        </p:tgtEl>
                                        <p:attrNameLst>
                                          <p:attrName>style.visibility</p:attrName>
                                        </p:attrNameLst>
                                      </p:cBhvr>
                                      <p:to>
                                        <p:strVal val="visible"/>
                                      </p:to>
                                    </p:set>
                                    <p:animEffect transition="in" filter="fade">
                                      <p:cBhvr>
                                        <p:cTn id="47" dur="500"/>
                                        <p:tgtEl>
                                          <p:spTgt spid="12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lgn="l" rtl="0">
              <a:lnSpc>
                <a:spcPct val="90000"/>
              </a:lnSpc>
              <a:spcBef>
                <a:spcPts val="0"/>
              </a:spcBef>
              <a:spcAft>
                <a:spcPts val="0"/>
              </a:spcAft>
              <a:buClr>
                <a:schemeClr val="dk1"/>
              </a:buClr>
              <a:buSzPts val="6000"/>
              <a:buFont typeface="Arial"/>
              <a:buChar char="•"/>
            </a:pPr>
            <a:r>
              <a:rPr lang="fi-FI" dirty="0"/>
              <a:t>Pohdi:</a:t>
            </a:r>
          </a:p>
          <a:p>
            <a:pPr marL="1314450" lvl="1" indent="-857250">
              <a:spcBef>
                <a:spcPts val="0"/>
              </a:spcBef>
              <a:buSzPts val="6000"/>
            </a:pPr>
            <a:r>
              <a:rPr lang="fi-FI" dirty="0"/>
              <a:t>Minkälaisia sukupuolistereotypioita suomalaisessa yhteiskunnassa elää?</a:t>
            </a:r>
          </a:p>
          <a:p>
            <a:pPr marL="1314450" lvl="1" indent="-857250">
              <a:spcBef>
                <a:spcPts val="0"/>
              </a:spcBef>
              <a:buSzPts val="6000"/>
            </a:pPr>
            <a:r>
              <a:rPr lang="fi-FI" dirty="0"/>
              <a:t>Reflektoi omaa ajatteluasi: Huomaatko itse tyypitteleväsi ihmisiä sukupuolen perusteella? Onko tyypittely tietoista vai tapahtuuko se huomaamatta?</a:t>
            </a:r>
          </a:p>
          <a:p>
            <a:pPr marL="1314450" lvl="1" indent="-857250">
              <a:spcBef>
                <a:spcPts val="0"/>
              </a:spcBef>
              <a:buSzPts val="6000"/>
            </a:pPr>
            <a:r>
              <a:rPr lang="fi-FI" dirty="0"/>
              <a:t>Miten sukupuolistereotypiat vaikuttavat ihmisten elämään konkreettisella tasolla?</a:t>
            </a:r>
          </a:p>
          <a:p>
            <a:pPr marL="1314450" lvl="1" indent="-857250">
              <a:spcBef>
                <a:spcPts val="0"/>
              </a:spcBef>
              <a:buSzPts val="6000"/>
            </a:pPr>
            <a:r>
              <a:rPr lang="fi-FI" dirty="0"/>
              <a:t>Mistä ajattelet stereotypioiden saaneen alkunsa?</a:t>
            </a:r>
          </a:p>
          <a:p>
            <a:pPr marL="1314450" lvl="1" indent="-857250">
              <a:spcBef>
                <a:spcPts val="0"/>
              </a:spcBef>
              <a:buSzPts val="6000"/>
            </a:pPr>
            <a:r>
              <a:rPr lang="fi-FI" dirty="0"/>
              <a:t>Miten stereotypioita voitaisiin purkaa?</a:t>
            </a:r>
          </a:p>
          <a:p>
            <a:pPr marL="1314450" lvl="1" indent="-857250">
              <a:spcBef>
                <a:spcPts val="0"/>
              </a:spcBef>
              <a:buSzPts val="6000"/>
            </a:pPr>
            <a:endParaRPr lang="fi-FI" dirty="0"/>
          </a:p>
          <a:p>
            <a:pPr marL="857250" lvl="0" indent="-857250" algn="l" rtl="0">
              <a:lnSpc>
                <a:spcPct val="90000"/>
              </a:lnSpc>
              <a:spcBef>
                <a:spcPts val="0"/>
              </a:spcBef>
              <a:spcAft>
                <a:spcPts val="0"/>
              </a:spcAft>
              <a:buClr>
                <a:schemeClr val="dk1"/>
              </a:buClr>
              <a:buSzPts val="6000"/>
              <a:buFont typeface="Arial"/>
              <a:buChar char="•"/>
            </a:pPr>
            <a:endParaRPr lang="fi-FI"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Biologinen ja sosiaalinen sukupuoli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Biologinen sukupuoli </a:t>
            </a:r>
            <a:r>
              <a:rPr lang="fi-FI" dirty="0"/>
              <a:t>(</a:t>
            </a:r>
            <a:r>
              <a:rPr lang="fi-FI" i="1" dirty="0" err="1"/>
              <a:t>sex</a:t>
            </a:r>
            <a:r>
              <a:rPr lang="fi-FI" dirty="0"/>
              <a:t>)</a:t>
            </a:r>
          </a:p>
          <a:p>
            <a:pPr marL="1314450" lvl="1" indent="-857250">
              <a:spcBef>
                <a:spcPts val="0"/>
              </a:spcBef>
            </a:pPr>
            <a:r>
              <a:rPr lang="fi-FI" dirty="0"/>
              <a:t>Kromosomeihin, hormoneihin ja ulkoisiin tunnusmerkkeihin perustuva sukupuoli</a:t>
            </a:r>
          </a:p>
          <a:p>
            <a:pPr marL="857250" lvl="0" indent="-857250">
              <a:spcBef>
                <a:spcPts val="0"/>
              </a:spcBef>
              <a:buFont typeface="Arial"/>
              <a:buChar char="•"/>
            </a:pPr>
            <a:r>
              <a:rPr lang="fi-FI" b="1" dirty="0"/>
              <a:t>Sosiaalinen sukupuoli </a:t>
            </a:r>
            <a:r>
              <a:rPr lang="fi-FI" dirty="0"/>
              <a:t>(</a:t>
            </a:r>
            <a:r>
              <a:rPr lang="fi-FI" i="1" dirty="0" err="1"/>
              <a:t>gender</a:t>
            </a:r>
            <a:r>
              <a:rPr lang="fi-FI" dirty="0"/>
              <a:t>)</a:t>
            </a:r>
          </a:p>
          <a:p>
            <a:pPr marL="1314450" lvl="1" indent="-857250">
              <a:spcBef>
                <a:spcPts val="0"/>
              </a:spcBef>
            </a:pPr>
            <a:r>
              <a:rPr lang="fi-FI" dirty="0"/>
              <a:t>Koettu ja yhteiskunnallisiin rooliodotuksiin perustuva sukupuoli</a:t>
            </a:r>
          </a:p>
          <a:p>
            <a:pPr marL="857250" lvl="0" indent="-857250">
              <a:spcBef>
                <a:spcPts val="0"/>
              </a:spcBef>
              <a:buFont typeface="Arial"/>
              <a:buChar char="•"/>
            </a:pPr>
            <a:r>
              <a:rPr lang="fi-FI" dirty="0"/>
              <a:t>Sukupuoli ei ole puhtaasti kahtiajakoinen ja muuttumaton sen paremmin biologisesti kuin sosiaalisestikaan.</a:t>
            </a:r>
          </a:p>
          <a:p>
            <a:pPr marL="857250" lvl="0" indent="-857250">
              <a:spcBef>
                <a:spcPts val="0"/>
              </a:spcBef>
              <a:buFont typeface="Arial"/>
              <a:buChar char="•"/>
            </a:pPr>
            <a:r>
              <a:rPr lang="fi-FI" dirty="0"/>
              <a:t>Sosiaalinen konstruktivismi: sukupuoli rakentuu vuorovaikutuksessa muiden ihmisten kanssa.</a:t>
            </a:r>
          </a:p>
          <a:p>
            <a:pPr marL="0" lvl="0" indent="0" algn="l" rtl="0">
              <a:lnSpc>
                <a:spcPct val="90000"/>
              </a:lnSpc>
              <a:spcBef>
                <a:spcPts val="0"/>
              </a:spcBef>
              <a:spcAft>
                <a:spcPts val="0"/>
              </a:spcAft>
              <a:buClr>
                <a:schemeClr val="dk1"/>
              </a:buClr>
              <a:buSzPts val="6000"/>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2804160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Sukupuolen kirjo</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857250" lvl="0" indent="-857250">
              <a:spcBef>
                <a:spcPts val="0"/>
              </a:spcBef>
              <a:buFont typeface="Arial"/>
              <a:buChar char="•"/>
            </a:pPr>
            <a:r>
              <a:rPr lang="fi-FI" dirty="0"/>
              <a:t>Juridisessa sukupuolen määrittelyssä nojataan usein kahtiajakoiseen, eli </a:t>
            </a:r>
            <a:r>
              <a:rPr lang="fi-FI" i="1" dirty="0"/>
              <a:t>binääriseen </a:t>
            </a:r>
            <a:r>
              <a:rPr lang="fi-FI" dirty="0"/>
              <a:t>oletukseen sukupuolesta.</a:t>
            </a:r>
          </a:p>
          <a:p>
            <a:pPr marL="1314450" lvl="1" indent="-857250">
              <a:spcBef>
                <a:spcPts val="0"/>
              </a:spcBef>
            </a:pPr>
            <a:r>
              <a:rPr lang="fi-FI" dirty="0"/>
              <a:t>Lisäksi sukupuolta käsitellään lähtökohtaisesti muuttumattomana ominaisuutena. </a:t>
            </a:r>
          </a:p>
          <a:p>
            <a:pPr marL="857250" lvl="0" indent="-857250">
              <a:spcBef>
                <a:spcPts val="0"/>
              </a:spcBef>
              <a:buFont typeface="Arial"/>
              <a:buChar char="•"/>
            </a:pPr>
            <a:r>
              <a:rPr lang="fi-FI" dirty="0"/>
              <a:t>Tämä nostaa esiin eettisiä kysymyksiä </a:t>
            </a:r>
            <a:r>
              <a:rPr lang="fi-FI" dirty="0" err="1"/>
              <a:t>transihmisten</a:t>
            </a:r>
            <a:r>
              <a:rPr lang="fi-FI" dirty="0"/>
              <a:t> oikeuksista.</a:t>
            </a:r>
          </a:p>
          <a:p>
            <a:pPr marL="857250" lvl="0" indent="-857250">
              <a:spcBef>
                <a:spcPts val="0"/>
              </a:spcBef>
              <a:buFont typeface="Arial"/>
              <a:buChar char="•"/>
            </a:pPr>
            <a:r>
              <a:rPr lang="fi-FI" dirty="0"/>
              <a:t>Pitäisikö juridiseen sukupuoleen ottaa ”miehen” ja ”naisen” kategorian lisäksi ”muu sukupuoli” -kategoria, joka ei sido henkilöä binäärisiin kategorioihin?</a:t>
            </a:r>
          </a:p>
          <a:p>
            <a:pPr marL="857250" lvl="0" indent="-857250">
              <a:spcBef>
                <a:spcPts val="0"/>
              </a:spcBef>
              <a:buFont typeface="Arial"/>
              <a:buChar char="•"/>
            </a:pPr>
            <a:r>
              <a:rPr lang="fi-FI" i="1" dirty="0" err="1"/>
              <a:t>Fluid</a:t>
            </a:r>
            <a:r>
              <a:rPr lang="fi-FI" i="1" dirty="0"/>
              <a:t> </a:t>
            </a:r>
            <a:r>
              <a:rPr lang="fi-FI" i="1" dirty="0" err="1"/>
              <a:t>gender</a:t>
            </a:r>
            <a:r>
              <a:rPr lang="fi-FI" dirty="0"/>
              <a:t>: sukupuoli voidaan nähdä liukuvana, muuttuvana käsitteenä</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803743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Feminismin aallot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Feministisen filosofian näkökulmasta yhteiskunnan ydinongelma on sukupuolieron kysymys.</a:t>
            </a:r>
          </a:p>
          <a:p>
            <a:pPr marL="1314450" lvl="1" indent="-857250">
              <a:spcBef>
                <a:spcPts val="0"/>
              </a:spcBef>
            </a:pPr>
            <a:r>
              <a:rPr lang="fi-FI" dirty="0"/>
              <a:t>Onko miehillä ja naisilla ratkaisevaa eroa?</a:t>
            </a:r>
          </a:p>
          <a:p>
            <a:pPr marL="1314450" lvl="1" indent="-857250">
              <a:spcBef>
                <a:spcPts val="0"/>
              </a:spcBef>
            </a:pPr>
            <a:r>
              <a:rPr lang="fi-FI" dirty="0"/>
              <a:t>Mihin perustuu naisen alisteinen asema yhteiskunnassa?</a:t>
            </a:r>
          </a:p>
          <a:p>
            <a:pPr marL="857250" lvl="0" indent="-857250">
              <a:spcBef>
                <a:spcPts val="0"/>
              </a:spcBef>
              <a:buFont typeface="Arial"/>
              <a:buChar char="•"/>
            </a:pPr>
            <a:r>
              <a:rPr lang="fi-FI" dirty="0"/>
              <a:t>Ensimmäinen aalto 1800-luvulla</a:t>
            </a:r>
          </a:p>
          <a:p>
            <a:pPr marL="1314450" lvl="1" indent="-857250">
              <a:spcBef>
                <a:spcPts val="0"/>
              </a:spcBef>
            </a:pPr>
            <a:r>
              <a:rPr lang="fi-FI" dirty="0"/>
              <a:t>Liberaalifeministit: Naiset vapaaksi kodin piiristä yhteiskunnan täysivaltaisiksi jäseniksi.</a:t>
            </a:r>
          </a:p>
          <a:p>
            <a:pPr marL="1771650" lvl="2" indent="-857250">
              <a:spcBef>
                <a:spcPts val="0"/>
              </a:spcBef>
            </a:pPr>
            <a:r>
              <a:rPr lang="fi-FI" dirty="0"/>
              <a:t>Esim. tasavertainen äänioikeus ja lainsäädäntö</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1011674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Feminismin aallot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Toinen aalto 1960-luvulta eteenpäin</a:t>
            </a:r>
          </a:p>
          <a:p>
            <a:pPr marL="857250" lvl="0" indent="-857250">
              <a:spcBef>
                <a:spcPts val="0"/>
              </a:spcBef>
              <a:buFont typeface="Arial"/>
              <a:buChar char="•"/>
            </a:pPr>
            <a:r>
              <a:rPr lang="fi-FI" dirty="0"/>
              <a:t>Vaikka naisen juridinen asema parani, nainen nähtiin edelleen ”toisena”: poikkeuksena normista ja alempiarvoisena kuin miehet.</a:t>
            </a:r>
          </a:p>
          <a:p>
            <a:pPr marL="857250" lvl="0" indent="-857250">
              <a:spcBef>
                <a:spcPts val="0"/>
              </a:spcBef>
              <a:buFont typeface="Arial"/>
              <a:buChar char="•"/>
            </a:pPr>
            <a:r>
              <a:rPr lang="fi-FI" dirty="0"/>
              <a:t>Jokapäiväiset ihmissuhteet ja arkipäiväiset toimet otettiin syyniin.</a:t>
            </a:r>
          </a:p>
          <a:p>
            <a:pPr marL="857250" lvl="0" indent="-857250">
              <a:spcBef>
                <a:spcPts val="0"/>
              </a:spcBef>
              <a:buFont typeface="Arial"/>
              <a:buChar char="•"/>
            </a:pPr>
            <a:r>
              <a:rPr lang="fi-FI" dirty="0"/>
              <a:t>Naisen alisteisen aseman pohjana nähdään niin valtarakenteet, kielenkäyttö kuin seksuaalisuuteen liittyvät asiat. </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27329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Radikaalifeminismi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Radikaalifeminismin</a:t>
            </a:r>
            <a:r>
              <a:rPr lang="fi-FI" dirty="0"/>
              <a:t> mukaan naisen alisteinen asema syntyy patriarkaatin, vallankäytön ja seksuaalisuuden kautta.</a:t>
            </a:r>
          </a:p>
          <a:p>
            <a:pPr marL="1314450" lvl="1" indent="-857250">
              <a:spcBef>
                <a:spcPts val="0"/>
              </a:spcBef>
            </a:pPr>
            <a:r>
              <a:rPr lang="fi-FI" dirty="0"/>
              <a:t>Yksi syy tähän asemaan on naisen biologia ja naisen rooli synnyttäjänä.</a:t>
            </a:r>
          </a:p>
          <a:p>
            <a:pPr marL="1314450" lvl="1" indent="-857250">
              <a:spcBef>
                <a:spcPts val="0"/>
              </a:spcBef>
            </a:pPr>
            <a:r>
              <a:rPr lang="fi-FI" dirty="0"/>
              <a:t>Toinen syy on se, että naiseudelle ei anneta tarpeeksi arvoa yhteiskunnassa.</a:t>
            </a:r>
          </a:p>
          <a:p>
            <a:pPr marL="1314450" lvl="1" indent="-857250">
              <a:spcBef>
                <a:spcPts val="0"/>
              </a:spcBef>
            </a:pPr>
            <a:r>
              <a:rPr lang="fi-FI" dirty="0"/>
              <a:t>Kolmas syy on yhteiskunnassa vallalla olevat sukupuoliroolit ja   -stereotypiat, joita pidetään ihmisolemukseen kuuluvina.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2207557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Onko ”naista” olemassa?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err="1"/>
              <a:t>Luce</a:t>
            </a:r>
            <a:r>
              <a:rPr lang="fi-FI" b="1" dirty="0"/>
              <a:t> </a:t>
            </a:r>
            <a:r>
              <a:rPr lang="fi-FI" b="1" dirty="0" err="1"/>
              <a:t>Irigaray</a:t>
            </a:r>
            <a:r>
              <a:rPr lang="fi-FI" dirty="0"/>
              <a:t>:</a:t>
            </a:r>
          </a:p>
          <a:p>
            <a:pPr marL="1314450" lvl="1" indent="-857250">
              <a:spcBef>
                <a:spcPts val="0"/>
              </a:spcBef>
            </a:pPr>
            <a:r>
              <a:rPr lang="fi-FI" dirty="0"/>
              <a:t>Kahtiajakoa mieheyden ja naiseuden välillä ei ole.</a:t>
            </a:r>
          </a:p>
          <a:p>
            <a:pPr marL="1314450" lvl="1" indent="-857250">
              <a:spcBef>
                <a:spcPts val="0"/>
              </a:spcBef>
            </a:pPr>
            <a:r>
              <a:rPr lang="fi-FI" dirty="0"/>
              <a:t>Kulttuuri on ”miehen kategorian” määrittelemää.</a:t>
            </a:r>
          </a:p>
          <a:p>
            <a:pPr marL="1314450" lvl="1" indent="-857250">
              <a:spcBef>
                <a:spcPts val="0"/>
              </a:spcBef>
            </a:pPr>
            <a:r>
              <a:rPr lang="fi-FI" dirty="0"/>
              <a:t>”Naista” ei ole yhteiskunnassa.</a:t>
            </a:r>
          </a:p>
          <a:p>
            <a:pPr marL="1314450" lvl="1" indent="-857250">
              <a:spcBef>
                <a:spcPts val="0"/>
              </a:spcBef>
            </a:pPr>
            <a:r>
              <a:rPr lang="fi-FI" dirty="0"/>
              <a:t>Kaikki neutraali on näennäistä, sillä se on aina suhteessa mieheen.</a:t>
            </a:r>
          </a:p>
          <a:p>
            <a:pPr marL="1314450" lvl="1" indent="-857250">
              <a:spcBef>
                <a:spcPts val="0"/>
              </a:spcBef>
            </a:pPr>
            <a:r>
              <a:rPr lang="fi-FI" dirty="0"/>
              <a:t>Naiseus ei ole miehyyden puutetta.</a:t>
            </a:r>
          </a:p>
          <a:p>
            <a:pPr marL="1314450" lvl="1" indent="-857250">
              <a:spcBef>
                <a:spcPts val="0"/>
              </a:spcBef>
            </a:pPr>
            <a:r>
              <a:rPr lang="fi-FI" dirty="0"/>
              <a:t>Naiseus pitää puhua näkyväksi, jotta tasa-arvoa voisi olla.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760700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Syvennä tietojasi: Suoritettu sukupuoli?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err="1"/>
              <a:t>Judith</a:t>
            </a:r>
            <a:r>
              <a:rPr lang="fi-FI" b="1" dirty="0"/>
              <a:t> Butler</a:t>
            </a:r>
            <a:r>
              <a:rPr lang="fi-FI" dirty="0"/>
              <a:t>:</a:t>
            </a:r>
          </a:p>
          <a:p>
            <a:pPr marL="1314450" lvl="1" indent="-857250">
              <a:spcBef>
                <a:spcPts val="0"/>
              </a:spcBef>
            </a:pPr>
            <a:r>
              <a:rPr lang="fi-FI" dirty="0"/>
              <a:t>Jako biologiseen ja sosiaaliseen sukupuoleen on mieletön.</a:t>
            </a:r>
          </a:p>
          <a:p>
            <a:pPr marL="1314450" lvl="1" indent="-857250">
              <a:spcBef>
                <a:spcPts val="0"/>
              </a:spcBef>
            </a:pPr>
            <a:r>
              <a:rPr lang="fi-FI" dirty="0"/>
              <a:t>Sukupuoli rakentuu tekemisestä, se on ”</a:t>
            </a:r>
            <a:r>
              <a:rPr lang="fi-FI" dirty="0" err="1"/>
              <a:t>performatiivista</a:t>
            </a:r>
            <a:r>
              <a:rPr lang="fi-FI" dirty="0"/>
              <a:t>”.</a:t>
            </a:r>
          </a:p>
          <a:p>
            <a:pPr marL="1314450" lvl="1" indent="-857250">
              <a:spcBef>
                <a:spcPts val="0"/>
              </a:spcBef>
            </a:pPr>
            <a:r>
              <a:rPr lang="fi-FI" dirty="0"/>
              <a:t>Sukupuolta tuotetaan toistamalla tiettyjä kulttuurisesti miehisiksi ja naisisiksi miellettyjä tekoja – eleitä, asentoja, puhetapoja.</a:t>
            </a:r>
          </a:p>
          <a:p>
            <a:pPr marL="1314450" lvl="1" indent="-857250">
              <a:spcBef>
                <a:spcPts val="0"/>
              </a:spcBef>
            </a:pPr>
            <a:r>
              <a:rPr lang="fi-FI" dirty="0"/>
              <a:t>heteronormatiivisuus</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9</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17</a:t>
            </a:r>
            <a:endParaRPr dirty="0"/>
          </a:p>
        </p:txBody>
      </p:sp>
    </p:spTree>
    <p:extLst>
      <p:ext uri="{BB962C8B-B14F-4D97-AF65-F5344CB8AC3E}">
        <p14:creationId xmlns:p14="http://schemas.microsoft.com/office/powerpoint/2010/main" val="3016741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1016</Words>
  <Application>Microsoft Office PowerPoint</Application>
  <PresentationFormat>Mukautettu</PresentationFormat>
  <Paragraphs>144</Paragraphs>
  <Slides>12</Slides>
  <Notes>12</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12</vt:i4>
      </vt:variant>
    </vt:vector>
  </HeadingPairs>
  <TitlesOfParts>
    <vt:vector size="15" baseType="lpstr">
      <vt:lpstr>Arial</vt:lpstr>
      <vt:lpstr>Calibri</vt:lpstr>
      <vt:lpstr>Office-teema</vt:lpstr>
      <vt:lpstr>17. Sukupuolen ja feminismin filosofiaa</vt:lpstr>
      <vt:lpstr>Virittäytyminen aiheeseen</vt:lpstr>
      <vt:lpstr>Biologinen ja sosiaalinen sukupuoli</vt:lpstr>
      <vt:lpstr>Sukupuolen kirjo</vt:lpstr>
      <vt:lpstr>Feminismin aallot</vt:lpstr>
      <vt:lpstr>Feminismin aallot</vt:lpstr>
      <vt:lpstr>Radikaalifeminismi</vt:lpstr>
      <vt:lpstr>Onko ”naista” olemassa?</vt:lpstr>
      <vt:lpstr>Syvennä tietojasi: Suoritettu sukupuoli?</vt:lpstr>
      <vt:lpstr>Missä miehet?</vt:lpstr>
      <vt:lpstr>Intersektionaalisuus</vt:lpstr>
      <vt:lpstr>Tehtävät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Sukupuolen ja feminismin filosofiaa</dc:title>
  <cp:lastModifiedBy>Roms Jochen</cp:lastModifiedBy>
  <cp:revision>22</cp:revision>
  <cp:lastPrinted>2023-08-29T04:37:58Z</cp:lastPrinted>
  <dcterms:modified xsi:type="dcterms:W3CDTF">2023-08-29T04:38:13Z</dcterms:modified>
</cp:coreProperties>
</file>