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5"/>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Lst>
  <p:sldSz cx="24384000" cy="13716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5238"/>
  </p:normalViewPr>
  <p:slideViewPr>
    <p:cSldViewPr snapToGrid="0" snapToObjects="1">
      <p:cViewPr varScale="1">
        <p:scale>
          <a:sx n="38" d="100"/>
          <a:sy n="38" d="100"/>
        </p:scale>
        <p:origin x="3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1"/>
            <a:ext cx="2945659" cy="498056"/>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4" y="1"/>
            <a:ext cx="2945659" cy="498056"/>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5"/>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4"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6400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76064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183719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fi-FI" b="1" dirty="0"/>
              <a:t>Tehtävän avaus:</a:t>
            </a:r>
          </a:p>
          <a:p>
            <a:pPr marL="0" lvl="0" indent="0" algn="l" rtl="0">
              <a:spcBef>
                <a:spcPts val="0"/>
              </a:spcBef>
              <a:spcAft>
                <a:spcPts val="0"/>
              </a:spcAft>
              <a:buNone/>
            </a:pPr>
            <a:endParaRPr lang="fi-FI" dirty="0"/>
          </a:p>
          <a:p>
            <a:pPr marL="171450" lvl="0" indent="-171450" algn="l" rtl="0">
              <a:spcBef>
                <a:spcPts val="0"/>
              </a:spcBef>
              <a:spcAft>
                <a:spcPts val="0"/>
              </a:spcAft>
              <a:buFont typeface="Arial" panose="020B0604020202020204" pitchFamily="34" charset="0"/>
              <a:buChar char="•"/>
            </a:pPr>
            <a:r>
              <a:rPr lang="fi-FI" dirty="0"/>
              <a:t>Opiskelijan omaa pohdintaa</a:t>
            </a:r>
          </a:p>
          <a:p>
            <a:pPr marL="171450" lvl="0" indent="-171450" algn="l" rtl="0">
              <a:spcBef>
                <a:spcPts val="0"/>
              </a:spcBef>
              <a:spcAft>
                <a:spcPts val="0"/>
              </a:spcAft>
              <a:buFont typeface="Arial" panose="020B0604020202020204" pitchFamily="34" charset="0"/>
              <a:buChar char="•"/>
            </a:pPr>
            <a:r>
              <a:rPr lang="fi-FI" dirty="0"/>
              <a:t>Mahdollisia näkökulmia:</a:t>
            </a:r>
          </a:p>
          <a:p>
            <a:pPr marL="171450" lvl="0" indent="-171450" algn="l" rtl="0">
              <a:spcBef>
                <a:spcPts val="0"/>
              </a:spcBef>
              <a:spcAft>
                <a:spcPts val="0"/>
              </a:spcAft>
              <a:buFont typeface="Arial" panose="020B0604020202020204" pitchFamily="34" charset="0"/>
              <a:buChar char="•"/>
            </a:pPr>
            <a:endParaRPr lang="fi-FI" dirty="0"/>
          </a:p>
          <a:p>
            <a:pPr marL="0" lvl="0" indent="0" algn="l" rtl="0">
              <a:spcBef>
                <a:spcPts val="0"/>
              </a:spcBef>
              <a:spcAft>
                <a:spcPts val="0"/>
              </a:spcAft>
              <a:buNone/>
            </a:pPr>
            <a:r>
              <a:rPr lang="fi-FI" dirty="0"/>
              <a:t>a) oman äidinkielen opetus vähemmistökulttuuriin kuuluvalle lapselle</a:t>
            </a:r>
          </a:p>
          <a:p>
            <a:pPr marL="171450" lvl="0" indent="-171450" algn="l" rtl="0">
              <a:spcBef>
                <a:spcPts val="0"/>
              </a:spcBef>
              <a:spcAft>
                <a:spcPts val="0"/>
              </a:spcAft>
              <a:buFont typeface="Arial" panose="020B0604020202020204" pitchFamily="34" charset="0"/>
              <a:buChar char="•"/>
            </a:pPr>
            <a:r>
              <a:rPr lang="fi-FI" dirty="0"/>
              <a:t>Äidinkielen hallitsemista pidetään keskeisenä identiteetin ja kieli-identiteetin kannalta. Äidinkielen opetus ja kirjallinen hallinta auttavat tutkimusten mukaan myös vieraan kielen (kulttuurin pääkielen) hallinnassa. Kielenopetus voidaan siis nähdä myös eräänlaisena kulttuurisena perusoikeutena.</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b) uskonnollisten symbolien, kuten huivin ja ristin, käytön kieltäminen kouluissa</a:t>
            </a:r>
          </a:p>
          <a:p>
            <a:pPr marL="171450" lvl="0" indent="-171450" algn="l" rtl="0">
              <a:spcBef>
                <a:spcPts val="0"/>
              </a:spcBef>
              <a:spcAft>
                <a:spcPts val="0"/>
              </a:spcAft>
              <a:buFont typeface="Arial" panose="020B0604020202020204" pitchFamily="34" charset="0"/>
              <a:buChar char="•"/>
            </a:pPr>
            <a:r>
              <a:rPr lang="fi-FI" dirty="0"/>
              <a:t>Ranskassa on vahva </a:t>
            </a:r>
            <a:r>
              <a:rPr lang="fi-FI" dirty="0" err="1"/>
              <a:t>laïcité</a:t>
            </a:r>
            <a:r>
              <a:rPr lang="fi-FI" dirty="0"/>
              <a:t>-, eli </a:t>
            </a:r>
            <a:r>
              <a:rPr lang="fi-FI" dirty="0" err="1"/>
              <a:t>tunnustuksettomuusperiaate</a:t>
            </a:r>
            <a:r>
              <a:rPr lang="fi-FI" dirty="0"/>
              <a:t> julkisissa kouluissa ja muissa laitoksissa. Ajatuksena on erottaa uskonto koulun kaltaisesta julkisesta instituutiosta. Sääntö on sama kaikille, mutta voi aiheuttaa eri ihmisryhmille eriasteisia hankaluuksia – joillekin jopa koulunkäynnin mahdottomuuden.</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c) poikien ei-lääketieteellinen ympärileikkaus</a:t>
            </a:r>
          </a:p>
          <a:p>
            <a:pPr marL="171450" lvl="0" indent="-171450" algn="l" rtl="0">
              <a:spcBef>
                <a:spcPts val="0"/>
              </a:spcBef>
              <a:spcAft>
                <a:spcPts val="0"/>
              </a:spcAft>
              <a:buFont typeface="Arial" panose="020B0604020202020204" pitchFamily="34" charset="0"/>
              <a:buChar char="•"/>
            </a:pPr>
            <a:r>
              <a:rPr lang="fi-FI" dirty="0"/>
              <a:t>Kysymyksessä asettuvat vastakkain </a:t>
            </a:r>
            <a:r>
              <a:rPr lang="fi-FI" dirty="0" err="1"/>
              <a:t>kulttuuris</a:t>
            </a:r>
            <a:r>
              <a:rPr lang="fi-FI" dirty="0"/>
              <a:t>-uskonnolliset oikeudet ja lapsen oikeus fyysiseen koskemattomuuteen.</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d) etnisin perustein järjestäytyneiden yhdistysten tukeminen</a:t>
            </a:r>
          </a:p>
          <a:p>
            <a:pPr marL="171450" lvl="0" indent="-171450" algn="l" rtl="0">
              <a:spcBef>
                <a:spcPts val="0"/>
              </a:spcBef>
              <a:spcAft>
                <a:spcPts val="0"/>
              </a:spcAft>
              <a:buFont typeface="Arial" panose="020B0604020202020204" pitchFamily="34" charset="0"/>
              <a:buChar char="•"/>
            </a:pPr>
            <a:r>
              <a:rPr lang="fi-FI" dirty="0"/>
              <a:t>Eri yhdistysten ja kansalaisjärjestöjen tukemisesta keskustellaan politiikassa usein. Millaisia kriteerejä julkinen valta voi asettaa järjestöille, joita se tukee?</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e) kaikkien ryhmien oikeus viettää oman kulttuurin mukaisia juhla- ja vapaapäiviä</a:t>
            </a:r>
          </a:p>
          <a:p>
            <a:pPr marL="171450" lvl="0" indent="-171450" algn="l" rtl="0">
              <a:spcBef>
                <a:spcPts val="0"/>
              </a:spcBef>
              <a:spcAft>
                <a:spcPts val="0"/>
              </a:spcAft>
              <a:buFont typeface="Arial" panose="020B0604020202020204" pitchFamily="34" charset="0"/>
              <a:buChar char="•"/>
            </a:pPr>
            <a:r>
              <a:rPr lang="fi-FI" dirty="0"/>
              <a:t>Juhlimista esim. kotioloissa ei sinänsä mikään laki estä, mutta saako lapsi olla esimerkiksi pois koulusta ko. juhlapäivien ajan? Entä miten työpaikoilla pitäisi suhtautua vähemmistöjen juhlaperinteisiin? Lapsen kohdalla on esimerkiksi kyse yhtäältä oikeudesta opetukseen ja toisaalta oikeudesta kulttuurisiin perinteisiin.</a:t>
            </a:r>
            <a:endParaRPr dirty="0"/>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44147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5870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2422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19767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60778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59680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7804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59714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3" name="Google Shape;33;p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34" name="Google Shape;34;p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8_Image Half Full">
  <p:cSld name="18_Image Half Full">
    <p:spTree>
      <p:nvGrpSpPr>
        <p:cNvPr id="1" name="Shape 35"/>
        <p:cNvGrpSpPr/>
        <p:nvPr/>
      </p:nvGrpSpPr>
      <p:grpSpPr>
        <a:xfrm>
          <a:off x="0" y="0"/>
          <a:ext cx="0" cy="0"/>
          <a:chOff x="0" y="0"/>
          <a:chExt cx="0" cy="0"/>
        </a:xfrm>
      </p:grpSpPr>
      <p:sp>
        <p:nvSpPr>
          <p:cNvPr id="36" name="Google Shape;36;p5"/>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37" name="Google Shape;37;p5"/>
          <p:cNvSpPr txBox="1">
            <a:spLocks noGrp="1"/>
          </p:cNvSpPr>
          <p:nvPr>
            <p:ph type="body" idx="1"/>
          </p:nvPr>
        </p:nvSpPr>
        <p:spPr>
          <a:xfrm>
            <a:off x="1621943" y="3160738"/>
            <a:ext cx="10942861" cy="83998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8" name="Google Shape;38;p5"/>
          <p:cNvSpPr>
            <a:spLocks noGrp="1"/>
          </p:cNvSpPr>
          <p:nvPr>
            <p:ph type="pic" idx="2"/>
          </p:nvPr>
        </p:nvSpPr>
        <p:spPr>
          <a:xfrm>
            <a:off x="13460186" y="0"/>
            <a:ext cx="10923814" cy="13716000"/>
          </a:xfrm>
          <a:prstGeom prst="rect">
            <a:avLst/>
          </a:prstGeom>
          <a:noFill/>
          <a:ln>
            <a:noFill/>
          </a:ln>
        </p:spPr>
      </p:sp>
      <p:sp>
        <p:nvSpPr>
          <p:cNvPr id="39" name="Google Shape;39;p5"/>
          <p:cNvSpPr txBox="1">
            <a:spLocks noGrp="1"/>
          </p:cNvSpPr>
          <p:nvPr>
            <p:ph type="sldNum" idx="12"/>
          </p:nvPr>
        </p:nvSpPr>
        <p:spPr>
          <a:xfrm>
            <a:off x="17624213"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8F8F8F"/>
                </a:solidFill>
                <a:latin typeface="Calibri"/>
                <a:ea typeface="Calibri"/>
                <a:cs typeface="Calibri"/>
                <a:sym typeface="Calibri"/>
              </a:defRPr>
            </a:lvl1pPr>
            <a:lvl2pPr marL="0" lvl="1" indent="0" algn="r">
              <a:spcBef>
                <a:spcPts val="0"/>
              </a:spcBef>
              <a:buNone/>
              <a:defRPr sz="2400" b="0" i="0" u="none" strike="noStrike" cap="none">
                <a:solidFill>
                  <a:srgbClr val="8F8F8F"/>
                </a:solidFill>
                <a:latin typeface="Calibri"/>
                <a:ea typeface="Calibri"/>
                <a:cs typeface="Calibri"/>
                <a:sym typeface="Calibri"/>
              </a:defRPr>
            </a:lvl2pPr>
            <a:lvl3pPr marL="0" lvl="2" indent="0" algn="r">
              <a:spcBef>
                <a:spcPts val="0"/>
              </a:spcBef>
              <a:buNone/>
              <a:defRPr sz="2400" b="0" i="0" u="none" strike="noStrike" cap="none">
                <a:solidFill>
                  <a:srgbClr val="8F8F8F"/>
                </a:solidFill>
                <a:latin typeface="Calibri"/>
                <a:ea typeface="Calibri"/>
                <a:cs typeface="Calibri"/>
                <a:sym typeface="Calibri"/>
              </a:defRPr>
            </a:lvl3pPr>
            <a:lvl4pPr marL="0" lvl="3" indent="0" algn="r">
              <a:spcBef>
                <a:spcPts val="0"/>
              </a:spcBef>
              <a:buNone/>
              <a:defRPr sz="2400" b="0" i="0" u="none" strike="noStrike" cap="none">
                <a:solidFill>
                  <a:srgbClr val="8F8F8F"/>
                </a:solidFill>
                <a:latin typeface="Calibri"/>
                <a:ea typeface="Calibri"/>
                <a:cs typeface="Calibri"/>
                <a:sym typeface="Calibri"/>
              </a:defRPr>
            </a:lvl4pPr>
            <a:lvl5pPr marL="0" lvl="4" indent="0" algn="r">
              <a:spcBef>
                <a:spcPts val="0"/>
              </a:spcBef>
              <a:buNone/>
              <a:defRPr sz="2400" b="0" i="0" u="none" strike="noStrike" cap="none">
                <a:solidFill>
                  <a:srgbClr val="8F8F8F"/>
                </a:solidFill>
                <a:latin typeface="Calibri"/>
                <a:ea typeface="Calibri"/>
                <a:cs typeface="Calibri"/>
                <a:sym typeface="Calibri"/>
              </a:defRPr>
            </a:lvl5pPr>
            <a:lvl6pPr marL="0" lvl="5" indent="0" algn="r">
              <a:spcBef>
                <a:spcPts val="0"/>
              </a:spcBef>
              <a:buNone/>
              <a:defRPr sz="2400" b="0" i="0" u="none" strike="noStrike" cap="none">
                <a:solidFill>
                  <a:srgbClr val="8F8F8F"/>
                </a:solidFill>
                <a:latin typeface="Calibri"/>
                <a:ea typeface="Calibri"/>
                <a:cs typeface="Calibri"/>
                <a:sym typeface="Calibri"/>
              </a:defRPr>
            </a:lvl6pPr>
            <a:lvl7pPr marL="0" lvl="6" indent="0" algn="r">
              <a:spcBef>
                <a:spcPts val="0"/>
              </a:spcBef>
              <a:buNone/>
              <a:defRPr sz="2400" b="0" i="0" u="none" strike="noStrike" cap="none">
                <a:solidFill>
                  <a:srgbClr val="8F8F8F"/>
                </a:solidFill>
                <a:latin typeface="Calibri"/>
                <a:ea typeface="Calibri"/>
                <a:cs typeface="Calibri"/>
                <a:sym typeface="Calibri"/>
              </a:defRPr>
            </a:lvl7pPr>
            <a:lvl8pPr marL="0" lvl="7" indent="0" algn="r">
              <a:spcBef>
                <a:spcPts val="0"/>
              </a:spcBef>
              <a:buNone/>
              <a:defRPr sz="2400" b="0" i="0" u="none" strike="noStrike" cap="none">
                <a:solidFill>
                  <a:srgbClr val="8F8F8F"/>
                </a:solidFill>
                <a:latin typeface="Calibri"/>
                <a:ea typeface="Calibri"/>
                <a:cs typeface="Calibri"/>
                <a:sym typeface="Calibri"/>
              </a:defRPr>
            </a:lvl8pPr>
            <a:lvl9pPr marL="0" lvl="8" indent="0" algn="r">
              <a:spcBef>
                <a:spcPts val="0"/>
              </a:spcBef>
              <a:buNone/>
              <a:defRPr sz="2400" b="0" i="0" u="none" strike="noStrike" cap="none">
                <a:solidFill>
                  <a:srgbClr val="8F8F8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0" name="Google Shape;40;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5"/>
          <p:cNvSpPr txBox="1">
            <a:spLocks noGrp="1"/>
          </p:cNvSpPr>
          <p:nvPr>
            <p:ph type="title"/>
          </p:nvPr>
        </p:nvSpPr>
        <p:spPr>
          <a:xfrm>
            <a:off x="1621944" y="730251"/>
            <a:ext cx="10997318" cy="213018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3024">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2400" b="0" i="0" u="none" strike="noStrike" cap="none">
                <a:solidFill>
                  <a:srgbClr val="575757"/>
                </a:solidFill>
                <a:latin typeface="Calibri"/>
                <a:ea typeface="Calibri"/>
                <a:cs typeface="Calibri"/>
                <a:sym typeface="Calibri"/>
              </a:defRPr>
            </a:lvl1pPr>
            <a:lvl2pPr marL="0" marR="0" lvl="1" indent="0" algn="r" rtl="0">
              <a:spcBef>
                <a:spcPts val="0"/>
              </a:spcBef>
              <a:buNone/>
              <a:defRPr sz="2400" b="0" i="0" u="none" strike="noStrike" cap="none">
                <a:solidFill>
                  <a:srgbClr val="575757"/>
                </a:solidFill>
                <a:latin typeface="Calibri"/>
                <a:ea typeface="Calibri"/>
                <a:cs typeface="Calibri"/>
                <a:sym typeface="Calibri"/>
              </a:defRPr>
            </a:lvl2pPr>
            <a:lvl3pPr marL="0" marR="0" lvl="2" indent="0" algn="r" rtl="0">
              <a:spcBef>
                <a:spcPts val="0"/>
              </a:spcBef>
              <a:buNone/>
              <a:defRPr sz="2400" b="0" i="0" u="none" strike="noStrike" cap="none">
                <a:solidFill>
                  <a:srgbClr val="575757"/>
                </a:solidFill>
                <a:latin typeface="Calibri"/>
                <a:ea typeface="Calibri"/>
                <a:cs typeface="Calibri"/>
                <a:sym typeface="Calibri"/>
              </a:defRPr>
            </a:lvl3pPr>
            <a:lvl4pPr marL="0" marR="0" lvl="3" indent="0" algn="r" rtl="0">
              <a:spcBef>
                <a:spcPts val="0"/>
              </a:spcBef>
              <a:buNone/>
              <a:defRPr sz="2400" b="0" i="0" u="none" strike="noStrike" cap="none">
                <a:solidFill>
                  <a:srgbClr val="575757"/>
                </a:solidFill>
                <a:latin typeface="Calibri"/>
                <a:ea typeface="Calibri"/>
                <a:cs typeface="Calibri"/>
                <a:sym typeface="Calibri"/>
              </a:defRPr>
            </a:lvl4pPr>
            <a:lvl5pPr marL="0" marR="0" lvl="4" indent="0" algn="r" rtl="0">
              <a:spcBef>
                <a:spcPts val="0"/>
              </a:spcBef>
              <a:buNone/>
              <a:defRPr sz="2400" b="0" i="0" u="none" strike="noStrike" cap="none">
                <a:solidFill>
                  <a:srgbClr val="575757"/>
                </a:solidFill>
                <a:latin typeface="Calibri"/>
                <a:ea typeface="Calibri"/>
                <a:cs typeface="Calibri"/>
                <a:sym typeface="Calibri"/>
              </a:defRPr>
            </a:lvl5pPr>
            <a:lvl6pPr marL="0" marR="0" lvl="5" indent="0" algn="r" rtl="0">
              <a:spcBef>
                <a:spcPts val="0"/>
              </a:spcBef>
              <a:buNone/>
              <a:defRPr sz="2400" b="0" i="0" u="none" strike="noStrike" cap="none">
                <a:solidFill>
                  <a:srgbClr val="575757"/>
                </a:solidFill>
                <a:latin typeface="Calibri"/>
                <a:ea typeface="Calibri"/>
                <a:cs typeface="Calibri"/>
                <a:sym typeface="Calibri"/>
              </a:defRPr>
            </a:lvl6pPr>
            <a:lvl7pPr marL="0" marR="0" lvl="6" indent="0" algn="r" rtl="0">
              <a:spcBef>
                <a:spcPts val="0"/>
              </a:spcBef>
              <a:buNone/>
              <a:defRPr sz="2400" b="0" i="0" u="none" strike="noStrike" cap="none">
                <a:solidFill>
                  <a:srgbClr val="575757"/>
                </a:solidFill>
                <a:latin typeface="Calibri"/>
                <a:ea typeface="Calibri"/>
                <a:cs typeface="Calibri"/>
                <a:sym typeface="Calibri"/>
              </a:defRPr>
            </a:lvl7pPr>
            <a:lvl8pPr marL="0" marR="0" lvl="7" indent="0" algn="r" rtl="0">
              <a:spcBef>
                <a:spcPts val="0"/>
              </a:spcBef>
              <a:buNone/>
              <a:defRPr sz="2400" b="0" i="0" u="none" strike="noStrike" cap="none">
                <a:solidFill>
                  <a:srgbClr val="575757"/>
                </a:solidFill>
                <a:latin typeface="Calibri"/>
                <a:ea typeface="Calibri"/>
                <a:cs typeface="Calibri"/>
                <a:sym typeface="Calibri"/>
              </a:defRPr>
            </a:lvl8pPr>
            <a:lvl9pPr marL="0" marR="0" lvl="8" indent="0" algn="r" rtl="0">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0" i="0" u="none" strike="noStrike" cap="none">
                <a:solidFill>
                  <a:srgbClr val="575757"/>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D8400"/>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lvl="0"/>
            <a:r>
              <a:rPr lang="fi-FI" dirty="0"/>
              <a:t>16. Identiteetti ja monikulttuurisuus</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FI 3 Yhteiskuntafilosofia</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IDEA (LOPS21)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err="1"/>
              <a:t>Right</a:t>
            </a:r>
            <a:r>
              <a:rPr lang="fi-FI" dirty="0"/>
              <a:t> of </a:t>
            </a:r>
            <a:r>
              <a:rPr lang="fi-FI" dirty="0" err="1"/>
              <a:t>exit</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err="1"/>
              <a:t>Chandran</a:t>
            </a:r>
            <a:r>
              <a:rPr lang="fi-FI" b="1" dirty="0"/>
              <a:t> </a:t>
            </a:r>
            <a:r>
              <a:rPr lang="fi-FI" b="1" dirty="0" err="1"/>
              <a:t>Kukathas</a:t>
            </a:r>
            <a:r>
              <a:rPr lang="fi-FI" dirty="0"/>
              <a:t>:</a:t>
            </a:r>
            <a:r>
              <a:rPr lang="fi-FI" b="1" dirty="0"/>
              <a:t> </a:t>
            </a:r>
          </a:p>
          <a:p>
            <a:pPr marL="1314450" lvl="1" indent="-857250">
              <a:spcBef>
                <a:spcPts val="0"/>
              </a:spcBef>
            </a:pPr>
            <a:r>
              <a:rPr lang="fi-FI" dirty="0"/>
              <a:t>Aito monikulttuurisuus sallii myös vähemmistöjen yksilönvapauden kieltävät arvot.</a:t>
            </a:r>
          </a:p>
          <a:p>
            <a:pPr marL="1314450" lvl="1" indent="-857250">
              <a:spcBef>
                <a:spcPts val="0"/>
              </a:spcBef>
            </a:pPr>
            <a:r>
              <a:rPr lang="fi-FI" dirty="0"/>
              <a:t>Puuttumattomuus: kunkin vähemmistöryhmän annetaan elää omien tapojensa mukaan.</a:t>
            </a:r>
          </a:p>
          <a:p>
            <a:pPr marL="1314450" lvl="1" indent="-857250">
              <a:spcBef>
                <a:spcPts val="0"/>
              </a:spcBef>
            </a:pPr>
            <a:r>
              <a:rPr lang="fi-FI" b="1" dirty="0" err="1"/>
              <a:t>Right</a:t>
            </a:r>
            <a:r>
              <a:rPr lang="fi-FI" b="1" dirty="0"/>
              <a:t> of </a:t>
            </a:r>
            <a:r>
              <a:rPr lang="fi-FI" b="1" dirty="0" err="1"/>
              <a:t>exit</a:t>
            </a:r>
            <a:r>
              <a:rPr lang="fi-FI" dirty="0"/>
              <a:t>:</a:t>
            </a:r>
          </a:p>
          <a:p>
            <a:pPr marL="1771650" lvl="2" indent="-857250">
              <a:spcBef>
                <a:spcPts val="0"/>
              </a:spcBef>
            </a:pPr>
            <a:r>
              <a:rPr lang="fi-FI" dirty="0"/>
              <a:t>Yksilöillä pitäisi kuitenkin olla oikeus poistua ryhmästä, jos he niin haluavat.</a:t>
            </a:r>
          </a:p>
          <a:p>
            <a:pPr marL="857250" lvl="0" indent="-857250" algn="l" rtl="0">
              <a:lnSpc>
                <a:spcPct val="90000"/>
              </a:lnSpc>
              <a:spcBef>
                <a:spcPts val="0"/>
              </a:spcBef>
              <a:spcAft>
                <a:spcPts val="0"/>
              </a:spcAft>
              <a:buClr>
                <a:schemeClr val="dk1"/>
              </a:buClr>
              <a:buSzPts val="6000"/>
              <a:buFont typeface="Arial"/>
              <a:buChar char="•"/>
            </a:pP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10</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extLst>
      <p:ext uri="{BB962C8B-B14F-4D97-AF65-F5344CB8AC3E}">
        <p14:creationId xmlns:p14="http://schemas.microsoft.com/office/powerpoint/2010/main" val="1784587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Kritiikkiä</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dirty="0"/>
              <a:t>Onko </a:t>
            </a:r>
            <a:r>
              <a:rPr lang="fi-FI" i="1" dirty="0" err="1"/>
              <a:t>right</a:t>
            </a:r>
            <a:r>
              <a:rPr lang="fi-FI" i="1" dirty="0"/>
              <a:t> of </a:t>
            </a:r>
            <a:r>
              <a:rPr lang="fi-FI" i="1" dirty="0" err="1"/>
              <a:t>exit</a:t>
            </a:r>
            <a:r>
              <a:rPr lang="fi-FI" i="1" dirty="0"/>
              <a:t> </a:t>
            </a:r>
            <a:r>
              <a:rPr lang="fi-FI" dirty="0"/>
              <a:t>aina mahdollinen?</a:t>
            </a:r>
          </a:p>
          <a:p>
            <a:pPr marL="857250" lvl="0" indent="-857250">
              <a:spcBef>
                <a:spcPts val="0"/>
              </a:spcBef>
              <a:buFont typeface="Arial"/>
              <a:buChar char="•"/>
            </a:pPr>
            <a:r>
              <a:rPr lang="fi-FI" dirty="0"/>
              <a:t>Vähemmistöoikeudet oikeuttavat pahimmillaan ihmisoikeusloukkauksia.</a:t>
            </a:r>
          </a:p>
          <a:p>
            <a:pPr marL="857250" lvl="0" indent="-857250">
              <a:spcBef>
                <a:spcPts val="0"/>
              </a:spcBef>
              <a:buFont typeface="Arial"/>
              <a:buChar char="•"/>
            </a:pPr>
            <a:r>
              <a:rPr lang="fi-FI" dirty="0"/>
              <a:t>Vähemmistöryhmien erityisoikeudet ylläpitävät patriarkaalisia valtarakenteita.</a:t>
            </a:r>
          </a:p>
          <a:p>
            <a:pPr marL="0" lvl="0" indent="0" algn="l" rtl="0">
              <a:lnSpc>
                <a:spcPct val="90000"/>
              </a:lnSpc>
              <a:spcBef>
                <a:spcPts val="0"/>
              </a:spcBef>
              <a:spcAft>
                <a:spcPts val="0"/>
              </a:spcAft>
              <a:buClr>
                <a:schemeClr val="dk1"/>
              </a:buClr>
              <a:buSzPts val="6000"/>
            </a:pP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11</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extLst>
      <p:ext uri="{BB962C8B-B14F-4D97-AF65-F5344CB8AC3E}">
        <p14:creationId xmlns:p14="http://schemas.microsoft.com/office/powerpoint/2010/main" val="2020934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Identiteettipolitiikka</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a:t>Identiteettipolitiikan</a:t>
            </a:r>
            <a:r>
              <a:rPr lang="fi-FI" dirty="0"/>
              <a:t> myötä sukupuolen, etnisen taustan ja seksuaalisuuden tyyppisistä identiteetille tärkeistä teemoista on tullut myös keskeinen osa politiikkaa.</a:t>
            </a:r>
          </a:p>
          <a:p>
            <a:pPr marL="857250" lvl="0" indent="-857250">
              <a:spcBef>
                <a:spcPts val="0"/>
              </a:spcBef>
              <a:buFont typeface="Arial"/>
              <a:buChar char="•"/>
            </a:pPr>
            <a:r>
              <a:rPr lang="fi-FI" dirty="0"/>
              <a:t>Identiteettipolitiikkaa on kritisoitu seuraavasti:</a:t>
            </a:r>
          </a:p>
          <a:p>
            <a:pPr marL="1314450" lvl="1" indent="-857250">
              <a:spcBef>
                <a:spcPts val="0"/>
              </a:spcBef>
            </a:pPr>
            <a:r>
              <a:rPr lang="fi-FI" dirty="0"/>
              <a:t>Peittää alleen isoja yhteiskunnallisia, esim. talouden kysymyksiä.</a:t>
            </a:r>
          </a:p>
          <a:p>
            <a:pPr marL="1314450" lvl="1" indent="-857250">
              <a:spcBef>
                <a:spcPts val="0"/>
              </a:spcBef>
            </a:pPr>
            <a:r>
              <a:rPr lang="fi-FI" dirty="0"/>
              <a:t>Identiteettierojen korostaminen johtaa pahimmillaan polarisaatioon ja yhteisen kansalaisuuden unohtumiseen.</a:t>
            </a:r>
          </a:p>
          <a:p>
            <a:pPr marL="857250" lvl="0" indent="-857250">
              <a:spcBef>
                <a:spcPts val="0"/>
              </a:spcBef>
              <a:buFont typeface="Arial"/>
              <a:buChar char="•"/>
            </a:pPr>
            <a:r>
              <a:rPr lang="fi-FI" dirty="0"/>
              <a:t>Toisaalta ”identiteettipolitiikaksi” leimaamista käytetään myös vastapuolen vähättelyn välineenä, kun sana on ensin leimattu negatiivissävytteiseksi.</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12</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extLst>
      <p:ext uri="{BB962C8B-B14F-4D97-AF65-F5344CB8AC3E}">
        <p14:creationId xmlns:p14="http://schemas.microsoft.com/office/powerpoint/2010/main" val="501732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Tehtävä</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92500" lnSpcReduction="10000"/>
          </a:bodyPr>
          <a:lstStyle/>
          <a:p>
            <a:pPr marL="857250" lvl="0" indent="-857250">
              <a:spcBef>
                <a:spcPts val="0"/>
              </a:spcBef>
              <a:buFont typeface="Arial"/>
              <a:buChar char="•"/>
            </a:pPr>
            <a:r>
              <a:rPr lang="fi-FI" i="1" dirty="0"/>
              <a:t>Idea 3</a:t>
            </a:r>
            <a:r>
              <a:rPr lang="fi-FI" dirty="0"/>
              <a:t>, luku 16, tehtävä 1 (s. 161):</a:t>
            </a:r>
          </a:p>
          <a:p>
            <a:pPr marL="857250" lvl="0" indent="-857250">
              <a:spcBef>
                <a:spcPts val="0"/>
              </a:spcBef>
              <a:buFont typeface="Arial"/>
              <a:buChar char="•"/>
            </a:pPr>
            <a:endParaRPr lang="fi-FI" dirty="0"/>
          </a:p>
          <a:p>
            <a:pPr marL="0" lvl="0" indent="0">
              <a:spcBef>
                <a:spcPts val="0"/>
              </a:spcBef>
            </a:pPr>
            <a:r>
              <a:rPr lang="fi-FI" dirty="0"/>
              <a:t>Mitä seuraavista kannatat tai vastustat ja millä perusteella?</a:t>
            </a:r>
            <a:br>
              <a:rPr lang="fi-FI" dirty="0"/>
            </a:br>
            <a:endParaRPr lang="fi-FI" dirty="0"/>
          </a:p>
          <a:p>
            <a:pPr marL="1143000" lvl="0" indent="-1143000">
              <a:spcBef>
                <a:spcPts val="0"/>
              </a:spcBef>
              <a:buFont typeface="+mj-lt"/>
              <a:buAutoNum type="alphaLcParenR"/>
            </a:pPr>
            <a:r>
              <a:rPr lang="fi-FI" dirty="0"/>
              <a:t>oman äidinkielen opetus vähemmistökulttuuriin kuuluvalle lapselle</a:t>
            </a:r>
          </a:p>
          <a:p>
            <a:pPr marL="1143000" lvl="0" indent="-1143000">
              <a:spcBef>
                <a:spcPts val="0"/>
              </a:spcBef>
              <a:buFont typeface="+mj-lt"/>
              <a:buAutoNum type="alphaLcParenR"/>
            </a:pPr>
            <a:r>
              <a:rPr lang="fi-FI" dirty="0"/>
              <a:t>uskonnollisten symbolien, kuten huivin ja ristin, käytön kieltäminen kouluissa</a:t>
            </a:r>
          </a:p>
          <a:p>
            <a:pPr marL="1143000" lvl="0" indent="-1143000">
              <a:spcBef>
                <a:spcPts val="0"/>
              </a:spcBef>
              <a:buFont typeface="+mj-lt"/>
              <a:buAutoNum type="alphaLcParenR"/>
            </a:pPr>
            <a:r>
              <a:rPr lang="fi-FI" dirty="0"/>
              <a:t>poikien ei-lääketieteellinen ympärileikkaus</a:t>
            </a:r>
          </a:p>
          <a:p>
            <a:pPr marL="1143000" lvl="0" indent="-1143000">
              <a:spcBef>
                <a:spcPts val="0"/>
              </a:spcBef>
              <a:buFont typeface="+mj-lt"/>
              <a:buAutoNum type="alphaLcParenR"/>
            </a:pPr>
            <a:r>
              <a:rPr lang="fi-FI" dirty="0"/>
              <a:t>etnisin perustein järjestäytyneiden yhdistysten tukeminen</a:t>
            </a:r>
          </a:p>
          <a:p>
            <a:pPr marL="1143000" lvl="0" indent="-1143000">
              <a:spcBef>
                <a:spcPts val="0"/>
              </a:spcBef>
              <a:buFont typeface="+mj-lt"/>
              <a:buAutoNum type="alphaLcParenR"/>
            </a:pPr>
            <a:r>
              <a:rPr lang="fi-FI" dirty="0"/>
              <a:t>kaikkien ryhmien oikeus viettää oman kulttuurin mukaisia juhla- ja vapaapäiviä</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13</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extLst>
      <p:ext uri="{BB962C8B-B14F-4D97-AF65-F5344CB8AC3E}">
        <p14:creationId xmlns:p14="http://schemas.microsoft.com/office/powerpoint/2010/main" val="4085699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2" end="2"/>
                                            </p:txEl>
                                          </p:spTgt>
                                        </p:tgtEl>
                                        <p:attrNameLst>
                                          <p:attrName>style.visibility</p:attrName>
                                        </p:attrNameLst>
                                      </p:cBhvr>
                                      <p:to>
                                        <p:strVal val="visible"/>
                                      </p:to>
                                    </p:set>
                                    <p:animEffect transition="in" filter="fade">
                                      <p:cBhvr>
                                        <p:cTn id="7" dur="500"/>
                                        <p:tgtEl>
                                          <p:spTgt spid="12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0" end="0"/>
                                            </p:txEl>
                                          </p:spTgt>
                                        </p:tgtEl>
                                        <p:attrNameLst>
                                          <p:attrName>style.visibility</p:attrName>
                                        </p:attrNameLst>
                                      </p:cBhvr>
                                      <p:to>
                                        <p:strVal val="visible"/>
                                      </p:to>
                                    </p:set>
                                    <p:animEffect transition="in" filter="fade">
                                      <p:cBhvr>
                                        <p:cTn id="12" dur="500"/>
                                        <p:tgtEl>
                                          <p:spTgt spid="12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3" end="3"/>
                                            </p:txEl>
                                          </p:spTgt>
                                        </p:tgtEl>
                                        <p:attrNameLst>
                                          <p:attrName>style.visibility</p:attrName>
                                        </p:attrNameLst>
                                      </p:cBhvr>
                                      <p:to>
                                        <p:strVal val="visible"/>
                                      </p:to>
                                    </p:set>
                                    <p:animEffect transition="in" filter="fade">
                                      <p:cBhvr>
                                        <p:cTn id="17" dur="500"/>
                                        <p:tgtEl>
                                          <p:spTgt spid="12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4" end="4"/>
                                            </p:txEl>
                                          </p:spTgt>
                                        </p:tgtEl>
                                        <p:attrNameLst>
                                          <p:attrName>style.visibility</p:attrName>
                                        </p:attrNameLst>
                                      </p:cBhvr>
                                      <p:to>
                                        <p:strVal val="visible"/>
                                      </p:to>
                                    </p:set>
                                    <p:animEffect transition="in" filter="fade">
                                      <p:cBhvr>
                                        <p:cTn id="22" dur="500"/>
                                        <p:tgtEl>
                                          <p:spTgt spid="12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5" end="5"/>
                                            </p:txEl>
                                          </p:spTgt>
                                        </p:tgtEl>
                                        <p:attrNameLst>
                                          <p:attrName>style.visibility</p:attrName>
                                        </p:attrNameLst>
                                      </p:cBhvr>
                                      <p:to>
                                        <p:strVal val="visible"/>
                                      </p:to>
                                    </p:set>
                                    <p:animEffect transition="in" filter="fade">
                                      <p:cBhvr>
                                        <p:cTn id="27" dur="500"/>
                                        <p:tgtEl>
                                          <p:spTgt spid="126">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6" end="6"/>
                                            </p:txEl>
                                          </p:spTgt>
                                        </p:tgtEl>
                                        <p:attrNameLst>
                                          <p:attrName>style.visibility</p:attrName>
                                        </p:attrNameLst>
                                      </p:cBhvr>
                                      <p:to>
                                        <p:strVal val="visible"/>
                                      </p:to>
                                    </p:set>
                                    <p:animEffect transition="in" filter="fade">
                                      <p:cBhvr>
                                        <p:cTn id="32" dur="500"/>
                                        <p:tgtEl>
                                          <p:spTgt spid="126">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7" end="7"/>
                                            </p:txEl>
                                          </p:spTgt>
                                        </p:tgtEl>
                                        <p:attrNameLst>
                                          <p:attrName>style.visibility</p:attrName>
                                        </p:attrNameLst>
                                      </p:cBhvr>
                                      <p:to>
                                        <p:strVal val="visible"/>
                                      </p:to>
                                    </p:set>
                                    <p:animEffect transition="in" filter="fade">
                                      <p:cBhvr>
                                        <p:cTn id="37" dur="500"/>
                                        <p:tgtEl>
                                          <p:spTgt spid="12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Virittäytyminen aiheeseen </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85000" lnSpcReduction="20000"/>
          </a:bodyPr>
          <a:lstStyle/>
          <a:p>
            <a:pPr marL="857250" lvl="0" indent="-857250">
              <a:spcBef>
                <a:spcPts val="0"/>
              </a:spcBef>
              <a:buFont typeface="Arial"/>
              <a:buChar char="•"/>
            </a:pPr>
            <a:r>
              <a:rPr lang="fi-FI" dirty="0"/>
              <a:t>Pohdi omaa itseäsi seuraavien kysymysten avulla.</a:t>
            </a:r>
          </a:p>
          <a:p>
            <a:pPr marL="857250" lvl="0" indent="-857250">
              <a:spcBef>
                <a:spcPts val="0"/>
              </a:spcBef>
              <a:buFont typeface="Arial"/>
              <a:buChar char="•"/>
            </a:pPr>
            <a:r>
              <a:rPr lang="fi-FI" dirty="0"/>
              <a:t>Listaa mieleesi tulevia asioita paperille esimerkiksi ranskalaisilla viivoilla tai käsitekartan avulla.</a:t>
            </a:r>
          </a:p>
          <a:p>
            <a:pPr marL="857250" lvl="0" indent="-857250">
              <a:spcBef>
                <a:spcPts val="0"/>
              </a:spcBef>
              <a:buFont typeface="Arial"/>
              <a:buChar char="•"/>
            </a:pPr>
            <a:r>
              <a:rPr lang="fi-FI" dirty="0"/>
              <a:t>Listaamiasi asioita ei jaeta muille, vaan ne ovat ainoastaan sinua itseäsi varten. </a:t>
            </a:r>
          </a:p>
          <a:p>
            <a:pPr marL="857250" lvl="0" indent="-857250">
              <a:spcBef>
                <a:spcPts val="0"/>
              </a:spcBef>
              <a:buFont typeface="Arial"/>
              <a:buChar char="•"/>
            </a:pPr>
            <a:endParaRPr lang="fi-FI" dirty="0"/>
          </a:p>
          <a:p>
            <a:pPr marL="1314450" lvl="1" indent="-857250">
              <a:spcBef>
                <a:spcPts val="0"/>
              </a:spcBef>
            </a:pPr>
            <a:r>
              <a:rPr lang="fi-FI" dirty="0"/>
              <a:t>Mihin yhteisöihin kuulut?</a:t>
            </a:r>
          </a:p>
          <a:p>
            <a:pPr marL="1314450" lvl="1" indent="-857250">
              <a:spcBef>
                <a:spcPts val="0"/>
              </a:spcBef>
            </a:pPr>
            <a:r>
              <a:rPr lang="fi-FI" dirty="0"/>
              <a:t>Mikä on roolisi eri yhteisöissä? Onko sinulla eri rooli eri yhteisöissä? Mistä tämä voi johtua?</a:t>
            </a:r>
          </a:p>
          <a:p>
            <a:pPr marL="1314450" lvl="1" indent="-857250">
              <a:spcBef>
                <a:spcPts val="0"/>
              </a:spcBef>
            </a:pPr>
            <a:r>
              <a:rPr lang="fi-FI" dirty="0"/>
              <a:t>Mitä mieltä olet sukupuolesta ja seksuaalisuudesta?</a:t>
            </a:r>
          </a:p>
          <a:p>
            <a:pPr marL="1314450" lvl="1" indent="-857250">
              <a:spcBef>
                <a:spcPts val="0"/>
              </a:spcBef>
            </a:pPr>
            <a:r>
              <a:rPr lang="fi-FI" dirty="0"/>
              <a:t>Minkälainen on arvomaailmasi?</a:t>
            </a:r>
          </a:p>
          <a:p>
            <a:pPr marL="1314450" lvl="1" indent="-857250">
              <a:spcBef>
                <a:spcPts val="0"/>
              </a:spcBef>
            </a:pPr>
            <a:r>
              <a:rPr lang="fi-FI" dirty="0"/>
              <a:t>Mistä arvomaailmasi tulee?</a:t>
            </a:r>
          </a:p>
          <a:p>
            <a:pPr marL="1314450" lvl="1" indent="-857250">
              <a:spcBef>
                <a:spcPts val="0"/>
              </a:spcBef>
            </a:pPr>
            <a:r>
              <a:rPr lang="fi-FI" dirty="0"/>
              <a:t>Onko ystävilläsi, tutuillasi, perheelläsi tai kulttuurillasi samanlainen arvomaailma?</a:t>
            </a:r>
          </a:p>
          <a:p>
            <a:pPr marL="1314450" lvl="1" indent="-857250">
              <a:spcBef>
                <a:spcPts val="0"/>
              </a:spcBef>
            </a:pPr>
            <a:r>
              <a:rPr lang="fi-FI" dirty="0"/>
              <a:t>Kuulutko johonkin alakulttuuriin?</a:t>
            </a:r>
          </a:p>
          <a:p>
            <a:pPr marL="1314450" lvl="1" indent="-857250">
              <a:spcBef>
                <a:spcPts val="0"/>
              </a:spcBef>
            </a:pPr>
            <a:r>
              <a:rPr lang="fi-FI" dirty="0"/>
              <a:t>Missä näet itsesi viiden vuoden kuluttua, entä kymmenen vuoden?</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2</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4" end="4"/>
                                            </p:txEl>
                                          </p:spTgt>
                                        </p:tgtEl>
                                        <p:attrNameLst>
                                          <p:attrName>style.visibility</p:attrName>
                                        </p:attrNameLst>
                                      </p:cBhvr>
                                      <p:to>
                                        <p:strVal val="visible"/>
                                      </p:to>
                                    </p:set>
                                    <p:animEffect transition="in" filter="fade">
                                      <p:cBhvr>
                                        <p:cTn id="22" dur="500"/>
                                        <p:tgtEl>
                                          <p:spTgt spid="12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5" end="5"/>
                                            </p:txEl>
                                          </p:spTgt>
                                        </p:tgtEl>
                                        <p:attrNameLst>
                                          <p:attrName>style.visibility</p:attrName>
                                        </p:attrNameLst>
                                      </p:cBhvr>
                                      <p:to>
                                        <p:strVal val="visible"/>
                                      </p:to>
                                    </p:set>
                                    <p:animEffect transition="in" filter="fade">
                                      <p:cBhvr>
                                        <p:cTn id="27" dur="500"/>
                                        <p:tgtEl>
                                          <p:spTgt spid="126">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6" end="6"/>
                                            </p:txEl>
                                          </p:spTgt>
                                        </p:tgtEl>
                                        <p:attrNameLst>
                                          <p:attrName>style.visibility</p:attrName>
                                        </p:attrNameLst>
                                      </p:cBhvr>
                                      <p:to>
                                        <p:strVal val="visible"/>
                                      </p:to>
                                    </p:set>
                                    <p:animEffect transition="in" filter="fade">
                                      <p:cBhvr>
                                        <p:cTn id="32" dur="500"/>
                                        <p:tgtEl>
                                          <p:spTgt spid="126">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7" end="7"/>
                                            </p:txEl>
                                          </p:spTgt>
                                        </p:tgtEl>
                                        <p:attrNameLst>
                                          <p:attrName>style.visibility</p:attrName>
                                        </p:attrNameLst>
                                      </p:cBhvr>
                                      <p:to>
                                        <p:strVal val="visible"/>
                                      </p:to>
                                    </p:set>
                                    <p:animEffect transition="in" filter="fade">
                                      <p:cBhvr>
                                        <p:cTn id="37" dur="500"/>
                                        <p:tgtEl>
                                          <p:spTgt spid="126">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8" end="8"/>
                                            </p:txEl>
                                          </p:spTgt>
                                        </p:tgtEl>
                                        <p:attrNameLst>
                                          <p:attrName>style.visibility</p:attrName>
                                        </p:attrNameLst>
                                      </p:cBhvr>
                                      <p:to>
                                        <p:strVal val="visible"/>
                                      </p:to>
                                    </p:set>
                                    <p:animEffect transition="in" filter="fade">
                                      <p:cBhvr>
                                        <p:cTn id="42" dur="500"/>
                                        <p:tgtEl>
                                          <p:spTgt spid="126">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9" end="9"/>
                                            </p:txEl>
                                          </p:spTgt>
                                        </p:tgtEl>
                                        <p:attrNameLst>
                                          <p:attrName>style.visibility</p:attrName>
                                        </p:attrNameLst>
                                      </p:cBhvr>
                                      <p:to>
                                        <p:strVal val="visible"/>
                                      </p:to>
                                    </p:set>
                                    <p:animEffect transition="in" filter="fade">
                                      <p:cBhvr>
                                        <p:cTn id="47" dur="500"/>
                                        <p:tgtEl>
                                          <p:spTgt spid="126">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6">
                                            <p:txEl>
                                              <p:pRg st="10" end="10"/>
                                            </p:txEl>
                                          </p:spTgt>
                                        </p:tgtEl>
                                        <p:attrNameLst>
                                          <p:attrName>style.visibility</p:attrName>
                                        </p:attrNameLst>
                                      </p:cBhvr>
                                      <p:to>
                                        <p:strVal val="visible"/>
                                      </p:to>
                                    </p:set>
                                    <p:animEffect transition="in" filter="fade">
                                      <p:cBhvr>
                                        <p:cTn id="52" dur="500"/>
                                        <p:tgtEl>
                                          <p:spTgt spid="126">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26">
                                            <p:txEl>
                                              <p:pRg st="11" end="11"/>
                                            </p:txEl>
                                          </p:spTgt>
                                        </p:tgtEl>
                                        <p:attrNameLst>
                                          <p:attrName>style.visibility</p:attrName>
                                        </p:attrNameLst>
                                      </p:cBhvr>
                                      <p:to>
                                        <p:strVal val="visible"/>
                                      </p:to>
                                    </p:set>
                                    <p:animEffect transition="in" filter="fade">
                                      <p:cBhvr>
                                        <p:cTn id="57" dur="500"/>
                                        <p:tgtEl>
                                          <p:spTgt spid="12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Virittäytyminen aiheeseen</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dirty="0"/>
              <a:t>Pohdi seuraavaksi parin kanssa tai itseksesi seuraavia kysymyksiä, joista keskustellaan sen jälkeen yhteisesti koko luokan kanssa:</a:t>
            </a:r>
          </a:p>
          <a:p>
            <a:pPr marL="1314450" lvl="1" indent="-857250">
              <a:spcBef>
                <a:spcPts val="0"/>
              </a:spcBef>
            </a:pPr>
            <a:r>
              <a:rPr lang="fi-FI" dirty="0"/>
              <a:t>Millaista oli pohtia omaa itseäsi?</a:t>
            </a:r>
          </a:p>
          <a:p>
            <a:pPr marL="1314450" lvl="1" indent="-857250">
              <a:spcBef>
                <a:spcPts val="0"/>
              </a:spcBef>
            </a:pPr>
            <a:r>
              <a:rPr lang="fi-FI" dirty="0"/>
              <a:t>Oletko aikaisemmin tehnyt vastaavaa harjoitusta? Jos olet, muuttuivatko vastauksesi edelliseen verrattuna?</a:t>
            </a:r>
          </a:p>
          <a:p>
            <a:pPr marL="1314450" lvl="1" indent="-857250">
              <a:spcBef>
                <a:spcPts val="0"/>
              </a:spcBef>
            </a:pPr>
            <a:r>
              <a:rPr lang="fi-FI" dirty="0"/>
              <a:t>Mikä pohdinnassa oli helppoa? Mikä vaikeaa?</a:t>
            </a:r>
          </a:p>
          <a:p>
            <a:pPr marL="1314450" lvl="1" indent="-857250">
              <a:spcBef>
                <a:spcPts val="0"/>
              </a:spcBef>
            </a:pPr>
            <a:r>
              <a:rPr lang="fi-FI" dirty="0"/>
              <a:t>Onko tällaisesta itsereflektiosta hyötyä tai haittaa? Perustele.</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3</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extLst>
      <p:ext uri="{BB962C8B-B14F-4D97-AF65-F5344CB8AC3E}">
        <p14:creationId xmlns:p14="http://schemas.microsoft.com/office/powerpoint/2010/main" val="2178778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Identiteetti ja kulttuuri</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a:t>Identiteetti</a:t>
            </a:r>
            <a:r>
              <a:rPr lang="fi-FI" dirty="0"/>
              <a:t> tarkoittaa ihmisen tai ihmisryhmän yksilöllisyyttä.</a:t>
            </a:r>
          </a:p>
          <a:p>
            <a:pPr marL="1314450" lvl="1" indent="-857250">
              <a:spcBef>
                <a:spcPts val="0"/>
              </a:spcBef>
            </a:pPr>
            <a:r>
              <a:rPr lang="fi-FI" dirty="0"/>
              <a:t>Yksilöä tai ryhmää määrittävät piirteet.</a:t>
            </a:r>
          </a:p>
          <a:p>
            <a:pPr marL="1314450" lvl="1" indent="-857250">
              <a:spcBef>
                <a:spcPts val="0"/>
              </a:spcBef>
            </a:pPr>
            <a:r>
              <a:rPr lang="fi-FI" dirty="0"/>
              <a:t>Eletty vastaus kysymykseen ”kuka olen?” tai ”keitä olemme”.</a:t>
            </a:r>
          </a:p>
          <a:p>
            <a:pPr marL="857250" lvl="0" indent="-857250">
              <a:spcBef>
                <a:spcPts val="0"/>
              </a:spcBef>
              <a:buFont typeface="Arial"/>
              <a:buChar char="•"/>
            </a:pPr>
            <a:r>
              <a:rPr lang="fi-FI" dirty="0"/>
              <a:t>Kulttuuri on normien, arvojen, tapojen ja uskomusten järjestelmä.</a:t>
            </a:r>
          </a:p>
          <a:p>
            <a:pPr marL="857250" lvl="0" indent="-857250">
              <a:spcBef>
                <a:spcPts val="0"/>
              </a:spcBef>
              <a:buFont typeface="Arial"/>
              <a:buChar char="•"/>
            </a:pPr>
            <a:r>
              <a:rPr lang="fi-FI" dirty="0"/>
              <a:t>Onko kulttuuri selvärajainen vai jatkuvasti muuttuva ja ihmisten muokkaama?</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4</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extLst>
      <p:ext uri="{BB962C8B-B14F-4D97-AF65-F5344CB8AC3E}">
        <p14:creationId xmlns:p14="http://schemas.microsoft.com/office/powerpoint/2010/main" val="1524369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Kulttuurin arvo</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err="1"/>
              <a:t>Will</a:t>
            </a:r>
            <a:r>
              <a:rPr lang="fi-FI" b="1" dirty="0"/>
              <a:t> </a:t>
            </a:r>
            <a:r>
              <a:rPr lang="fi-FI" b="1" dirty="0" err="1"/>
              <a:t>Kymlicka</a:t>
            </a:r>
            <a:r>
              <a:rPr lang="fi-FI" b="1" dirty="0"/>
              <a:t>: individualismi</a:t>
            </a:r>
          </a:p>
          <a:p>
            <a:pPr marL="1314450" lvl="1" indent="-857250">
              <a:spcBef>
                <a:spcPts val="0"/>
              </a:spcBef>
            </a:pPr>
            <a:r>
              <a:rPr lang="fi-FI" dirty="0"/>
              <a:t>Kulttuurilla on arvoa vain, jos se tuottaa hyvinvointia yksilöille.</a:t>
            </a:r>
          </a:p>
          <a:p>
            <a:pPr marL="1314450" lvl="1" indent="-857250">
              <a:spcBef>
                <a:spcPts val="0"/>
              </a:spcBef>
            </a:pPr>
            <a:r>
              <a:rPr lang="fi-FI" dirty="0"/>
              <a:t>Kulttuuri </a:t>
            </a:r>
            <a:r>
              <a:rPr lang="fi-FI" b="1" dirty="0"/>
              <a:t>välinearvona</a:t>
            </a:r>
            <a:r>
              <a:rPr lang="fi-FI" dirty="0"/>
              <a:t> luo mielekkyyttä ja yhteenkuuluvuutta sekä mahdollistaa hyvän elämän.</a:t>
            </a:r>
          </a:p>
          <a:p>
            <a:pPr marL="857250" lvl="0" indent="-857250">
              <a:spcBef>
                <a:spcPts val="0"/>
              </a:spcBef>
              <a:buFont typeface="Arial"/>
              <a:buChar char="•"/>
            </a:pPr>
            <a:r>
              <a:rPr lang="fi-FI" b="1" dirty="0"/>
              <a:t>Charles Taylor: yhteisöllisyys</a:t>
            </a:r>
          </a:p>
          <a:p>
            <a:pPr marL="1314450" lvl="1" indent="-857250">
              <a:spcBef>
                <a:spcPts val="0"/>
              </a:spcBef>
            </a:pPr>
            <a:r>
              <a:rPr lang="fi-FI" dirty="0"/>
              <a:t>Kulttuuri on aina yhteisöllistä.</a:t>
            </a:r>
          </a:p>
          <a:p>
            <a:pPr marL="1314450" lvl="1" indent="-857250">
              <a:spcBef>
                <a:spcPts val="0"/>
              </a:spcBef>
            </a:pPr>
            <a:r>
              <a:rPr lang="fi-FI" dirty="0"/>
              <a:t>Kulttuuri </a:t>
            </a:r>
            <a:r>
              <a:rPr lang="fi-FI" b="1" dirty="0"/>
              <a:t>itseisarvona</a:t>
            </a:r>
            <a:r>
              <a:rPr lang="fi-FI" dirty="0"/>
              <a:t> mahdollistaa sen, että kulttuuriset käytännöt koetaan itsessään arvokkaiksi.</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5</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extLst>
      <p:ext uri="{BB962C8B-B14F-4D97-AF65-F5344CB8AC3E}">
        <p14:creationId xmlns:p14="http://schemas.microsoft.com/office/powerpoint/2010/main" val="374245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Autenttinen elämä</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lnSpcReduction="10000"/>
          </a:bodyPr>
          <a:lstStyle/>
          <a:p>
            <a:pPr marL="857250" lvl="0" indent="-857250">
              <a:spcBef>
                <a:spcPts val="0"/>
              </a:spcBef>
              <a:buFont typeface="Arial"/>
              <a:buChar char="•"/>
            </a:pPr>
            <a:r>
              <a:rPr lang="fi-FI" b="1" dirty="0"/>
              <a:t>Autenttinen elämä</a:t>
            </a:r>
            <a:r>
              <a:rPr lang="fi-FI" dirty="0"/>
              <a:t>: Itsensä toteuttaminen ja itselle ominaisen elämäntavan löytäminen on tärkeää.</a:t>
            </a:r>
          </a:p>
          <a:p>
            <a:pPr marL="1314450" lvl="1" indent="-857250">
              <a:spcBef>
                <a:spcPts val="0"/>
              </a:spcBef>
            </a:pPr>
            <a:r>
              <a:rPr lang="fi-FI" dirty="0"/>
              <a:t>Vrt. epäautenttinen elämä, jossa yksilö elää muiden määrittelyvallan alla.</a:t>
            </a:r>
          </a:p>
          <a:p>
            <a:pPr marL="1771650" lvl="2" indent="-857250">
              <a:spcBef>
                <a:spcPts val="0"/>
              </a:spcBef>
            </a:pPr>
            <a:r>
              <a:rPr lang="fi-FI" dirty="0"/>
              <a:t>esim. sosiaalinen paine, stereotypiat, normiodotukset ja ahdas hyvän elämän malli</a:t>
            </a:r>
          </a:p>
          <a:p>
            <a:pPr marL="857250" lvl="0" indent="-857250">
              <a:spcBef>
                <a:spcPts val="0"/>
              </a:spcBef>
              <a:buFont typeface="Arial"/>
              <a:buChar char="•"/>
            </a:pPr>
            <a:r>
              <a:rPr lang="fi-FI" b="1" dirty="0"/>
              <a:t>Hyväksyvä tunnustaminen</a:t>
            </a:r>
            <a:r>
              <a:rPr lang="fi-FI" dirty="0"/>
              <a:t>:</a:t>
            </a:r>
          </a:p>
          <a:p>
            <a:pPr marL="1314450" lvl="1" indent="-857250">
              <a:spcBef>
                <a:spcPts val="0"/>
              </a:spcBef>
            </a:pPr>
            <a:r>
              <a:rPr lang="fi-FI" dirty="0"/>
              <a:t>Toinen osapuoli myöntää toisen olemassaolon ja arvostaa ja kunnioittaa toista.</a:t>
            </a:r>
          </a:p>
          <a:p>
            <a:pPr marL="1314450" lvl="1" indent="-857250">
              <a:spcBef>
                <a:spcPts val="0"/>
              </a:spcBef>
            </a:pPr>
            <a:r>
              <a:rPr lang="fi-FI" dirty="0"/>
              <a:t>Identiteetti rakentuu dialogissa muiden ihmisten kanssa ja osallistumalla yhteisesti jaettuihin kulttuurisiin käytäntöihin.</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6</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extLst>
      <p:ext uri="{BB962C8B-B14F-4D97-AF65-F5344CB8AC3E}">
        <p14:creationId xmlns:p14="http://schemas.microsoft.com/office/powerpoint/2010/main" val="1545104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Monikulttuurisuus</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1143000" lvl="0" indent="-1143000">
              <a:spcBef>
                <a:spcPts val="0"/>
              </a:spcBef>
              <a:buFont typeface="+mj-lt"/>
              <a:buAutoNum type="arabicPeriod"/>
            </a:pPr>
            <a:r>
              <a:rPr lang="fi-FI" b="1" dirty="0"/>
              <a:t>Deskriptiivinen monikulttuurisuus</a:t>
            </a:r>
          </a:p>
          <a:p>
            <a:pPr marL="1600200" lvl="1" indent="-1143000">
              <a:spcBef>
                <a:spcPts val="0"/>
              </a:spcBef>
            </a:pPr>
            <a:r>
              <a:rPr lang="fi-FI" dirty="0"/>
              <a:t>Kuvaus, jonka mukaan nyky-yhteiskunnissa elää eri kulttuureja.</a:t>
            </a:r>
          </a:p>
          <a:p>
            <a:pPr marL="1143000" lvl="0" indent="-1143000">
              <a:spcBef>
                <a:spcPts val="0"/>
              </a:spcBef>
              <a:buFont typeface="+mj-lt"/>
              <a:buAutoNum type="arabicPeriod"/>
            </a:pPr>
            <a:r>
              <a:rPr lang="fi-FI" b="1" dirty="0"/>
              <a:t>Normatiivinen monikulttuurisuus</a:t>
            </a:r>
          </a:p>
          <a:p>
            <a:pPr marL="1600200" lvl="1" indent="-1143000">
              <a:spcBef>
                <a:spcPts val="0"/>
              </a:spcBef>
            </a:pPr>
            <a:r>
              <a:rPr lang="fi-FI" dirty="0"/>
              <a:t>Ottaa kantaa siihen, onko monikulttuurisuus hyvä ja toivottava asia vai ei.</a:t>
            </a:r>
          </a:p>
          <a:p>
            <a:pPr marL="1143000" lvl="0" indent="-1143000">
              <a:spcBef>
                <a:spcPts val="0"/>
              </a:spcBef>
              <a:buFont typeface="+mj-lt"/>
              <a:buAutoNum type="arabicPeriod"/>
            </a:pPr>
            <a:r>
              <a:rPr lang="fi-FI" b="1" dirty="0"/>
              <a:t>Monikulttuurinen politiikka</a:t>
            </a:r>
          </a:p>
          <a:p>
            <a:pPr marL="1600200" lvl="1" indent="-1143000">
              <a:spcBef>
                <a:spcPts val="0"/>
              </a:spcBef>
            </a:pPr>
            <a:r>
              <a:rPr lang="fi-FI" dirty="0"/>
              <a:t>tavoitteena löytää yhteiset pelisäännöt kulttuurisesti monimuotoisessa maassa</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7</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extLst>
      <p:ext uri="{BB962C8B-B14F-4D97-AF65-F5344CB8AC3E}">
        <p14:creationId xmlns:p14="http://schemas.microsoft.com/office/powerpoint/2010/main" val="1076071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Ryhmäoikeudet</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a:t>Taylor</a:t>
            </a:r>
            <a:r>
              <a:rPr lang="fi-FI" dirty="0"/>
              <a:t>: Vähemmistöille pitäisi taata ryhmäoikeuksia, jotka takaavat kulttuuristen erityispiirteiden säilymisen.</a:t>
            </a:r>
          </a:p>
          <a:p>
            <a:pPr marL="1314450" lvl="1" indent="-857250">
              <a:spcBef>
                <a:spcPts val="0"/>
              </a:spcBef>
            </a:pPr>
            <a:r>
              <a:rPr lang="fi-FI" dirty="0"/>
              <a:t>Vähemmistökulttuureita ei pitäisi sulauttaa (assimiloida) enemmistökulttuuriin.</a:t>
            </a:r>
          </a:p>
          <a:p>
            <a:pPr marL="857250" lvl="0" indent="-857250">
              <a:spcBef>
                <a:spcPts val="0"/>
              </a:spcBef>
              <a:buFont typeface="Arial"/>
              <a:buChar char="•"/>
            </a:pPr>
            <a:r>
              <a:rPr lang="fi-FI" b="1" dirty="0" err="1"/>
              <a:t>Bhikhu</a:t>
            </a:r>
            <a:r>
              <a:rPr lang="fi-FI" b="1" dirty="0"/>
              <a:t> </a:t>
            </a:r>
            <a:r>
              <a:rPr lang="fi-FI" b="1" dirty="0" err="1"/>
              <a:t>Parekh</a:t>
            </a:r>
            <a:r>
              <a:rPr lang="fi-FI" dirty="0"/>
              <a:t>: Vähemmistöryhmien pitäisi saada päättää omista asioistaan, kunhan ryhmä kunnioittaa jäsentensä yksilöoikeuksia.</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8</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extLst>
      <p:ext uri="{BB962C8B-B14F-4D97-AF65-F5344CB8AC3E}">
        <p14:creationId xmlns:p14="http://schemas.microsoft.com/office/powerpoint/2010/main" val="4010991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Ryhmäoikeudet ja yksilön oikeudet</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b="1" dirty="0" err="1"/>
              <a:t>Kymlicka</a:t>
            </a:r>
            <a:r>
              <a:rPr lang="fi-FI" dirty="0"/>
              <a:t>: Kulttuuriset oikeudet ovat perusteltuja myös yksilöoikeuksien näkökulmasta.</a:t>
            </a:r>
          </a:p>
          <a:p>
            <a:pPr marL="1314450" lvl="1" indent="-857250">
              <a:spcBef>
                <a:spcPts val="0"/>
              </a:spcBef>
            </a:pPr>
            <a:r>
              <a:rPr lang="fi-FI" dirty="0"/>
              <a:t>Yksilö ei ole valinnut mihin kulttuuriin syntyy, joten sen ei pitäisi antaa vaikuttaa eri kulttuuriryhmien jäsenten mahdollisuuteen elää hyvää elämää.</a:t>
            </a:r>
          </a:p>
          <a:p>
            <a:pPr marL="1314450" lvl="1" indent="-857250">
              <a:spcBef>
                <a:spcPts val="0"/>
              </a:spcBef>
            </a:pPr>
            <a:r>
              <a:rPr lang="fi-FI" dirty="0"/>
              <a:t>Kulttuurivähemmistöjen erityisoikeudet ovat sallittuja tasavertaisuuden nimissä, kunhan yksilöoikeuksia kunnioitetaan.</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9</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16</a:t>
            </a:r>
            <a:endParaRPr dirty="0"/>
          </a:p>
        </p:txBody>
      </p:sp>
    </p:spTree>
    <p:extLst>
      <p:ext uri="{BB962C8B-B14F-4D97-AF65-F5344CB8AC3E}">
        <p14:creationId xmlns:p14="http://schemas.microsoft.com/office/powerpoint/2010/main" val="2642034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914</Words>
  <Application>Microsoft Office PowerPoint</Application>
  <PresentationFormat>Mukautettu</PresentationFormat>
  <Paragraphs>125</Paragraphs>
  <Slides>13</Slides>
  <Notes>13</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13</vt:i4>
      </vt:variant>
    </vt:vector>
  </HeadingPairs>
  <TitlesOfParts>
    <vt:vector size="16" baseType="lpstr">
      <vt:lpstr>Arial</vt:lpstr>
      <vt:lpstr>Calibri</vt:lpstr>
      <vt:lpstr>Office-teema</vt:lpstr>
      <vt:lpstr>16. Identiteetti ja monikulttuurisuus</vt:lpstr>
      <vt:lpstr>Virittäytyminen aiheeseen </vt:lpstr>
      <vt:lpstr>Virittäytyminen aiheeseen</vt:lpstr>
      <vt:lpstr>Identiteetti ja kulttuuri</vt:lpstr>
      <vt:lpstr>Kulttuurin arvo</vt:lpstr>
      <vt:lpstr>Autenttinen elämä</vt:lpstr>
      <vt:lpstr>Monikulttuurisuus</vt:lpstr>
      <vt:lpstr>Ryhmäoikeudet</vt:lpstr>
      <vt:lpstr>Ryhmäoikeudet ja yksilön oikeudet</vt:lpstr>
      <vt:lpstr>Right of exit</vt:lpstr>
      <vt:lpstr>Kritiikkiä</vt:lpstr>
      <vt:lpstr>Identiteettipolitiikka</vt:lpstr>
      <vt:lpstr>Tehtävä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16. Identiteetti ja monikulttuurisuus</dc:title>
  <cp:lastModifiedBy>Roms Jochen</cp:lastModifiedBy>
  <cp:revision>17</cp:revision>
  <cp:lastPrinted>2023-08-29T04:37:16Z</cp:lastPrinted>
  <dcterms:modified xsi:type="dcterms:W3CDTF">2023-08-29T04:37:25Z</dcterms:modified>
</cp:coreProperties>
</file>